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2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7" r:id="rId16"/>
    <p:sldId id="278" r:id="rId17"/>
    <p:sldId id="281" r:id="rId18"/>
    <p:sldId id="282" r:id="rId19"/>
    <p:sldId id="283" r:id="rId20"/>
    <p:sldId id="284" r:id="rId21"/>
    <p:sldId id="287" r:id="rId22"/>
    <p:sldId id="288" r:id="rId23"/>
    <p:sldId id="289" r:id="rId24"/>
    <p:sldId id="290" r:id="rId25"/>
    <p:sldId id="291" r:id="rId26"/>
    <p:sldId id="292" r:id="rId27"/>
    <p:sldId id="298" r:id="rId28"/>
    <p:sldId id="300" r:id="rId29"/>
    <p:sldId id="304" r:id="rId30"/>
    <p:sldId id="305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5" r:id="rId55"/>
    <p:sldId id="336" r:id="rId56"/>
    <p:sldId id="337" r:id="rId57"/>
    <p:sldId id="340" r:id="rId58"/>
    <p:sldId id="342" r:id="rId59"/>
    <p:sldId id="344" r:id="rId60"/>
    <p:sldId id="345" r:id="rId61"/>
    <p:sldId id="346" r:id="rId62"/>
    <p:sldId id="347" r:id="rId63"/>
    <p:sldId id="349" r:id="rId64"/>
    <p:sldId id="350" r:id="rId65"/>
    <p:sldId id="351" r:id="rId66"/>
    <p:sldId id="352" r:id="rId67"/>
    <p:sldId id="353" r:id="rId68"/>
    <p:sldId id="355" r:id="rId69"/>
    <p:sldId id="356" r:id="rId70"/>
    <p:sldId id="357" r:id="rId71"/>
    <p:sldId id="359" r:id="rId72"/>
    <p:sldId id="360" r:id="rId73"/>
    <p:sldId id="361" r:id="rId7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82750" y="255270"/>
            <a:ext cx="57785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65F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65F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65F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72440" y="1762759"/>
            <a:ext cx="3449954" cy="4697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F24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65F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129987"/>
            <a:ext cx="8229600" cy="1697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65F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5310" y="1590040"/>
            <a:ext cx="7993379" cy="342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65F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92.png"/><Relationship Id="rId21" Type="http://schemas.openxmlformats.org/officeDocument/2006/relationships/image" Target="../media/image11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jpeg"/><Relationship Id="rId11" Type="http://schemas.openxmlformats.org/officeDocument/2006/relationships/image" Target="../media/image129.jpeg"/><Relationship Id="rId5" Type="http://schemas.openxmlformats.org/officeDocument/2006/relationships/image" Target="../media/image123.jpeg"/><Relationship Id="rId10" Type="http://schemas.openxmlformats.org/officeDocument/2006/relationships/image" Target="../media/image128.jpeg"/><Relationship Id="rId4" Type="http://schemas.openxmlformats.org/officeDocument/2006/relationships/image" Target="../media/image122.jpeg"/><Relationship Id="rId9" Type="http://schemas.openxmlformats.org/officeDocument/2006/relationships/image" Target="../media/image127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86000"/>
            <a:ext cx="5778500" cy="615553"/>
          </a:xfrm>
        </p:spPr>
        <p:txBody>
          <a:bodyPr/>
          <a:lstStyle/>
          <a:p>
            <a:r>
              <a:rPr lang="en-US" dirty="0" smtClean="0"/>
              <a:t>SURFACE 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615553"/>
          </a:xfrm>
        </p:spPr>
        <p:txBody>
          <a:bodyPr/>
          <a:lstStyle/>
          <a:p>
            <a:r>
              <a:rPr lang="en-US" sz="4000" dirty="0" smtClean="0"/>
              <a:t>         CLASS :12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829" y="748029"/>
            <a:ext cx="34207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15" dirty="0"/>
              <a:t>Types </a:t>
            </a:r>
            <a:r>
              <a:rPr sz="3200" spc="-150" dirty="0"/>
              <a:t>of</a:t>
            </a:r>
            <a:r>
              <a:rPr sz="3200" spc="-70" dirty="0"/>
              <a:t> </a:t>
            </a:r>
            <a:r>
              <a:rPr sz="3200" spc="-225" dirty="0"/>
              <a:t>Adsorption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352197" y="3923437"/>
            <a:ext cx="3725545" cy="819785"/>
            <a:chOff x="352197" y="3923437"/>
            <a:chExt cx="3725545" cy="819785"/>
          </a:xfrm>
        </p:grpSpPr>
        <p:sp>
          <p:nvSpPr>
            <p:cNvPr id="4" name="object 4"/>
            <p:cNvSpPr/>
            <p:nvPr/>
          </p:nvSpPr>
          <p:spPr>
            <a:xfrm>
              <a:off x="427989" y="3952239"/>
              <a:ext cx="3643629" cy="784860"/>
            </a:xfrm>
            <a:custGeom>
              <a:avLst/>
              <a:gdLst/>
              <a:ahLst/>
              <a:cxnLst/>
              <a:rect l="l" t="t" r="r" b="b"/>
              <a:pathLst>
                <a:path w="3643629" h="784860">
                  <a:moveTo>
                    <a:pt x="3512820" y="0"/>
                  </a:moveTo>
                  <a:lnTo>
                    <a:pt x="130809" y="0"/>
                  </a:lnTo>
                  <a:lnTo>
                    <a:pt x="106679" y="2540"/>
                  </a:lnTo>
                  <a:lnTo>
                    <a:pt x="93979" y="6350"/>
                  </a:lnTo>
                  <a:lnTo>
                    <a:pt x="82550" y="10160"/>
                  </a:lnTo>
                  <a:lnTo>
                    <a:pt x="71119" y="17780"/>
                  </a:lnTo>
                  <a:lnTo>
                    <a:pt x="60959" y="22860"/>
                  </a:lnTo>
                  <a:lnTo>
                    <a:pt x="50800" y="31750"/>
                  </a:lnTo>
                  <a:lnTo>
                    <a:pt x="31750" y="50800"/>
                  </a:lnTo>
                  <a:lnTo>
                    <a:pt x="24129" y="60960"/>
                  </a:lnTo>
                  <a:lnTo>
                    <a:pt x="17779" y="72390"/>
                  </a:lnTo>
                  <a:lnTo>
                    <a:pt x="11429" y="82550"/>
                  </a:lnTo>
                  <a:lnTo>
                    <a:pt x="6350" y="95250"/>
                  </a:lnTo>
                  <a:lnTo>
                    <a:pt x="3809" y="106680"/>
                  </a:lnTo>
                  <a:lnTo>
                    <a:pt x="1269" y="119380"/>
                  </a:lnTo>
                  <a:lnTo>
                    <a:pt x="0" y="130810"/>
                  </a:lnTo>
                  <a:lnTo>
                    <a:pt x="0" y="655320"/>
                  </a:lnTo>
                  <a:lnTo>
                    <a:pt x="1269" y="668020"/>
                  </a:lnTo>
                  <a:lnTo>
                    <a:pt x="3809" y="679450"/>
                  </a:lnTo>
                  <a:lnTo>
                    <a:pt x="6350" y="692150"/>
                  </a:lnTo>
                  <a:lnTo>
                    <a:pt x="41909" y="745490"/>
                  </a:lnTo>
                  <a:lnTo>
                    <a:pt x="93979" y="779780"/>
                  </a:lnTo>
                  <a:lnTo>
                    <a:pt x="118109" y="784860"/>
                  </a:lnTo>
                  <a:lnTo>
                    <a:pt x="3525520" y="784860"/>
                  </a:lnTo>
                  <a:lnTo>
                    <a:pt x="3572510" y="769620"/>
                  </a:lnTo>
                  <a:lnTo>
                    <a:pt x="3602990" y="745490"/>
                  </a:lnTo>
                  <a:lnTo>
                    <a:pt x="3611880" y="734060"/>
                  </a:lnTo>
                  <a:lnTo>
                    <a:pt x="3619500" y="725170"/>
                  </a:lnTo>
                  <a:lnTo>
                    <a:pt x="3641090" y="679450"/>
                  </a:lnTo>
                  <a:lnTo>
                    <a:pt x="3643630" y="655320"/>
                  </a:lnTo>
                  <a:lnTo>
                    <a:pt x="3643630" y="130810"/>
                  </a:lnTo>
                  <a:lnTo>
                    <a:pt x="3641090" y="106680"/>
                  </a:lnTo>
                  <a:lnTo>
                    <a:pt x="3637280" y="95250"/>
                  </a:lnTo>
                  <a:lnTo>
                    <a:pt x="3632200" y="82550"/>
                  </a:lnTo>
                  <a:lnTo>
                    <a:pt x="3625850" y="72390"/>
                  </a:lnTo>
                  <a:lnTo>
                    <a:pt x="3619500" y="60960"/>
                  </a:lnTo>
                  <a:lnTo>
                    <a:pt x="3611880" y="50800"/>
                  </a:lnTo>
                  <a:lnTo>
                    <a:pt x="3602990" y="40640"/>
                  </a:lnTo>
                  <a:lnTo>
                    <a:pt x="3582670" y="22860"/>
                  </a:lnTo>
                  <a:lnTo>
                    <a:pt x="3572510" y="17780"/>
                  </a:lnTo>
                  <a:lnTo>
                    <a:pt x="3561080" y="10160"/>
                  </a:lnTo>
                  <a:lnTo>
                    <a:pt x="3548380" y="6350"/>
                  </a:lnTo>
                  <a:lnTo>
                    <a:pt x="3536950" y="2540"/>
                  </a:lnTo>
                  <a:lnTo>
                    <a:pt x="3512820" y="0"/>
                  </a:lnTo>
                  <a:close/>
                </a:path>
              </a:pathLst>
            </a:custGeom>
            <a:solidFill>
              <a:srgbClr val="00000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259" y="3952239"/>
              <a:ext cx="3643629" cy="786130"/>
            </a:xfrm>
            <a:custGeom>
              <a:avLst/>
              <a:gdLst/>
              <a:ahLst/>
              <a:cxnLst/>
              <a:rect l="l" t="t" r="r" b="b"/>
              <a:pathLst>
                <a:path w="3643629" h="786129">
                  <a:moveTo>
                    <a:pt x="130810" y="0"/>
                  </a:moveTo>
                  <a:lnTo>
                    <a:pt x="82510" y="11152"/>
                  </a:lnTo>
                  <a:lnTo>
                    <a:pt x="40640" y="40640"/>
                  </a:lnTo>
                  <a:lnTo>
                    <a:pt x="11152" y="82510"/>
                  </a:lnTo>
                  <a:lnTo>
                    <a:pt x="0" y="130810"/>
                  </a:lnTo>
                  <a:lnTo>
                    <a:pt x="0" y="654050"/>
                  </a:lnTo>
                  <a:lnTo>
                    <a:pt x="11152" y="702548"/>
                  </a:lnTo>
                  <a:lnTo>
                    <a:pt x="40639" y="744855"/>
                  </a:lnTo>
                  <a:lnTo>
                    <a:pt x="82510" y="774779"/>
                  </a:lnTo>
                  <a:lnTo>
                    <a:pt x="130810" y="786130"/>
                  </a:lnTo>
                  <a:lnTo>
                    <a:pt x="3511550" y="786130"/>
                  </a:lnTo>
                  <a:lnTo>
                    <a:pt x="3560048" y="774779"/>
                  </a:lnTo>
                  <a:lnTo>
                    <a:pt x="3602354" y="744855"/>
                  </a:lnTo>
                  <a:lnTo>
                    <a:pt x="3632279" y="702548"/>
                  </a:lnTo>
                  <a:lnTo>
                    <a:pt x="3643629" y="654050"/>
                  </a:lnTo>
                  <a:lnTo>
                    <a:pt x="3643629" y="130810"/>
                  </a:lnTo>
                  <a:lnTo>
                    <a:pt x="3632279" y="82510"/>
                  </a:lnTo>
                  <a:lnTo>
                    <a:pt x="3602354" y="40640"/>
                  </a:lnTo>
                  <a:lnTo>
                    <a:pt x="3560048" y="11152"/>
                  </a:lnTo>
                  <a:lnTo>
                    <a:pt x="3511550" y="0"/>
                  </a:lnTo>
                  <a:lnTo>
                    <a:pt x="130810" y="0"/>
                  </a:lnTo>
                  <a:close/>
                </a:path>
                <a:path w="3643629" h="786129">
                  <a:moveTo>
                    <a:pt x="0" y="0"/>
                  </a:moveTo>
                  <a:lnTo>
                    <a:pt x="0" y="0"/>
                  </a:lnTo>
                </a:path>
                <a:path w="3643629" h="786129">
                  <a:moveTo>
                    <a:pt x="3643629" y="786130"/>
                  </a:moveTo>
                  <a:lnTo>
                    <a:pt x="3643629" y="78613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6400" y="4683759"/>
              <a:ext cx="3543300" cy="31750"/>
            </a:xfrm>
            <a:custGeom>
              <a:avLst/>
              <a:gdLst/>
              <a:ahLst/>
              <a:cxnLst/>
              <a:rect l="l" t="t" r="r" b="b"/>
              <a:pathLst>
                <a:path w="3543300" h="31750">
                  <a:moveTo>
                    <a:pt x="3543300" y="0"/>
                  </a:moveTo>
                  <a:lnTo>
                    <a:pt x="0" y="0"/>
                  </a:lnTo>
                  <a:lnTo>
                    <a:pt x="10160" y="7620"/>
                  </a:lnTo>
                  <a:lnTo>
                    <a:pt x="44450" y="25400"/>
                  </a:lnTo>
                  <a:lnTo>
                    <a:pt x="79997" y="31750"/>
                  </a:lnTo>
                  <a:lnTo>
                    <a:pt x="3462020" y="31750"/>
                  </a:lnTo>
                  <a:lnTo>
                    <a:pt x="3474720" y="30480"/>
                  </a:lnTo>
                  <a:lnTo>
                    <a:pt x="3486150" y="27940"/>
                  </a:lnTo>
                  <a:lnTo>
                    <a:pt x="3498850" y="25400"/>
                  </a:lnTo>
                  <a:lnTo>
                    <a:pt x="3510280" y="20320"/>
                  </a:lnTo>
                  <a:lnTo>
                    <a:pt x="3517138" y="16510"/>
                  </a:lnTo>
                  <a:lnTo>
                    <a:pt x="3519424" y="15240"/>
                  </a:lnTo>
                  <a:lnTo>
                    <a:pt x="3521710" y="13970"/>
                  </a:lnTo>
                  <a:lnTo>
                    <a:pt x="3531870" y="7620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397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1885" y="4668519"/>
              <a:ext cx="3571875" cy="16510"/>
            </a:xfrm>
            <a:custGeom>
              <a:avLst/>
              <a:gdLst/>
              <a:ahLst/>
              <a:cxnLst/>
              <a:rect l="l" t="t" r="r" b="b"/>
              <a:pathLst>
                <a:path w="3571875" h="16510">
                  <a:moveTo>
                    <a:pt x="3571784" y="0"/>
                  </a:moveTo>
                  <a:lnTo>
                    <a:pt x="0" y="0"/>
                  </a:lnTo>
                  <a:lnTo>
                    <a:pt x="4354" y="5079"/>
                  </a:lnTo>
                  <a:lnTo>
                    <a:pt x="14514" y="15239"/>
                  </a:lnTo>
                  <a:lnTo>
                    <a:pt x="16207" y="16509"/>
                  </a:lnTo>
                  <a:lnTo>
                    <a:pt x="3555909" y="16509"/>
                  </a:lnTo>
                  <a:lnTo>
                    <a:pt x="3557814" y="15239"/>
                  </a:lnTo>
                  <a:lnTo>
                    <a:pt x="3566704" y="5079"/>
                  </a:lnTo>
                  <a:lnTo>
                    <a:pt x="3571784" y="0"/>
                  </a:lnTo>
                  <a:close/>
                </a:path>
              </a:pathLst>
            </a:custGeom>
            <a:solidFill>
              <a:srgbClr val="397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094" y="4652009"/>
              <a:ext cx="3597910" cy="17780"/>
            </a:xfrm>
            <a:custGeom>
              <a:avLst/>
              <a:gdLst/>
              <a:ahLst/>
              <a:cxnLst/>
              <a:rect l="l" t="t" r="r" b="b"/>
              <a:pathLst>
                <a:path w="3597910" h="17779">
                  <a:moveTo>
                    <a:pt x="3597910" y="0"/>
                  </a:moveTo>
                  <a:lnTo>
                    <a:pt x="0" y="0"/>
                  </a:lnTo>
                  <a:lnTo>
                    <a:pt x="9524" y="12700"/>
                  </a:lnTo>
                  <a:lnTo>
                    <a:pt x="13879" y="17779"/>
                  </a:lnTo>
                  <a:lnTo>
                    <a:pt x="3583304" y="17779"/>
                  </a:lnTo>
                  <a:lnTo>
                    <a:pt x="3588384" y="12700"/>
                  </a:lnTo>
                  <a:lnTo>
                    <a:pt x="3597910" y="0"/>
                  </a:lnTo>
                  <a:close/>
                </a:path>
              </a:pathLst>
            </a:custGeom>
            <a:solidFill>
              <a:srgbClr val="397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9993" y="4636769"/>
              <a:ext cx="3616960" cy="17780"/>
            </a:xfrm>
            <a:custGeom>
              <a:avLst/>
              <a:gdLst/>
              <a:ahLst/>
              <a:cxnLst/>
              <a:rect l="l" t="t" r="r" b="b"/>
              <a:pathLst>
                <a:path w="3616960" h="17779">
                  <a:moveTo>
                    <a:pt x="3616960" y="0"/>
                  </a:moveTo>
                  <a:lnTo>
                    <a:pt x="0" y="0"/>
                  </a:lnTo>
                  <a:lnTo>
                    <a:pt x="3386" y="7619"/>
                  </a:lnTo>
                  <a:lnTo>
                    <a:pt x="11006" y="17779"/>
                  </a:lnTo>
                  <a:lnTo>
                    <a:pt x="3605106" y="17779"/>
                  </a:lnTo>
                  <a:lnTo>
                    <a:pt x="3612726" y="7619"/>
                  </a:lnTo>
                  <a:lnTo>
                    <a:pt x="3616960" y="0"/>
                  </a:lnTo>
                  <a:close/>
                </a:path>
              </a:pathLst>
            </a:custGeom>
            <a:solidFill>
              <a:srgbClr val="387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3727" y="4621529"/>
              <a:ext cx="3629025" cy="16510"/>
            </a:xfrm>
            <a:custGeom>
              <a:avLst/>
              <a:gdLst/>
              <a:ahLst/>
              <a:cxnLst/>
              <a:rect l="l" t="t" r="r" b="b"/>
              <a:pathLst>
                <a:path w="3629025" h="16510">
                  <a:moveTo>
                    <a:pt x="3628771" y="0"/>
                  </a:moveTo>
                  <a:lnTo>
                    <a:pt x="0" y="0"/>
                  </a:lnTo>
                  <a:lnTo>
                    <a:pt x="4571" y="11430"/>
                  </a:lnTo>
                  <a:lnTo>
                    <a:pt x="6829" y="16510"/>
                  </a:lnTo>
                  <a:lnTo>
                    <a:pt x="3622519" y="16510"/>
                  </a:lnTo>
                  <a:lnTo>
                    <a:pt x="3625342" y="11430"/>
                  </a:lnTo>
                  <a:lnTo>
                    <a:pt x="3628771" y="0"/>
                  </a:lnTo>
                  <a:close/>
                </a:path>
              </a:pathLst>
            </a:custGeom>
            <a:solidFill>
              <a:srgbClr val="387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8901" y="4606289"/>
              <a:ext cx="3638550" cy="16510"/>
            </a:xfrm>
            <a:custGeom>
              <a:avLst/>
              <a:gdLst/>
              <a:ahLst/>
              <a:cxnLst/>
              <a:rect l="l" t="t" r="r" b="b"/>
              <a:pathLst>
                <a:path w="3638550" h="16510">
                  <a:moveTo>
                    <a:pt x="3638550" y="0"/>
                  </a:moveTo>
                  <a:lnTo>
                    <a:pt x="0" y="0"/>
                  </a:lnTo>
                  <a:lnTo>
                    <a:pt x="508" y="2540"/>
                  </a:lnTo>
                  <a:lnTo>
                    <a:pt x="4318" y="13970"/>
                  </a:lnTo>
                  <a:lnTo>
                    <a:pt x="5334" y="16510"/>
                  </a:lnTo>
                  <a:lnTo>
                    <a:pt x="3633216" y="16510"/>
                  </a:lnTo>
                  <a:lnTo>
                    <a:pt x="3633978" y="13970"/>
                  </a:lnTo>
                  <a:lnTo>
                    <a:pt x="3637788" y="2540"/>
                  </a:lnTo>
                  <a:lnTo>
                    <a:pt x="3638550" y="0"/>
                  </a:lnTo>
                  <a:close/>
                </a:path>
              </a:pathLst>
            </a:custGeom>
            <a:solidFill>
              <a:srgbClr val="387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6577" y="4591049"/>
              <a:ext cx="3644265" cy="16510"/>
            </a:xfrm>
            <a:custGeom>
              <a:avLst/>
              <a:gdLst/>
              <a:ahLst/>
              <a:cxnLst/>
              <a:rect l="l" t="t" r="r" b="b"/>
              <a:pathLst>
                <a:path w="3644265" h="16510">
                  <a:moveTo>
                    <a:pt x="364392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1435" y="5080"/>
                  </a:lnTo>
                  <a:lnTo>
                    <a:pt x="1435" y="16510"/>
                  </a:lnTo>
                  <a:lnTo>
                    <a:pt x="3642207" y="16510"/>
                  </a:lnTo>
                  <a:lnTo>
                    <a:pt x="3642207" y="5080"/>
                  </a:lnTo>
                  <a:lnTo>
                    <a:pt x="3643922" y="5080"/>
                  </a:lnTo>
                  <a:lnTo>
                    <a:pt x="3643922" y="0"/>
                  </a:lnTo>
                  <a:close/>
                </a:path>
              </a:pathLst>
            </a:custGeom>
            <a:solidFill>
              <a:srgbClr val="387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5600" y="457580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419" y="8890"/>
                  </a:lnTo>
                  <a:lnTo>
                    <a:pt x="419" y="16510"/>
                  </a:lnTo>
                  <a:lnTo>
                    <a:pt x="3644900" y="16510"/>
                  </a:lnTo>
                  <a:lnTo>
                    <a:pt x="3644900" y="889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77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5599" y="4559300"/>
              <a:ext cx="3644900" cy="17780"/>
            </a:xfrm>
            <a:custGeom>
              <a:avLst/>
              <a:gdLst/>
              <a:ahLst/>
              <a:cxnLst/>
              <a:rect l="l" t="t" r="r" b="b"/>
              <a:pathLst>
                <a:path w="3644900" h="17779">
                  <a:moveTo>
                    <a:pt x="364490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3644900" y="1778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77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5599" y="454405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44900" y="16509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77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5599" y="452881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44900" y="16509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775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599" y="451357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44900" y="1651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674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599" y="449833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44900" y="1651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67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5599" y="4483100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44900" y="1651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67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5599" y="446785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44900" y="16509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57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5599" y="4451350"/>
              <a:ext cx="3644900" cy="17780"/>
            </a:xfrm>
            <a:custGeom>
              <a:avLst/>
              <a:gdLst/>
              <a:ahLst/>
              <a:cxnLst/>
              <a:rect l="l" t="t" r="r" b="b"/>
              <a:pathLst>
                <a:path w="3644900" h="17779">
                  <a:moveTo>
                    <a:pt x="364490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3644900" y="1778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57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5599" y="443610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44900" y="16509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57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5599" y="442086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44900" y="16509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57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5599" y="440562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44900" y="1651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4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5599" y="439038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44900" y="1651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47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599" y="4373879"/>
              <a:ext cx="3644900" cy="17780"/>
            </a:xfrm>
            <a:custGeom>
              <a:avLst/>
              <a:gdLst/>
              <a:ahLst/>
              <a:cxnLst/>
              <a:rect l="l" t="t" r="r" b="b"/>
              <a:pathLst>
                <a:path w="3644900" h="17779">
                  <a:moveTo>
                    <a:pt x="364490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3644900" y="1778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46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5599" y="4358639"/>
              <a:ext cx="3644900" cy="17780"/>
            </a:xfrm>
            <a:custGeom>
              <a:avLst/>
              <a:gdLst/>
              <a:ahLst/>
              <a:cxnLst/>
              <a:rect l="l" t="t" r="r" b="b"/>
              <a:pathLst>
                <a:path w="3644900" h="17779">
                  <a:moveTo>
                    <a:pt x="364490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3644900" y="1778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46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5599" y="4343400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44900" y="1651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36E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5599" y="432815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44900" y="16509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5599" y="431291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44900" y="16509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3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5599" y="429767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44900" y="1651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3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5599" y="428243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44900" y="1651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3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5599" y="4265929"/>
              <a:ext cx="3644900" cy="17780"/>
            </a:xfrm>
            <a:custGeom>
              <a:avLst/>
              <a:gdLst/>
              <a:ahLst/>
              <a:cxnLst/>
              <a:rect l="l" t="t" r="r" b="b"/>
              <a:pathLst>
                <a:path w="3644900" h="17779">
                  <a:moveTo>
                    <a:pt x="364490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3644900" y="1778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36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5599" y="425068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44900" y="1651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36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5599" y="423544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44900" y="1651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16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5599" y="422020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44900" y="16509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16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5599" y="420496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44900" y="16509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168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5599" y="4188459"/>
              <a:ext cx="3644900" cy="17780"/>
            </a:xfrm>
            <a:custGeom>
              <a:avLst/>
              <a:gdLst/>
              <a:ahLst/>
              <a:cxnLst/>
              <a:rect l="l" t="t" r="r" b="b"/>
              <a:pathLst>
                <a:path w="3644900" h="17779">
                  <a:moveTo>
                    <a:pt x="3644900" y="0"/>
                  </a:moveTo>
                  <a:lnTo>
                    <a:pt x="0" y="0"/>
                  </a:lnTo>
                  <a:lnTo>
                    <a:pt x="0" y="17779"/>
                  </a:lnTo>
                  <a:lnTo>
                    <a:pt x="3644900" y="17779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16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5599" y="4173219"/>
              <a:ext cx="3644900" cy="17780"/>
            </a:xfrm>
            <a:custGeom>
              <a:avLst/>
              <a:gdLst/>
              <a:ahLst/>
              <a:cxnLst/>
              <a:rect l="l" t="t" r="r" b="b"/>
              <a:pathLst>
                <a:path w="3644900" h="17779">
                  <a:moveTo>
                    <a:pt x="3644900" y="0"/>
                  </a:moveTo>
                  <a:lnTo>
                    <a:pt x="0" y="0"/>
                  </a:lnTo>
                  <a:lnTo>
                    <a:pt x="0" y="17779"/>
                  </a:lnTo>
                  <a:lnTo>
                    <a:pt x="3644900" y="17779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067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5599" y="415797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44900" y="1651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06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5599" y="414273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44900" y="1651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066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5599" y="412749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44900" y="1651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306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5599" y="411225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44900" y="16509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2F6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5599" y="409701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44900" y="16509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2F6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5599" y="4080509"/>
              <a:ext cx="3644900" cy="17780"/>
            </a:xfrm>
            <a:custGeom>
              <a:avLst/>
              <a:gdLst/>
              <a:ahLst/>
              <a:cxnLst/>
              <a:rect l="l" t="t" r="r" b="b"/>
              <a:pathLst>
                <a:path w="3644900" h="17779">
                  <a:moveTo>
                    <a:pt x="3644900" y="0"/>
                  </a:moveTo>
                  <a:lnTo>
                    <a:pt x="0" y="0"/>
                  </a:lnTo>
                  <a:lnTo>
                    <a:pt x="0" y="17779"/>
                  </a:lnTo>
                  <a:lnTo>
                    <a:pt x="3644900" y="17779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2F6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5599" y="406526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44900" y="16509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2E6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5600" y="4050029"/>
              <a:ext cx="3644900" cy="16510"/>
            </a:xfrm>
            <a:custGeom>
              <a:avLst/>
              <a:gdLst/>
              <a:ahLst/>
              <a:cxnLst/>
              <a:rect l="l" t="t" r="r" b="b"/>
              <a:pathLst>
                <a:path w="3644900" h="16510">
                  <a:moveTo>
                    <a:pt x="3644900" y="0"/>
                  </a:moveTo>
                  <a:lnTo>
                    <a:pt x="508" y="0"/>
                  </a:lnTo>
                  <a:lnTo>
                    <a:pt x="508" y="10160"/>
                  </a:lnTo>
                  <a:lnTo>
                    <a:pt x="0" y="10160"/>
                  </a:lnTo>
                  <a:lnTo>
                    <a:pt x="0" y="16510"/>
                  </a:lnTo>
                  <a:lnTo>
                    <a:pt x="3644900" y="16510"/>
                  </a:lnTo>
                  <a:lnTo>
                    <a:pt x="3644900" y="10160"/>
                  </a:lnTo>
                  <a:lnTo>
                    <a:pt x="3644900" y="0"/>
                  </a:lnTo>
                  <a:close/>
                </a:path>
              </a:pathLst>
            </a:custGeom>
            <a:solidFill>
              <a:srgbClr val="2E6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56488" y="4034789"/>
              <a:ext cx="3644265" cy="16510"/>
            </a:xfrm>
            <a:custGeom>
              <a:avLst/>
              <a:gdLst/>
              <a:ahLst/>
              <a:cxnLst/>
              <a:rect l="l" t="t" r="r" b="b"/>
              <a:pathLst>
                <a:path w="3644265" h="16510">
                  <a:moveTo>
                    <a:pt x="3639777" y="0"/>
                  </a:moveTo>
                  <a:lnTo>
                    <a:pt x="3344" y="0"/>
                  </a:lnTo>
                  <a:lnTo>
                    <a:pt x="2921" y="1270"/>
                  </a:lnTo>
                  <a:lnTo>
                    <a:pt x="381" y="12700"/>
                  </a:lnTo>
                  <a:lnTo>
                    <a:pt x="0" y="16510"/>
                  </a:lnTo>
                  <a:lnTo>
                    <a:pt x="3644011" y="16510"/>
                  </a:lnTo>
                  <a:lnTo>
                    <a:pt x="3644011" y="12700"/>
                  </a:lnTo>
                  <a:lnTo>
                    <a:pt x="3639777" y="0"/>
                  </a:lnTo>
                  <a:close/>
                </a:path>
              </a:pathLst>
            </a:custGeom>
            <a:solidFill>
              <a:srgbClr val="2E6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9409" y="4019549"/>
              <a:ext cx="3637279" cy="16510"/>
            </a:xfrm>
            <a:custGeom>
              <a:avLst/>
              <a:gdLst/>
              <a:ahLst/>
              <a:cxnLst/>
              <a:rect l="l" t="t" r="r" b="b"/>
              <a:pathLst>
                <a:path w="3637279" h="16510">
                  <a:moveTo>
                    <a:pt x="3631945" y="0"/>
                  </a:moveTo>
                  <a:lnTo>
                    <a:pt x="5841" y="0"/>
                  </a:lnTo>
                  <a:lnTo>
                    <a:pt x="3809" y="5080"/>
                  </a:lnTo>
                  <a:lnTo>
                    <a:pt x="0" y="16510"/>
                  </a:lnTo>
                  <a:lnTo>
                    <a:pt x="3637279" y="16510"/>
                  </a:lnTo>
                  <a:lnTo>
                    <a:pt x="3633469" y="5080"/>
                  </a:lnTo>
                  <a:lnTo>
                    <a:pt x="3631945" y="0"/>
                  </a:lnTo>
                  <a:close/>
                </a:path>
              </a:pathLst>
            </a:custGeom>
            <a:solidFill>
              <a:srgbClr val="2E6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64743" y="4003039"/>
              <a:ext cx="3627120" cy="17780"/>
            </a:xfrm>
            <a:custGeom>
              <a:avLst/>
              <a:gdLst/>
              <a:ahLst/>
              <a:cxnLst/>
              <a:rect l="l" t="t" r="r" b="b"/>
              <a:pathLst>
                <a:path w="3627120" h="17779">
                  <a:moveTo>
                    <a:pt x="3619387" y="0"/>
                  </a:moveTo>
                  <a:lnTo>
                    <a:pt x="7507" y="0"/>
                  </a:lnTo>
                  <a:lnTo>
                    <a:pt x="3555" y="8890"/>
                  </a:lnTo>
                  <a:lnTo>
                    <a:pt x="0" y="17780"/>
                  </a:lnTo>
                  <a:lnTo>
                    <a:pt x="3626992" y="17780"/>
                  </a:lnTo>
                  <a:lnTo>
                    <a:pt x="3624326" y="8890"/>
                  </a:lnTo>
                  <a:lnTo>
                    <a:pt x="3619387" y="0"/>
                  </a:lnTo>
                  <a:close/>
                </a:path>
              </a:pathLst>
            </a:custGeom>
            <a:solidFill>
              <a:srgbClr val="2D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1122" y="3987799"/>
              <a:ext cx="3614420" cy="17780"/>
            </a:xfrm>
            <a:custGeom>
              <a:avLst/>
              <a:gdLst/>
              <a:ahLst/>
              <a:cxnLst/>
              <a:rect l="l" t="t" r="r" b="b"/>
              <a:pathLst>
                <a:path w="3614420" h="17779">
                  <a:moveTo>
                    <a:pt x="3602072" y="0"/>
                  </a:moveTo>
                  <a:lnTo>
                    <a:pt x="11782" y="0"/>
                  </a:lnTo>
                  <a:lnTo>
                    <a:pt x="2257" y="12700"/>
                  </a:lnTo>
                  <a:lnTo>
                    <a:pt x="0" y="17780"/>
                  </a:lnTo>
                  <a:lnTo>
                    <a:pt x="3614420" y="17780"/>
                  </a:lnTo>
                  <a:lnTo>
                    <a:pt x="3611597" y="12700"/>
                  </a:lnTo>
                  <a:lnTo>
                    <a:pt x="3602072" y="0"/>
                  </a:lnTo>
                  <a:close/>
                </a:path>
              </a:pathLst>
            </a:custGeom>
            <a:solidFill>
              <a:srgbClr val="2D6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1952" y="3972559"/>
              <a:ext cx="3592195" cy="16510"/>
            </a:xfrm>
            <a:custGeom>
              <a:avLst/>
              <a:gdLst/>
              <a:ahLst/>
              <a:cxnLst/>
              <a:rect l="l" t="t" r="r" b="b"/>
              <a:pathLst>
                <a:path w="3592195" h="16510">
                  <a:moveTo>
                    <a:pt x="3578860" y="0"/>
                  </a:moveTo>
                  <a:lnTo>
                    <a:pt x="12382" y="0"/>
                  </a:lnTo>
                  <a:lnTo>
                    <a:pt x="0" y="16509"/>
                  </a:lnTo>
                  <a:lnTo>
                    <a:pt x="3592195" y="16509"/>
                  </a:lnTo>
                  <a:lnTo>
                    <a:pt x="3585527" y="7619"/>
                  </a:lnTo>
                  <a:lnTo>
                    <a:pt x="3578860" y="0"/>
                  </a:lnTo>
                  <a:close/>
                </a:path>
              </a:pathLst>
            </a:custGeom>
            <a:solidFill>
              <a:srgbClr val="2D5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3382" y="3957319"/>
              <a:ext cx="3568700" cy="16510"/>
            </a:xfrm>
            <a:custGeom>
              <a:avLst/>
              <a:gdLst/>
              <a:ahLst/>
              <a:cxnLst/>
              <a:rect l="l" t="t" r="r" b="b"/>
              <a:pathLst>
                <a:path w="3568700" h="16510">
                  <a:moveTo>
                    <a:pt x="3550602" y="0"/>
                  </a:moveTo>
                  <a:lnTo>
                    <a:pt x="18097" y="0"/>
                  </a:lnTo>
                  <a:lnTo>
                    <a:pt x="13017" y="3809"/>
                  </a:lnTo>
                  <a:lnTo>
                    <a:pt x="2857" y="12699"/>
                  </a:lnTo>
                  <a:lnTo>
                    <a:pt x="0" y="16509"/>
                  </a:lnTo>
                  <a:lnTo>
                    <a:pt x="3568541" y="16509"/>
                  </a:lnTo>
                  <a:lnTo>
                    <a:pt x="3565207" y="12699"/>
                  </a:lnTo>
                  <a:lnTo>
                    <a:pt x="3556317" y="3809"/>
                  </a:lnTo>
                  <a:lnTo>
                    <a:pt x="3550602" y="0"/>
                  </a:lnTo>
                  <a:close/>
                </a:path>
              </a:pathLst>
            </a:custGeom>
            <a:solidFill>
              <a:srgbClr val="2D5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9786" y="3942079"/>
              <a:ext cx="3536315" cy="16510"/>
            </a:xfrm>
            <a:custGeom>
              <a:avLst/>
              <a:gdLst/>
              <a:ahLst/>
              <a:cxnLst/>
              <a:rect l="l" t="t" r="r" b="b"/>
              <a:pathLst>
                <a:path w="3536315" h="16510">
                  <a:moveTo>
                    <a:pt x="3509179" y="0"/>
                  </a:moveTo>
                  <a:lnTo>
                    <a:pt x="27347" y="0"/>
                  </a:lnTo>
                  <a:lnTo>
                    <a:pt x="6773" y="11430"/>
                  </a:lnTo>
                  <a:lnTo>
                    <a:pt x="0" y="16510"/>
                  </a:lnTo>
                  <a:lnTo>
                    <a:pt x="3536103" y="16510"/>
                  </a:lnTo>
                  <a:lnTo>
                    <a:pt x="3528483" y="11430"/>
                  </a:lnTo>
                  <a:lnTo>
                    <a:pt x="3518323" y="5080"/>
                  </a:lnTo>
                  <a:lnTo>
                    <a:pt x="3509179" y="0"/>
                  </a:lnTo>
                  <a:close/>
                </a:path>
              </a:pathLst>
            </a:custGeom>
            <a:solidFill>
              <a:srgbClr val="2C5E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34847" y="3929379"/>
              <a:ext cx="3486785" cy="13970"/>
            </a:xfrm>
            <a:custGeom>
              <a:avLst/>
              <a:gdLst/>
              <a:ahLst/>
              <a:cxnLst/>
              <a:rect l="l" t="t" r="r" b="b"/>
              <a:pathLst>
                <a:path w="3486785" h="13970">
                  <a:moveTo>
                    <a:pt x="3433571" y="0"/>
                  </a:moveTo>
                  <a:lnTo>
                    <a:pt x="51561" y="0"/>
                  </a:lnTo>
                  <a:lnTo>
                    <a:pt x="40131" y="1270"/>
                  </a:lnTo>
                  <a:lnTo>
                    <a:pt x="27431" y="2540"/>
                  </a:lnTo>
                  <a:lnTo>
                    <a:pt x="16001" y="6350"/>
                  </a:lnTo>
                  <a:lnTo>
                    <a:pt x="4571" y="11430"/>
                  </a:lnTo>
                  <a:lnTo>
                    <a:pt x="0" y="13970"/>
                  </a:lnTo>
                  <a:lnTo>
                    <a:pt x="3486403" y="13970"/>
                  </a:lnTo>
                  <a:lnTo>
                    <a:pt x="3481831" y="11430"/>
                  </a:lnTo>
                  <a:lnTo>
                    <a:pt x="3470401" y="6350"/>
                  </a:lnTo>
                  <a:lnTo>
                    <a:pt x="3457701" y="2540"/>
                  </a:lnTo>
                  <a:lnTo>
                    <a:pt x="3446271" y="1270"/>
                  </a:lnTo>
                  <a:lnTo>
                    <a:pt x="3433571" y="0"/>
                  </a:lnTo>
                  <a:close/>
                </a:path>
              </a:pathLst>
            </a:custGeom>
            <a:solidFill>
              <a:srgbClr val="2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6869" y="3928109"/>
              <a:ext cx="3643629" cy="787400"/>
            </a:xfrm>
            <a:custGeom>
              <a:avLst/>
              <a:gdLst/>
              <a:ahLst/>
              <a:cxnLst/>
              <a:rect l="l" t="t" r="r" b="b"/>
              <a:pathLst>
                <a:path w="3643629" h="787400">
                  <a:moveTo>
                    <a:pt x="130809" y="0"/>
                  </a:moveTo>
                  <a:lnTo>
                    <a:pt x="82510" y="11350"/>
                  </a:lnTo>
                  <a:lnTo>
                    <a:pt x="40639" y="41275"/>
                  </a:lnTo>
                  <a:lnTo>
                    <a:pt x="11152" y="83581"/>
                  </a:lnTo>
                  <a:lnTo>
                    <a:pt x="0" y="132079"/>
                  </a:lnTo>
                  <a:lnTo>
                    <a:pt x="0" y="655319"/>
                  </a:lnTo>
                  <a:lnTo>
                    <a:pt x="11152" y="703818"/>
                  </a:lnTo>
                  <a:lnTo>
                    <a:pt x="40639" y="746125"/>
                  </a:lnTo>
                  <a:lnTo>
                    <a:pt x="82510" y="776049"/>
                  </a:lnTo>
                  <a:lnTo>
                    <a:pt x="130809" y="787400"/>
                  </a:lnTo>
                  <a:lnTo>
                    <a:pt x="3512819" y="787400"/>
                  </a:lnTo>
                  <a:lnTo>
                    <a:pt x="3560583" y="776049"/>
                  </a:lnTo>
                  <a:lnTo>
                    <a:pt x="3602513" y="746124"/>
                  </a:lnTo>
                  <a:lnTo>
                    <a:pt x="3632299" y="703818"/>
                  </a:lnTo>
                  <a:lnTo>
                    <a:pt x="3643629" y="655319"/>
                  </a:lnTo>
                  <a:lnTo>
                    <a:pt x="3643629" y="132079"/>
                  </a:lnTo>
                  <a:lnTo>
                    <a:pt x="3632299" y="83581"/>
                  </a:lnTo>
                  <a:lnTo>
                    <a:pt x="3602513" y="41275"/>
                  </a:lnTo>
                  <a:lnTo>
                    <a:pt x="3560583" y="11350"/>
                  </a:lnTo>
                  <a:lnTo>
                    <a:pt x="3512819" y="0"/>
                  </a:lnTo>
                  <a:lnTo>
                    <a:pt x="130809" y="0"/>
                  </a:lnTo>
                  <a:close/>
                </a:path>
                <a:path w="3643629" h="787400">
                  <a:moveTo>
                    <a:pt x="0" y="0"/>
                  </a:moveTo>
                  <a:lnTo>
                    <a:pt x="0" y="0"/>
                  </a:lnTo>
                </a:path>
                <a:path w="3643629" h="787400">
                  <a:moveTo>
                    <a:pt x="3643629" y="787400"/>
                  </a:moveTo>
                  <a:lnTo>
                    <a:pt x="3643629" y="787400"/>
                  </a:lnTo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65150" y="1875790"/>
            <a:ext cx="5887085" cy="266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845050" algn="l"/>
              </a:tabLst>
            </a:pPr>
            <a:r>
              <a:rPr sz="2400" spc="-120" dirty="0">
                <a:solidFill>
                  <a:srgbClr val="365F91"/>
                </a:solidFill>
                <a:latin typeface="Arial"/>
                <a:cs typeface="Arial"/>
              </a:rPr>
              <a:t>Depending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on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nature</a:t>
            </a:r>
            <a:r>
              <a:rPr sz="2400" spc="-2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365F91"/>
                </a:solidFill>
                <a:latin typeface="Arial"/>
                <a:cs typeface="Arial"/>
              </a:rPr>
              <a:t>attractive	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forces  </a:t>
            </a:r>
            <a:r>
              <a:rPr sz="2400" spc="-90" dirty="0">
                <a:solidFill>
                  <a:srgbClr val="365F91"/>
                </a:solidFill>
                <a:latin typeface="Arial"/>
                <a:cs typeface="Arial"/>
              </a:rPr>
              <a:t>existing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between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adsorbate 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and</a:t>
            </a:r>
            <a:r>
              <a:rPr sz="2400" spc="-36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adsorbent,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adsorption </a:t>
            </a:r>
            <a:r>
              <a:rPr sz="2400" spc="-150" dirty="0">
                <a:solidFill>
                  <a:srgbClr val="365F91"/>
                </a:solidFill>
                <a:latin typeface="Arial"/>
                <a:cs typeface="Arial"/>
              </a:rPr>
              <a:t>can </a:t>
            </a: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be 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classified</a:t>
            </a:r>
            <a:r>
              <a:rPr sz="2400" spc="-1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365F91"/>
                </a:solidFill>
                <a:latin typeface="Arial"/>
                <a:cs typeface="Arial"/>
              </a:rPr>
              <a:t>as: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Arial"/>
              <a:cs typeface="Arial"/>
            </a:endParaRPr>
          </a:p>
          <a:p>
            <a:pPr marL="396240">
              <a:lnSpc>
                <a:spcPct val="100000"/>
              </a:lnSpc>
            </a:pPr>
            <a:r>
              <a:rPr sz="3600" spc="-825" baseline="4629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550" dirty="0">
                <a:latin typeface="Arial"/>
                <a:cs typeface="Arial"/>
              </a:rPr>
              <a:t>P</a:t>
            </a:r>
            <a:r>
              <a:rPr sz="3600" spc="-825" baseline="4629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550" dirty="0">
                <a:latin typeface="Arial"/>
                <a:cs typeface="Arial"/>
              </a:rPr>
              <a:t>h</a:t>
            </a:r>
            <a:r>
              <a:rPr sz="3600" spc="-825" baseline="462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550" dirty="0">
                <a:latin typeface="Arial"/>
                <a:cs typeface="Arial"/>
              </a:rPr>
              <a:t>y</a:t>
            </a:r>
            <a:r>
              <a:rPr sz="3600" spc="-825" baseline="46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50" dirty="0">
                <a:latin typeface="Arial"/>
                <a:cs typeface="Arial"/>
              </a:rPr>
              <a:t>s</a:t>
            </a:r>
            <a:r>
              <a:rPr sz="3600" spc="-825" baseline="4629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2400" spc="-550" dirty="0">
                <a:latin typeface="Arial"/>
                <a:cs typeface="Arial"/>
              </a:rPr>
              <a:t>ical</a:t>
            </a:r>
            <a:r>
              <a:rPr sz="2400" spc="-484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Adsorpt</a:t>
            </a:r>
            <a:r>
              <a:rPr sz="3600" spc="-322" baseline="4629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2400" spc="-215" dirty="0"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637687" y="5353457"/>
            <a:ext cx="3725545" cy="818515"/>
            <a:chOff x="3637687" y="5353457"/>
            <a:chExt cx="3725545" cy="818515"/>
          </a:xfrm>
        </p:grpSpPr>
        <p:sp>
          <p:nvSpPr>
            <p:cNvPr id="59" name="object 59"/>
            <p:cNvSpPr/>
            <p:nvPr/>
          </p:nvSpPr>
          <p:spPr>
            <a:xfrm>
              <a:off x="3714750" y="5380989"/>
              <a:ext cx="3643629" cy="786130"/>
            </a:xfrm>
            <a:custGeom>
              <a:avLst/>
              <a:gdLst/>
              <a:ahLst/>
              <a:cxnLst/>
              <a:rect l="l" t="t" r="r" b="b"/>
              <a:pathLst>
                <a:path w="3643629" h="786129">
                  <a:moveTo>
                    <a:pt x="3643630" y="130810"/>
                  </a:moveTo>
                  <a:lnTo>
                    <a:pt x="3642360" y="118110"/>
                  </a:lnTo>
                  <a:lnTo>
                    <a:pt x="3639820" y="105410"/>
                  </a:lnTo>
                  <a:lnTo>
                    <a:pt x="3636010" y="95250"/>
                  </a:lnTo>
                  <a:lnTo>
                    <a:pt x="3632200" y="82550"/>
                  </a:lnTo>
                  <a:lnTo>
                    <a:pt x="3625850" y="72390"/>
                  </a:lnTo>
                  <a:lnTo>
                    <a:pt x="3619500" y="60960"/>
                  </a:lnTo>
                  <a:lnTo>
                    <a:pt x="3601720" y="40640"/>
                  </a:lnTo>
                  <a:lnTo>
                    <a:pt x="3592830" y="31750"/>
                  </a:lnTo>
                  <a:lnTo>
                    <a:pt x="3582670" y="24130"/>
                  </a:lnTo>
                  <a:lnTo>
                    <a:pt x="3571240" y="16510"/>
                  </a:lnTo>
                  <a:lnTo>
                    <a:pt x="3559810" y="11430"/>
                  </a:lnTo>
                  <a:lnTo>
                    <a:pt x="3549650" y="6350"/>
                  </a:lnTo>
                  <a:lnTo>
                    <a:pt x="3536950" y="2540"/>
                  </a:lnTo>
                  <a:lnTo>
                    <a:pt x="3511550" y="0"/>
                  </a:lnTo>
                  <a:lnTo>
                    <a:pt x="129540" y="0"/>
                  </a:lnTo>
                  <a:lnTo>
                    <a:pt x="82550" y="11430"/>
                  </a:lnTo>
                  <a:lnTo>
                    <a:pt x="49530" y="31750"/>
                  </a:lnTo>
                  <a:lnTo>
                    <a:pt x="24130" y="60960"/>
                  </a:lnTo>
                  <a:lnTo>
                    <a:pt x="6350" y="95250"/>
                  </a:lnTo>
                  <a:lnTo>
                    <a:pt x="2540" y="105410"/>
                  </a:lnTo>
                  <a:lnTo>
                    <a:pt x="0" y="118110"/>
                  </a:lnTo>
                  <a:lnTo>
                    <a:pt x="0" y="668020"/>
                  </a:lnTo>
                  <a:lnTo>
                    <a:pt x="16510" y="715010"/>
                  </a:lnTo>
                  <a:lnTo>
                    <a:pt x="24130" y="725170"/>
                  </a:lnTo>
                  <a:lnTo>
                    <a:pt x="31750" y="736600"/>
                  </a:lnTo>
                  <a:lnTo>
                    <a:pt x="71120" y="769620"/>
                  </a:lnTo>
                  <a:lnTo>
                    <a:pt x="95250" y="778510"/>
                  </a:lnTo>
                  <a:lnTo>
                    <a:pt x="105410" y="783590"/>
                  </a:lnTo>
                  <a:lnTo>
                    <a:pt x="118110" y="786130"/>
                  </a:lnTo>
                  <a:lnTo>
                    <a:pt x="3524250" y="786130"/>
                  </a:lnTo>
                  <a:lnTo>
                    <a:pt x="3536950" y="783590"/>
                  </a:lnTo>
                  <a:lnTo>
                    <a:pt x="3549650" y="778510"/>
                  </a:lnTo>
                  <a:lnTo>
                    <a:pt x="3559810" y="774700"/>
                  </a:lnTo>
                  <a:lnTo>
                    <a:pt x="3601720" y="745490"/>
                  </a:lnTo>
                  <a:lnTo>
                    <a:pt x="3625850" y="715010"/>
                  </a:lnTo>
                  <a:lnTo>
                    <a:pt x="3639820" y="679450"/>
                  </a:lnTo>
                  <a:lnTo>
                    <a:pt x="3643630" y="655320"/>
                  </a:lnTo>
                  <a:lnTo>
                    <a:pt x="3643630" y="130810"/>
                  </a:lnTo>
                  <a:close/>
                </a:path>
              </a:pathLst>
            </a:custGeom>
            <a:solidFill>
              <a:srgbClr val="00000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714749" y="5380990"/>
              <a:ext cx="3643629" cy="786130"/>
            </a:xfrm>
            <a:custGeom>
              <a:avLst/>
              <a:gdLst/>
              <a:ahLst/>
              <a:cxnLst/>
              <a:rect l="l" t="t" r="r" b="b"/>
              <a:pathLst>
                <a:path w="3643629" h="786129">
                  <a:moveTo>
                    <a:pt x="130810" y="0"/>
                  </a:moveTo>
                  <a:lnTo>
                    <a:pt x="82510" y="11152"/>
                  </a:lnTo>
                  <a:lnTo>
                    <a:pt x="40639" y="40640"/>
                  </a:lnTo>
                  <a:lnTo>
                    <a:pt x="11152" y="82510"/>
                  </a:lnTo>
                  <a:lnTo>
                    <a:pt x="0" y="130810"/>
                  </a:lnTo>
                  <a:lnTo>
                    <a:pt x="0" y="655320"/>
                  </a:lnTo>
                  <a:lnTo>
                    <a:pt x="11152" y="703083"/>
                  </a:lnTo>
                  <a:lnTo>
                    <a:pt x="40640" y="745013"/>
                  </a:lnTo>
                  <a:lnTo>
                    <a:pt x="82510" y="774799"/>
                  </a:lnTo>
                  <a:lnTo>
                    <a:pt x="130810" y="786130"/>
                  </a:lnTo>
                  <a:lnTo>
                    <a:pt x="3512820" y="786130"/>
                  </a:lnTo>
                  <a:lnTo>
                    <a:pt x="3560583" y="774799"/>
                  </a:lnTo>
                  <a:lnTo>
                    <a:pt x="3602513" y="745013"/>
                  </a:lnTo>
                  <a:lnTo>
                    <a:pt x="3632299" y="703083"/>
                  </a:lnTo>
                  <a:lnTo>
                    <a:pt x="3643629" y="655320"/>
                  </a:lnTo>
                  <a:lnTo>
                    <a:pt x="3643629" y="130810"/>
                  </a:lnTo>
                  <a:lnTo>
                    <a:pt x="3632299" y="82510"/>
                  </a:lnTo>
                  <a:lnTo>
                    <a:pt x="3602513" y="40640"/>
                  </a:lnTo>
                  <a:lnTo>
                    <a:pt x="3560583" y="11152"/>
                  </a:lnTo>
                  <a:lnTo>
                    <a:pt x="3512820" y="0"/>
                  </a:lnTo>
                  <a:lnTo>
                    <a:pt x="130810" y="0"/>
                  </a:lnTo>
                  <a:close/>
                </a:path>
                <a:path w="3643629" h="786129">
                  <a:moveTo>
                    <a:pt x="0" y="0"/>
                  </a:moveTo>
                  <a:lnTo>
                    <a:pt x="0" y="0"/>
                  </a:lnTo>
                </a:path>
                <a:path w="3643629" h="786129">
                  <a:moveTo>
                    <a:pt x="3643629" y="786130"/>
                  </a:moveTo>
                  <a:lnTo>
                    <a:pt x="3643629" y="78613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93160" y="6112510"/>
              <a:ext cx="3542029" cy="31750"/>
            </a:xfrm>
            <a:custGeom>
              <a:avLst/>
              <a:gdLst/>
              <a:ahLst/>
              <a:cxnLst/>
              <a:rect l="l" t="t" r="r" b="b"/>
              <a:pathLst>
                <a:path w="3542029" h="31750">
                  <a:moveTo>
                    <a:pt x="3542030" y="0"/>
                  </a:moveTo>
                  <a:lnTo>
                    <a:pt x="0" y="0"/>
                  </a:lnTo>
                  <a:lnTo>
                    <a:pt x="10160" y="7620"/>
                  </a:lnTo>
                  <a:lnTo>
                    <a:pt x="20320" y="13970"/>
                  </a:lnTo>
                  <a:lnTo>
                    <a:pt x="22606" y="15240"/>
                  </a:lnTo>
                  <a:lnTo>
                    <a:pt x="24892" y="16510"/>
                  </a:lnTo>
                  <a:lnTo>
                    <a:pt x="31750" y="20320"/>
                  </a:lnTo>
                  <a:lnTo>
                    <a:pt x="43180" y="25400"/>
                  </a:lnTo>
                  <a:lnTo>
                    <a:pt x="54610" y="29210"/>
                  </a:lnTo>
                  <a:lnTo>
                    <a:pt x="67297" y="31750"/>
                  </a:lnTo>
                  <a:lnTo>
                    <a:pt x="3473450" y="31750"/>
                  </a:lnTo>
                  <a:lnTo>
                    <a:pt x="3486150" y="29210"/>
                  </a:lnTo>
                  <a:lnTo>
                    <a:pt x="3497580" y="25400"/>
                  </a:lnTo>
                  <a:lnTo>
                    <a:pt x="3510280" y="20320"/>
                  </a:lnTo>
                  <a:lnTo>
                    <a:pt x="3516376" y="16510"/>
                  </a:lnTo>
                  <a:lnTo>
                    <a:pt x="3518408" y="15240"/>
                  </a:lnTo>
                  <a:lnTo>
                    <a:pt x="3520440" y="13970"/>
                  </a:lnTo>
                  <a:lnTo>
                    <a:pt x="3533140" y="7620"/>
                  </a:lnTo>
                  <a:lnTo>
                    <a:pt x="3542030" y="0"/>
                  </a:lnTo>
                  <a:close/>
                </a:path>
              </a:pathLst>
            </a:custGeom>
            <a:solidFill>
              <a:srgbClr val="397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77443" y="6097270"/>
              <a:ext cx="3573779" cy="16510"/>
            </a:xfrm>
            <a:custGeom>
              <a:avLst/>
              <a:gdLst/>
              <a:ahLst/>
              <a:cxnLst/>
              <a:rect l="l" t="t" r="r" b="b"/>
              <a:pathLst>
                <a:path w="3573779" h="16510">
                  <a:moveTo>
                    <a:pt x="3573462" y="0"/>
                  </a:moveTo>
                  <a:lnTo>
                    <a:pt x="0" y="0"/>
                  </a:lnTo>
                  <a:lnTo>
                    <a:pt x="5556" y="6349"/>
                  </a:lnTo>
                  <a:lnTo>
                    <a:pt x="15716" y="15239"/>
                  </a:lnTo>
                  <a:lnTo>
                    <a:pt x="17409" y="16509"/>
                  </a:lnTo>
                  <a:lnTo>
                    <a:pt x="3556264" y="16509"/>
                  </a:lnTo>
                  <a:lnTo>
                    <a:pt x="3557746" y="15239"/>
                  </a:lnTo>
                  <a:lnTo>
                    <a:pt x="3567906" y="6349"/>
                  </a:lnTo>
                  <a:lnTo>
                    <a:pt x="3573462" y="0"/>
                  </a:lnTo>
                  <a:close/>
                </a:path>
              </a:pathLst>
            </a:custGeom>
            <a:solidFill>
              <a:srgbClr val="397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665537" y="6082030"/>
              <a:ext cx="3597275" cy="16510"/>
            </a:xfrm>
            <a:custGeom>
              <a:avLst/>
              <a:gdLst/>
              <a:ahLst/>
              <a:cxnLst/>
              <a:rect l="l" t="t" r="r" b="b"/>
              <a:pathLst>
                <a:path w="3597275" h="16510">
                  <a:moveTo>
                    <a:pt x="3597116" y="0"/>
                  </a:moveTo>
                  <a:lnTo>
                    <a:pt x="0" y="0"/>
                  </a:lnTo>
                  <a:lnTo>
                    <a:pt x="8572" y="11430"/>
                  </a:lnTo>
                  <a:lnTo>
                    <a:pt x="13017" y="16510"/>
                  </a:lnTo>
                  <a:lnTo>
                    <a:pt x="3584257" y="16510"/>
                  </a:lnTo>
                  <a:lnTo>
                    <a:pt x="3588702" y="11430"/>
                  </a:lnTo>
                  <a:lnTo>
                    <a:pt x="3596322" y="1270"/>
                  </a:lnTo>
                  <a:lnTo>
                    <a:pt x="3597116" y="0"/>
                  </a:lnTo>
                  <a:close/>
                </a:path>
              </a:pathLst>
            </a:custGeom>
            <a:solidFill>
              <a:srgbClr val="397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655483" y="6065520"/>
              <a:ext cx="3616960" cy="17780"/>
            </a:xfrm>
            <a:custGeom>
              <a:avLst/>
              <a:gdLst/>
              <a:ahLst/>
              <a:cxnLst/>
              <a:rect l="l" t="t" r="r" b="b"/>
              <a:pathLst>
                <a:path w="3616959" h="17779">
                  <a:moveTo>
                    <a:pt x="3616959" y="0"/>
                  </a:moveTo>
                  <a:lnTo>
                    <a:pt x="0" y="0"/>
                  </a:lnTo>
                  <a:lnTo>
                    <a:pt x="3386" y="7619"/>
                  </a:lnTo>
                  <a:lnTo>
                    <a:pt x="11006" y="17779"/>
                  </a:lnTo>
                  <a:lnTo>
                    <a:pt x="3606376" y="17779"/>
                  </a:lnTo>
                  <a:lnTo>
                    <a:pt x="3612726" y="7619"/>
                  </a:lnTo>
                  <a:lnTo>
                    <a:pt x="3616959" y="0"/>
                  </a:lnTo>
                  <a:close/>
                </a:path>
              </a:pathLst>
            </a:custGeom>
            <a:solidFill>
              <a:srgbClr val="387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648709" y="6050280"/>
              <a:ext cx="3630929" cy="17780"/>
            </a:xfrm>
            <a:custGeom>
              <a:avLst/>
              <a:gdLst/>
              <a:ahLst/>
              <a:cxnLst/>
              <a:rect l="l" t="t" r="r" b="b"/>
              <a:pathLst>
                <a:path w="3630929" h="17779">
                  <a:moveTo>
                    <a:pt x="3630930" y="0"/>
                  </a:moveTo>
                  <a:lnTo>
                    <a:pt x="0" y="0"/>
                  </a:lnTo>
                  <a:lnTo>
                    <a:pt x="7902" y="17780"/>
                  </a:lnTo>
                  <a:lnTo>
                    <a:pt x="3622322" y="17780"/>
                  </a:lnTo>
                  <a:lnTo>
                    <a:pt x="3625849" y="11430"/>
                  </a:lnTo>
                  <a:lnTo>
                    <a:pt x="3630930" y="0"/>
                  </a:lnTo>
                  <a:close/>
                </a:path>
              </a:pathLst>
            </a:custGeom>
            <a:solidFill>
              <a:srgbClr val="387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644335" y="6035040"/>
              <a:ext cx="3639820" cy="16510"/>
            </a:xfrm>
            <a:custGeom>
              <a:avLst/>
              <a:gdLst/>
              <a:ahLst/>
              <a:cxnLst/>
              <a:rect l="l" t="t" r="r" b="b"/>
              <a:pathLst>
                <a:path w="3639820" h="16510">
                  <a:moveTo>
                    <a:pt x="3639396" y="0"/>
                  </a:moveTo>
                  <a:lnTo>
                    <a:pt x="0" y="0"/>
                  </a:lnTo>
                  <a:lnTo>
                    <a:pt x="564" y="2540"/>
                  </a:lnTo>
                  <a:lnTo>
                    <a:pt x="4374" y="15240"/>
                  </a:lnTo>
                  <a:lnTo>
                    <a:pt x="4938" y="16510"/>
                  </a:lnTo>
                  <a:lnTo>
                    <a:pt x="3634740" y="16510"/>
                  </a:lnTo>
                  <a:lnTo>
                    <a:pt x="3635304" y="15240"/>
                  </a:lnTo>
                  <a:lnTo>
                    <a:pt x="3639114" y="2540"/>
                  </a:lnTo>
                  <a:lnTo>
                    <a:pt x="3639396" y="0"/>
                  </a:lnTo>
                  <a:close/>
                </a:path>
              </a:pathLst>
            </a:custGeom>
            <a:solidFill>
              <a:srgbClr val="387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42360" y="6019800"/>
              <a:ext cx="3642995" cy="16510"/>
            </a:xfrm>
            <a:custGeom>
              <a:avLst/>
              <a:gdLst/>
              <a:ahLst/>
              <a:cxnLst/>
              <a:rect l="l" t="t" r="r" b="b"/>
              <a:pathLst>
                <a:path w="3642995" h="16510">
                  <a:moveTo>
                    <a:pt x="364267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117" y="6350"/>
                  </a:lnTo>
                  <a:lnTo>
                    <a:pt x="1117" y="16510"/>
                  </a:lnTo>
                  <a:lnTo>
                    <a:pt x="3641788" y="16510"/>
                  </a:lnTo>
                  <a:lnTo>
                    <a:pt x="3641788" y="6350"/>
                  </a:lnTo>
                  <a:lnTo>
                    <a:pt x="3642677" y="6350"/>
                  </a:lnTo>
                  <a:lnTo>
                    <a:pt x="3642677" y="0"/>
                  </a:lnTo>
                  <a:close/>
                </a:path>
              </a:pathLst>
            </a:custGeom>
            <a:solidFill>
              <a:srgbClr val="387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642360" y="600456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6510"/>
                  </a:lnTo>
                  <a:lnTo>
                    <a:pt x="3643249" y="16510"/>
                  </a:lnTo>
                  <a:lnTo>
                    <a:pt x="3643249" y="8890"/>
                  </a:lnTo>
                  <a:lnTo>
                    <a:pt x="3643630" y="889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77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642359" y="5988050"/>
              <a:ext cx="3643629" cy="17780"/>
            </a:xfrm>
            <a:custGeom>
              <a:avLst/>
              <a:gdLst/>
              <a:ahLst/>
              <a:cxnLst/>
              <a:rect l="l" t="t" r="r" b="b"/>
              <a:pathLst>
                <a:path w="3643629" h="17779">
                  <a:moveTo>
                    <a:pt x="3643630" y="0"/>
                  </a:moveTo>
                  <a:lnTo>
                    <a:pt x="3643630" y="17780"/>
                  </a:lnTo>
                  <a:lnTo>
                    <a:pt x="0" y="17780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77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642359" y="5972810"/>
              <a:ext cx="3643629" cy="17780"/>
            </a:xfrm>
            <a:custGeom>
              <a:avLst/>
              <a:gdLst/>
              <a:ahLst/>
              <a:cxnLst/>
              <a:rect l="l" t="t" r="r" b="b"/>
              <a:pathLst>
                <a:path w="3643629" h="17779">
                  <a:moveTo>
                    <a:pt x="3643630" y="0"/>
                  </a:moveTo>
                  <a:lnTo>
                    <a:pt x="3643630" y="17779"/>
                  </a:lnTo>
                  <a:lnTo>
                    <a:pt x="0" y="1777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77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642359" y="595757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09"/>
                  </a:lnTo>
                  <a:lnTo>
                    <a:pt x="0" y="1650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775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42359" y="594233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10"/>
                  </a:lnTo>
                  <a:lnTo>
                    <a:pt x="0" y="16510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674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42359" y="592709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10"/>
                  </a:lnTo>
                  <a:lnTo>
                    <a:pt x="0" y="16510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67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642359" y="591185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09"/>
                  </a:lnTo>
                  <a:lnTo>
                    <a:pt x="0" y="1650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67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642359" y="589661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09"/>
                  </a:lnTo>
                  <a:lnTo>
                    <a:pt x="0" y="1650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57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642359" y="5880100"/>
              <a:ext cx="3643629" cy="17780"/>
            </a:xfrm>
            <a:custGeom>
              <a:avLst/>
              <a:gdLst/>
              <a:ahLst/>
              <a:cxnLst/>
              <a:rect l="l" t="t" r="r" b="b"/>
              <a:pathLst>
                <a:path w="3643629" h="17779">
                  <a:moveTo>
                    <a:pt x="3643630" y="0"/>
                  </a:moveTo>
                  <a:lnTo>
                    <a:pt x="3643630" y="17780"/>
                  </a:lnTo>
                  <a:lnTo>
                    <a:pt x="0" y="17780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57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642359" y="5864860"/>
              <a:ext cx="3643629" cy="17780"/>
            </a:xfrm>
            <a:custGeom>
              <a:avLst/>
              <a:gdLst/>
              <a:ahLst/>
              <a:cxnLst/>
              <a:rect l="l" t="t" r="r" b="b"/>
              <a:pathLst>
                <a:path w="3643629" h="17779">
                  <a:moveTo>
                    <a:pt x="3643630" y="0"/>
                  </a:moveTo>
                  <a:lnTo>
                    <a:pt x="3643630" y="17779"/>
                  </a:lnTo>
                  <a:lnTo>
                    <a:pt x="0" y="1777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57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642359" y="584962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09"/>
                  </a:lnTo>
                  <a:lnTo>
                    <a:pt x="0" y="1650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57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642359" y="583438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10"/>
                  </a:lnTo>
                  <a:lnTo>
                    <a:pt x="0" y="16510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4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642359" y="581914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10"/>
                  </a:lnTo>
                  <a:lnTo>
                    <a:pt x="0" y="16510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47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642359" y="5802630"/>
              <a:ext cx="3643629" cy="17780"/>
            </a:xfrm>
            <a:custGeom>
              <a:avLst/>
              <a:gdLst/>
              <a:ahLst/>
              <a:cxnLst/>
              <a:rect l="l" t="t" r="r" b="b"/>
              <a:pathLst>
                <a:path w="3643629" h="17779">
                  <a:moveTo>
                    <a:pt x="3643630" y="0"/>
                  </a:moveTo>
                  <a:lnTo>
                    <a:pt x="3643630" y="17780"/>
                  </a:lnTo>
                  <a:lnTo>
                    <a:pt x="0" y="17780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46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642359" y="5787390"/>
              <a:ext cx="3643629" cy="17780"/>
            </a:xfrm>
            <a:custGeom>
              <a:avLst/>
              <a:gdLst/>
              <a:ahLst/>
              <a:cxnLst/>
              <a:rect l="l" t="t" r="r" b="b"/>
              <a:pathLst>
                <a:path w="3643629" h="17779">
                  <a:moveTo>
                    <a:pt x="3643630" y="0"/>
                  </a:moveTo>
                  <a:lnTo>
                    <a:pt x="3643630" y="17780"/>
                  </a:lnTo>
                  <a:lnTo>
                    <a:pt x="0" y="17780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46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642359" y="577215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09"/>
                  </a:lnTo>
                  <a:lnTo>
                    <a:pt x="0" y="1650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36E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642359" y="575691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09"/>
                  </a:lnTo>
                  <a:lnTo>
                    <a:pt x="0" y="1650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642359" y="574167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09"/>
                  </a:lnTo>
                  <a:lnTo>
                    <a:pt x="0" y="1650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3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642359" y="572643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10"/>
                  </a:lnTo>
                  <a:lnTo>
                    <a:pt x="0" y="16510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3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642359" y="571119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10"/>
                  </a:lnTo>
                  <a:lnTo>
                    <a:pt x="0" y="16510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3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642359" y="5694680"/>
              <a:ext cx="3643629" cy="17780"/>
            </a:xfrm>
            <a:custGeom>
              <a:avLst/>
              <a:gdLst/>
              <a:ahLst/>
              <a:cxnLst/>
              <a:rect l="l" t="t" r="r" b="b"/>
              <a:pathLst>
                <a:path w="3643629" h="17779">
                  <a:moveTo>
                    <a:pt x="3643630" y="0"/>
                  </a:moveTo>
                  <a:lnTo>
                    <a:pt x="3643630" y="17780"/>
                  </a:lnTo>
                  <a:lnTo>
                    <a:pt x="0" y="17780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36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642359" y="5679440"/>
              <a:ext cx="3643629" cy="17780"/>
            </a:xfrm>
            <a:custGeom>
              <a:avLst/>
              <a:gdLst/>
              <a:ahLst/>
              <a:cxnLst/>
              <a:rect l="l" t="t" r="r" b="b"/>
              <a:pathLst>
                <a:path w="3643629" h="17779">
                  <a:moveTo>
                    <a:pt x="3643630" y="0"/>
                  </a:moveTo>
                  <a:lnTo>
                    <a:pt x="3643630" y="17780"/>
                  </a:lnTo>
                  <a:lnTo>
                    <a:pt x="0" y="17780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36A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642359" y="566420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09"/>
                  </a:lnTo>
                  <a:lnTo>
                    <a:pt x="0" y="1650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16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642359" y="564896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09"/>
                  </a:lnTo>
                  <a:lnTo>
                    <a:pt x="0" y="1650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16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642359" y="563372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09"/>
                  </a:lnTo>
                  <a:lnTo>
                    <a:pt x="0" y="1650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168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642359" y="5617210"/>
              <a:ext cx="3643629" cy="17780"/>
            </a:xfrm>
            <a:custGeom>
              <a:avLst/>
              <a:gdLst/>
              <a:ahLst/>
              <a:cxnLst/>
              <a:rect l="l" t="t" r="r" b="b"/>
              <a:pathLst>
                <a:path w="3643629" h="17779">
                  <a:moveTo>
                    <a:pt x="3643630" y="0"/>
                  </a:moveTo>
                  <a:lnTo>
                    <a:pt x="3643630" y="17779"/>
                  </a:lnTo>
                  <a:lnTo>
                    <a:pt x="0" y="1777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16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642359" y="5601970"/>
              <a:ext cx="3643629" cy="17780"/>
            </a:xfrm>
            <a:custGeom>
              <a:avLst/>
              <a:gdLst/>
              <a:ahLst/>
              <a:cxnLst/>
              <a:rect l="l" t="t" r="r" b="b"/>
              <a:pathLst>
                <a:path w="3643629" h="17779">
                  <a:moveTo>
                    <a:pt x="3643630" y="0"/>
                  </a:moveTo>
                  <a:lnTo>
                    <a:pt x="3643630" y="17779"/>
                  </a:lnTo>
                  <a:lnTo>
                    <a:pt x="0" y="1777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067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42359" y="558673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10"/>
                  </a:lnTo>
                  <a:lnTo>
                    <a:pt x="0" y="16510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06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42359" y="557149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10"/>
                  </a:lnTo>
                  <a:lnTo>
                    <a:pt x="0" y="16510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066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642359" y="555625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09"/>
                  </a:lnTo>
                  <a:lnTo>
                    <a:pt x="0" y="1650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306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642359" y="554101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09"/>
                  </a:lnTo>
                  <a:lnTo>
                    <a:pt x="0" y="1650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2F6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642359" y="5525770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0"/>
                  </a:moveTo>
                  <a:lnTo>
                    <a:pt x="3643630" y="16509"/>
                  </a:lnTo>
                  <a:lnTo>
                    <a:pt x="0" y="1650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2F6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642359" y="5509260"/>
              <a:ext cx="3643629" cy="17780"/>
            </a:xfrm>
            <a:custGeom>
              <a:avLst/>
              <a:gdLst/>
              <a:ahLst/>
              <a:cxnLst/>
              <a:rect l="l" t="t" r="r" b="b"/>
              <a:pathLst>
                <a:path w="3643629" h="17779">
                  <a:moveTo>
                    <a:pt x="3643630" y="0"/>
                  </a:moveTo>
                  <a:lnTo>
                    <a:pt x="3643630" y="17779"/>
                  </a:lnTo>
                  <a:lnTo>
                    <a:pt x="0" y="1777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2F6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42359" y="5494020"/>
              <a:ext cx="3643629" cy="17780"/>
            </a:xfrm>
            <a:custGeom>
              <a:avLst/>
              <a:gdLst/>
              <a:ahLst/>
              <a:cxnLst/>
              <a:rect l="l" t="t" r="r" b="b"/>
              <a:pathLst>
                <a:path w="3643629" h="17779">
                  <a:moveTo>
                    <a:pt x="3643630" y="0"/>
                  </a:moveTo>
                  <a:lnTo>
                    <a:pt x="3643630" y="17779"/>
                  </a:lnTo>
                  <a:lnTo>
                    <a:pt x="0" y="17779"/>
                  </a:lnTo>
                  <a:lnTo>
                    <a:pt x="0" y="0"/>
                  </a:lnTo>
                  <a:lnTo>
                    <a:pt x="3643630" y="0"/>
                  </a:lnTo>
                  <a:close/>
                </a:path>
              </a:pathLst>
            </a:custGeom>
            <a:solidFill>
              <a:srgbClr val="2E6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42360" y="5478779"/>
              <a:ext cx="3643629" cy="16510"/>
            </a:xfrm>
            <a:custGeom>
              <a:avLst/>
              <a:gdLst/>
              <a:ahLst/>
              <a:cxnLst/>
              <a:rect l="l" t="t" r="r" b="b"/>
              <a:pathLst>
                <a:path w="3643629" h="16510">
                  <a:moveTo>
                    <a:pt x="3643630" y="10160"/>
                  </a:moveTo>
                  <a:lnTo>
                    <a:pt x="3643058" y="10160"/>
                  </a:lnTo>
                  <a:lnTo>
                    <a:pt x="364305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16510"/>
                  </a:lnTo>
                  <a:lnTo>
                    <a:pt x="3643630" y="16510"/>
                  </a:lnTo>
                  <a:lnTo>
                    <a:pt x="3643630" y="10160"/>
                  </a:lnTo>
                  <a:close/>
                </a:path>
              </a:pathLst>
            </a:custGeom>
            <a:solidFill>
              <a:srgbClr val="2E6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642359" y="5463540"/>
              <a:ext cx="3642995" cy="16510"/>
            </a:xfrm>
            <a:custGeom>
              <a:avLst/>
              <a:gdLst/>
              <a:ahLst/>
              <a:cxnLst/>
              <a:rect l="l" t="t" r="r" b="b"/>
              <a:pathLst>
                <a:path w="3642995" h="16510">
                  <a:moveTo>
                    <a:pt x="3640666" y="0"/>
                  </a:moveTo>
                  <a:lnTo>
                    <a:pt x="2963" y="0"/>
                  </a:lnTo>
                  <a:lnTo>
                    <a:pt x="2539" y="1270"/>
                  </a:lnTo>
                  <a:lnTo>
                    <a:pt x="0" y="13970"/>
                  </a:lnTo>
                  <a:lnTo>
                    <a:pt x="0" y="16510"/>
                  </a:lnTo>
                  <a:lnTo>
                    <a:pt x="3642642" y="16510"/>
                  </a:lnTo>
                  <a:lnTo>
                    <a:pt x="3642360" y="13970"/>
                  </a:lnTo>
                  <a:lnTo>
                    <a:pt x="3641090" y="1270"/>
                  </a:lnTo>
                  <a:lnTo>
                    <a:pt x="3640666" y="0"/>
                  </a:lnTo>
                  <a:close/>
                </a:path>
              </a:pathLst>
            </a:custGeom>
            <a:solidFill>
              <a:srgbClr val="2E6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644899" y="5448300"/>
              <a:ext cx="3638550" cy="16510"/>
            </a:xfrm>
            <a:custGeom>
              <a:avLst/>
              <a:gdLst/>
              <a:ahLst/>
              <a:cxnLst/>
              <a:rect l="l" t="t" r="r" b="b"/>
              <a:pathLst>
                <a:path w="3638550" h="16510">
                  <a:moveTo>
                    <a:pt x="3632707" y="0"/>
                  </a:moveTo>
                  <a:lnTo>
                    <a:pt x="5841" y="0"/>
                  </a:lnTo>
                  <a:lnTo>
                    <a:pt x="3810" y="5080"/>
                  </a:lnTo>
                  <a:lnTo>
                    <a:pt x="0" y="16509"/>
                  </a:lnTo>
                  <a:lnTo>
                    <a:pt x="3638550" y="16509"/>
                  </a:lnTo>
                  <a:lnTo>
                    <a:pt x="3634740" y="5080"/>
                  </a:lnTo>
                  <a:lnTo>
                    <a:pt x="3632707" y="0"/>
                  </a:lnTo>
                  <a:close/>
                </a:path>
              </a:pathLst>
            </a:custGeom>
            <a:solidFill>
              <a:srgbClr val="2E6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650233" y="5431790"/>
              <a:ext cx="3628390" cy="17780"/>
            </a:xfrm>
            <a:custGeom>
              <a:avLst/>
              <a:gdLst/>
              <a:ahLst/>
              <a:cxnLst/>
              <a:rect l="l" t="t" r="r" b="b"/>
              <a:pathLst>
                <a:path w="3628390" h="17779">
                  <a:moveTo>
                    <a:pt x="3619387" y="0"/>
                  </a:moveTo>
                  <a:lnTo>
                    <a:pt x="7507" y="0"/>
                  </a:lnTo>
                  <a:lnTo>
                    <a:pt x="3555" y="8890"/>
                  </a:lnTo>
                  <a:lnTo>
                    <a:pt x="0" y="17780"/>
                  </a:lnTo>
                  <a:lnTo>
                    <a:pt x="3627882" y="17780"/>
                  </a:lnTo>
                  <a:lnTo>
                    <a:pt x="3624325" y="8890"/>
                  </a:lnTo>
                  <a:lnTo>
                    <a:pt x="3619387" y="0"/>
                  </a:lnTo>
                  <a:close/>
                </a:path>
              </a:pathLst>
            </a:custGeom>
            <a:solidFill>
              <a:srgbClr val="2D6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656612" y="5416550"/>
              <a:ext cx="3614420" cy="17780"/>
            </a:xfrm>
            <a:custGeom>
              <a:avLst/>
              <a:gdLst/>
              <a:ahLst/>
              <a:cxnLst/>
              <a:rect l="l" t="t" r="r" b="b"/>
              <a:pathLst>
                <a:path w="3614420" h="17779">
                  <a:moveTo>
                    <a:pt x="3603342" y="0"/>
                  </a:moveTo>
                  <a:lnTo>
                    <a:pt x="11782" y="0"/>
                  </a:lnTo>
                  <a:lnTo>
                    <a:pt x="2257" y="12700"/>
                  </a:lnTo>
                  <a:lnTo>
                    <a:pt x="0" y="17780"/>
                  </a:lnTo>
                  <a:lnTo>
                    <a:pt x="3614419" y="17780"/>
                  </a:lnTo>
                  <a:lnTo>
                    <a:pt x="3611597" y="12700"/>
                  </a:lnTo>
                  <a:lnTo>
                    <a:pt x="3605247" y="2540"/>
                  </a:lnTo>
                  <a:lnTo>
                    <a:pt x="3603342" y="0"/>
                  </a:lnTo>
                  <a:close/>
                </a:path>
              </a:pathLst>
            </a:custGeom>
            <a:solidFill>
              <a:srgbClr val="2D6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667442" y="5401310"/>
              <a:ext cx="3593465" cy="16510"/>
            </a:xfrm>
            <a:custGeom>
              <a:avLst/>
              <a:gdLst/>
              <a:ahLst/>
              <a:cxnLst/>
              <a:rect l="l" t="t" r="r" b="b"/>
              <a:pathLst>
                <a:path w="3593465" h="16510">
                  <a:moveTo>
                    <a:pt x="3580870" y="0"/>
                  </a:moveTo>
                  <a:lnTo>
                    <a:pt x="12594" y="0"/>
                  </a:lnTo>
                  <a:lnTo>
                    <a:pt x="6667" y="7619"/>
                  </a:lnTo>
                  <a:lnTo>
                    <a:pt x="0" y="16509"/>
                  </a:lnTo>
                  <a:lnTo>
                    <a:pt x="3593464" y="16509"/>
                  </a:lnTo>
                  <a:lnTo>
                    <a:pt x="3586797" y="7619"/>
                  </a:lnTo>
                  <a:lnTo>
                    <a:pt x="3580870" y="0"/>
                  </a:lnTo>
                  <a:close/>
                </a:path>
              </a:pathLst>
            </a:custGeom>
            <a:solidFill>
              <a:srgbClr val="2D5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679048" y="5386070"/>
              <a:ext cx="3570604" cy="16510"/>
            </a:xfrm>
            <a:custGeom>
              <a:avLst/>
              <a:gdLst/>
              <a:ahLst/>
              <a:cxnLst/>
              <a:rect l="l" t="t" r="r" b="b"/>
              <a:pathLst>
                <a:path w="3570604" h="16510">
                  <a:moveTo>
                    <a:pt x="3551696" y="0"/>
                  </a:moveTo>
                  <a:lnTo>
                    <a:pt x="19191" y="0"/>
                  </a:lnTo>
                  <a:lnTo>
                    <a:pt x="3951" y="11429"/>
                  </a:lnTo>
                  <a:lnTo>
                    <a:pt x="0" y="16509"/>
                  </a:lnTo>
                  <a:lnTo>
                    <a:pt x="3570252" y="16509"/>
                  </a:lnTo>
                  <a:lnTo>
                    <a:pt x="3566301" y="11429"/>
                  </a:lnTo>
                  <a:lnTo>
                    <a:pt x="3556141" y="3809"/>
                  </a:lnTo>
                  <a:lnTo>
                    <a:pt x="3551696" y="0"/>
                  </a:lnTo>
                  <a:close/>
                </a:path>
              </a:pathLst>
            </a:custGeom>
            <a:solidFill>
              <a:srgbClr val="2D5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696546" y="5370830"/>
              <a:ext cx="3535679" cy="16510"/>
            </a:xfrm>
            <a:custGeom>
              <a:avLst/>
              <a:gdLst/>
              <a:ahLst/>
              <a:cxnLst/>
              <a:rect l="l" t="t" r="r" b="b"/>
              <a:pathLst>
                <a:path w="3535679" h="16510">
                  <a:moveTo>
                    <a:pt x="3508925" y="0"/>
                  </a:moveTo>
                  <a:lnTo>
                    <a:pt x="26077" y="0"/>
                  </a:lnTo>
                  <a:lnTo>
                    <a:pt x="16933" y="5080"/>
                  </a:lnTo>
                  <a:lnTo>
                    <a:pt x="6773" y="11430"/>
                  </a:lnTo>
                  <a:lnTo>
                    <a:pt x="0" y="16510"/>
                  </a:lnTo>
                  <a:lnTo>
                    <a:pt x="3535680" y="16510"/>
                  </a:lnTo>
                  <a:lnTo>
                    <a:pt x="3529753" y="11430"/>
                  </a:lnTo>
                  <a:lnTo>
                    <a:pt x="3517053" y="5080"/>
                  </a:lnTo>
                  <a:lnTo>
                    <a:pt x="3508925" y="0"/>
                  </a:lnTo>
                  <a:close/>
                </a:path>
              </a:pathLst>
            </a:custGeom>
            <a:solidFill>
              <a:srgbClr val="2C5E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720337" y="5358130"/>
              <a:ext cx="3487420" cy="13970"/>
            </a:xfrm>
            <a:custGeom>
              <a:avLst/>
              <a:gdLst/>
              <a:ahLst/>
              <a:cxnLst/>
              <a:rect l="l" t="t" r="r" b="b"/>
              <a:pathLst>
                <a:path w="3487420" h="13970">
                  <a:moveTo>
                    <a:pt x="3458971" y="1270"/>
                  </a:moveTo>
                  <a:lnTo>
                    <a:pt x="27432" y="1270"/>
                  </a:lnTo>
                  <a:lnTo>
                    <a:pt x="4572" y="11430"/>
                  </a:lnTo>
                  <a:lnTo>
                    <a:pt x="0" y="13970"/>
                  </a:lnTo>
                  <a:lnTo>
                    <a:pt x="3487166" y="13970"/>
                  </a:lnTo>
                  <a:lnTo>
                    <a:pt x="3483102" y="11430"/>
                  </a:lnTo>
                  <a:lnTo>
                    <a:pt x="3470402" y="6350"/>
                  </a:lnTo>
                  <a:lnTo>
                    <a:pt x="3458971" y="1270"/>
                  </a:lnTo>
                  <a:close/>
                </a:path>
                <a:path w="3487420" h="13970">
                  <a:moveTo>
                    <a:pt x="3434841" y="0"/>
                  </a:moveTo>
                  <a:lnTo>
                    <a:pt x="52832" y="0"/>
                  </a:lnTo>
                  <a:lnTo>
                    <a:pt x="40132" y="1270"/>
                  </a:lnTo>
                  <a:lnTo>
                    <a:pt x="3446271" y="1270"/>
                  </a:lnTo>
                  <a:lnTo>
                    <a:pt x="3434841" y="0"/>
                  </a:lnTo>
                  <a:close/>
                </a:path>
              </a:pathLst>
            </a:custGeom>
            <a:solidFill>
              <a:srgbClr val="2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642359" y="5358130"/>
              <a:ext cx="3644900" cy="786130"/>
            </a:xfrm>
            <a:custGeom>
              <a:avLst/>
              <a:gdLst/>
              <a:ahLst/>
              <a:cxnLst/>
              <a:rect l="l" t="t" r="r" b="b"/>
              <a:pathLst>
                <a:path w="3644900" h="786129">
                  <a:moveTo>
                    <a:pt x="130810" y="0"/>
                  </a:moveTo>
                  <a:lnTo>
                    <a:pt x="83046" y="11152"/>
                  </a:lnTo>
                  <a:lnTo>
                    <a:pt x="41116" y="40640"/>
                  </a:lnTo>
                  <a:lnTo>
                    <a:pt x="11330" y="82510"/>
                  </a:lnTo>
                  <a:lnTo>
                    <a:pt x="0" y="130810"/>
                  </a:lnTo>
                  <a:lnTo>
                    <a:pt x="0" y="654050"/>
                  </a:lnTo>
                  <a:lnTo>
                    <a:pt x="11330" y="702548"/>
                  </a:lnTo>
                  <a:lnTo>
                    <a:pt x="41116" y="744855"/>
                  </a:lnTo>
                  <a:lnTo>
                    <a:pt x="83046" y="774779"/>
                  </a:lnTo>
                  <a:lnTo>
                    <a:pt x="130810" y="786130"/>
                  </a:lnTo>
                  <a:lnTo>
                    <a:pt x="3512819" y="786130"/>
                  </a:lnTo>
                  <a:lnTo>
                    <a:pt x="3561119" y="774779"/>
                  </a:lnTo>
                  <a:lnTo>
                    <a:pt x="3602990" y="744855"/>
                  </a:lnTo>
                  <a:lnTo>
                    <a:pt x="3632477" y="702548"/>
                  </a:lnTo>
                  <a:lnTo>
                    <a:pt x="3643630" y="654050"/>
                  </a:lnTo>
                  <a:lnTo>
                    <a:pt x="3643630" y="130810"/>
                  </a:lnTo>
                  <a:lnTo>
                    <a:pt x="3632477" y="82510"/>
                  </a:lnTo>
                  <a:lnTo>
                    <a:pt x="3602990" y="40640"/>
                  </a:lnTo>
                  <a:lnTo>
                    <a:pt x="3561119" y="11152"/>
                  </a:lnTo>
                  <a:lnTo>
                    <a:pt x="3512819" y="0"/>
                  </a:lnTo>
                  <a:lnTo>
                    <a:pt x="130810" y="0"/>
                  </a:lnTo>
                  <a:close/>
                </a:path>
                <a:path w="3644900" h="786129">
                  <a:moveTo>
                    <a:pt x="0" y="0"/>
                  </a:moveTo>
                  <a:lnTo>
                    <a:pt x="0" y="0"/>
                  </a:lnTo>
                </a:path>
                <a:path w="3644900" h="786129">
                  <a:moveTo>
                    <a:pt x="3644899" y="786130"/>
                  </a:moveTo>
                  <a:lnTo>
                    <a:pt x="3644899" y="786130"/>
                  </a:lnTo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4163059" y="5577840"/>
            <a:ext cx="2673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32" baseline="4629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355" dirty="0">
                <a:latin typeface="Arial"/>
                <a:cs typeface="Arial"/>
              </a:rPr>
              <a:t>Chemical</a:t>
            </a:r>
            <a:r>
              <a:rPr sz="3600" spc="-532" baseline="462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355" dirty="0">
                <a:latin typeface="Arial"/>
                <a:cs typeface="Arial"/>
              </a:rPr>
              <a:t>A</a:t>
            </a:r>
            <a:r>
              <a:rPr sz="3600" spc="-532" baseline="4629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355" dirty="0">
                <a:latin typeface="Arial"/>
                <a:cs typeface="Arial"/>
              </a:rPr>
              <a:t>d</a:t>
            </a:r>
            <a:r>
              <a:rPr sz="3600" spc="-532" baseline="462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355" dirty="0">
                <a:latin typeface="Arial"/>
                <a:cs typeface="Arial"/>
              </a:rPr>
              <a:t>sorpt</a:t>
            </a:r>
            <a:r>
              <a:rPr sz="3600" spc="-532" baseline="4629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2400" spc="-355" dirty="0"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158990" y="3197860"/>
            <a:ext cx="1578609" cy="1581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237490">
              <a:lnSpc>
                <a:spcPct val="102099"/>
              </a:lnSpc>
              <a:spcBef>
                <a:spcPts val="50"/>
              </a:spcBef>
            </a:pPr>
            <a:r>
              <a:rPr spc="-140" dirty="0"/>
              <a:t>Forces </a:t>
            </a:r>
            <a:r>
              <a:rPr spc="-5" dirty="0"/>
              <a:t>of </a:t>
            </a:r>
            <a:r>
              <a:rPr spc="-25" dirty="0"/>
              <a:t>attraction </a:t>
            </a:r>
            <a:r>
              <a:rPr spc="-85" dirty="0"/>
              <a:t>are</a:t>
            </a:r>
            <a:r>
              <a:rPr spc="-260" dirty="0"/>
              <a:t> </a:t>
            </a:r>
            <a:r>
              <a:rPr spc="-80" dirty="0"/>
              <a:t>vander  </a:t>
            </a:r>
            <a:r>
              <a:rPr spc="-95" dirty="0"/>
              <a:t>Waals’</a:t>
            </a:r>
            <a:r>
              <a:rPr spc="-105" dirty="0"/>
              <a:t> </a:t>
            </a:r>
            <a:r>
              <a:rPr spc="-80" dirty="0"/>
              <a:t>forces</a:t>
            </a:r>
          </a:p>
          <a:p>
            <a:pPr marL="12700" marR="5080" indent="58419">
              <a:lnSpc>
                <a:spcPct val="102099"/>
              </a:lnSpc>
              <a:spcBef>
                <a:spcPts val="540"/>
              </a:spcBef>
            </a:pPr>
            <a:r>
              <a:rPr spc="-120" dirty="0">
                <a:solidFill>
                  <a:srgbClr val="FF0000"/>
                </a:solidFill>
              </a:rPr>
              <a:t>Low </a:t>
            </a:r>
            <a:r>
              <a:rPr spc="-55" dirty="0">
                <a:solidFill>
                  <a:srgbClr val="FF0000"/>
                </a:solidFill>
              </a:rPr>
              <a:t>enthalpy </a:t>
            </a:r>
            <a:r>
              <a:rPr spc="-5" dirty="0">
                <a:solidFill>
                  <a:srgbClr val="FF0000"/>
                </a:solidFill>
              </a:rPr>
              <a:t>of </a:t>
            </a:r>
            <a:r>
              <a:rPr spc="-55" dirty="0">
                <a:solidFill>
                  <a:srgbClr val="FF0000"/>
                </a:solidFill>
              </a:rPr>
              <a:t>adsorption </a:t>
            </a:r>
            <a:r>
              <a:rPr spc="-85" dirty="0">
                <a:solidFill>
                  <a:srgbClr val="FF0000"/>
                </a:solidFill>
              </a:rPr>
              <a:t>(20</a:t>
            </a:r>
            <a:r>
              <a:rPr spc="-330" dirty="0">
                <a:solidFill>
                  <a:srgbClr val="FF0000"/>
                </a:solidFill>
              </a:rPr>
              <a:t> </a:t>
            </a:r>
            <a:r>
              <a:rPr spc="-55" dirty="0">
                <a:solidFill>
                  <a:srgbClr val="FF0000"/>
                </a:solidFill>
              </a:rPr>
              <a:t>-  </a:t>
            </a:r>
            <a:r>
              <a:rPr spc="-100" dirty="0">
                <a:solidFill>
                  <a:srgbClr val="FF0000"/>
                </a:solidFill>
              </a:rPr>
              <a:t>40 </a:t>
            </a:r>
            <a:r>
              <a:rPr spc="-70" dirty="0">
                <a:solidFill>
                  <a:srgbClr val="FF0000"/>
                </a:solidFill>
              </a:rPr>
              <a:t>k.J/mole)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/>
          </a:p>
          <a:p>
            <a:pPr marL="12700" marR="207010" indent="58419">
              <a:lnSpc>
                <a:spcPct val="102099"/>
              </a:lnSpc>
            </a:pPr>
            <a:r>
              <a:rPr spc="-135" dirty="0">
                <a:solidFill>
                  <a:srgbClr val="00AFEF"/>
                </a:solidFill>
              </a:rPr>
              <a:t>This </a:t>
            </a:r>
            <a:r>
              <a:rPr spc="-114" dirty="0">
                <a:solidFill>
                  <a:srgbClr val="00AFEF"/>
                </a:solidFill>
              </a:rPr>
              <a:t>process </a:t>
            </a:r>
            <a:r>
              <a:rPr spc="-105" dirty="0">
                <a:solidFill>
                  <a:srgbClr val="00AFEF"/>
                </a:solidFill>
              </a:rPr>
              <a:t>is </a:t>
            </a:r>
            <a:r>
              <a:rPr spc="-95" dirty="0">
                <a:solidFill>
                  <a:srgbClr val="00AFEF"/>
                </a:solidFill>
              </a:rPr>
              <a:t>observed </a:t>
            </a:r>
            <a:r>
              <a:rPr spc="-60" dirty="0">
                <a:solidFill>
                  <a:srgbClr val="00AFEF"/>
                </a:solidFill>
              </a:rPr>
              <a:t>under  </a:t>
            </a:r>
            <a:r>
              <a:rPr spc="-55" dirty="0">
                <a:solidFill>
                  <a:srgbClr val="00AFEF"/>
                </a:solidFill>
              </a:rPr>
              <a:t>conditions </a:t>
            </a:r>
            <a:r>
              <a:rPr spc="-5" dirty="0">
                <a:solidFill>
                  <a:srgbClr val="00AFEF"/>
                </a:solidFill>
              </a:rPr>
              <a:t>of </a:t>
            </a:r>
            <a:r>
              <a:rPr spc="-25" dirty="0">
                <a:solidFill>
                  <a:srgbClr val="00AFEF"/>
                </a:solidFill>
              </a:rPr>
              <a:t>low</a:t>
            </a:r>
            <a:r>
              <a:rPr spc="-300" dirty="0">
                <a:solidFill>
                  <a:srgbClr val="00AFEF"/>
                </a:solidFill>
              </a:rPr>
              <a:t> </a:t>
            </a:r>
            <a:r>
              <a:rPr spc="-40" dirty="0">
                <a:solidFill>
                  <a:srgbClr val="00AFEF"/>
                </a:solidFill>
              </a:rPr>
              <a:t>temperature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/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spc="25" dirty="0">
                <a:solidFill>
                  <a:srgbClr val="16365D"/>
                </a:solidFill>
              </a:rPr>
              <a:t>It </a:t>
            </a:r>
            <a:r>
              <a:rPr spc="-105" dirty="0">
                <a:solidFill>
                  <a:srgbClr val="16365D"/>
                </a:solidFill>
              </a:rPr>
              <a:t>is </a:t>
            </a:r>
            <a:r>
              <a:rPr spc="-5" dirty="0">
                <a:solidFill>
                  <a:srgbClr val="16365D"/>
                </a:solidFill>
              </a:rPr>
              <a:t>not</a:t>
            </a:r>
            <a:r>
              <a:rPr spc="-235" dirty="0">
                <a:solidFill>
                  <a:srgbClr val="16365D"/>
                </a:solidFill>
              </a:rPr>
              <a:t> </a:t>
            </a:r>
            <a:r>
              <a:rPr spc="-85" dirty="0">
                <a:solidFill>
                  <a:srgbClr val="16365D"/>
                </a:solidFill>
              </a:rPr>
              <a:t>specific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/>
          </a:p>
          <a:p>
            <a:pPr marL="12700" marR="286385">
              <a:lnSpc>
                <a:spcPct val="101699"/>
              </a:lnSpc>
            </a:pPr>
            <a:r>
              <a:rPr spc="-35" dirty="0">
                <a:solidFill>
                  <a:srgbClr val="252525"/>
                </a:solidFill>
              </a:rPr>
              <a:t>Multi-molecular </a:t>
            </a:r>
            <a:r>
              <a:rPr spc="-95" dirty="0">
                <a:solidFill>
                  <a:srgbClr val="252525"/>
                </a:solidFill>
              </a:rPr>
              <a:t>layers </a:t>
            </a:r>
            <a:r>
              <a:rPr spc="-110" dirty="0">
                <a:solidFill>
                  <a:srgbClr val="252525"/>
                </a:solidFill>
              </a:rPr>
              <a:t>may</a:t>
            </a:r>
            <a:r>
              <a:rPr spc="-229" dirty="0">
                <a:solidFill>
                  <a:srgbClr val="252525"/>
                </a:solidFill>
              </a:rPr>
              <a:t> </a:t>
            </a:r>
            <a:r>
              <a:rPr spc="-90" dirty="0">
                <a:solidFill>
                  <a:srgbClr val="252525"/>
                </a:solidFill>
              </a:rPr>
              <a:t>be  </a:t>
            </a:r>
            <a:r>
              <a:rPr spc="-40" dirty="0">
                <a:solidFill>
                  <a:srgbClr val="252525"/>
                </a:solidFill>
              </a:rPr>
              <a:t>formed</a:t>
            </a:r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/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spc="-135" dirty="0">
                <a:solidFill>
                  <a:srgbClr val="E36B09"/>
                </a:solidFill>
              </a:rPr>
              <a:t>This </a:t>
            </a:r>
            <a:r>
              <a:rPr spc="-114" dirty="0">
                <a:solidFill>
                  <a:srgbClr val="E36B09"/>
                </a:solidFill>
              </a:rPr>
              <a:t>process </a:t>
            </a:r>
            <a:r>
              <a:rPr spc="-105" dirty="0">
                <a:solidFill>
                  <a:srgbClr val="E36B09"/>
                </a:solidFill>
              </a:rPr>
              <a:t>is</a:t>
            </a:r>
            <a:r>
              <a:rPr spc="-80" dirty="0">
                <a:solidFill>
                  <a:srgbClr val="E36B09"/>
                </a:solidFill>
              </a:rPr>
              <a:t> </a:t>
            </a:r>
            <a:r>
              <a:rPr spc="-70" dirty="0">
                <a:solidFill>
                  <a:srgbClr val="E36B09"/>
                </a:solidFill>
              </a:rPr>
              <a:t>reversible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40529" y="1762759"/>
            <a:ext cx="4013835" cy="46977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12065">
              <a:lnSpc>
                <a:spcPct val="102099"/>
              </a:lnSpc>
              <a:spcBef>
                <a:spcPts val="50"/>
              </a:spcBef>
            </a:pPr>
            <a:r>
              <a:rPr sz="2000" spc="-140" dirty="0">
                <a:solidFill>
                  <a:srgbClr val="0F243E"/>
                </a:solidFill>
                <a:latin typeface="Arial"/>
                <a:cs typeface="Arial"/>
              </a:rPr>
              <a:t>Forces </a:t>
            </a:r>
            <a:r>
              <a:rPr sz="2000" spc="-5" dirty="0">
                <a:solidFill>
                  <a:srgbClr val="0F243E"/>
                </a:solidFill>
                <a:latin typeface="Arial"/>
                <a:cs typeface="Arial"/>
              </a:rPr>
              <a:t>of </a:t>
            </a:r>
            <a:r>
              <a:rPr sz="2000" spc="-25" dirty="0">
                <a:solidFill>
                  <a:srgbClr val="0F243E"/>
                </a:solidFill>
                <a:latin typeface="Arial"/>
                <a:cs typeface="Arial"/>
              </a:rPr>
              <a:t>attraction </a:t>
            </a:r>
            <a:r>
              <a:rPr sz="2000" spc="-85" dirty="0">
                <a:solidFill>
                  <a:srgbClr val="0F243E"/>
                </a:solidFill>
                <a:latin typeface="Arial"/>
                <a:cs typeface="Arial"/>
              </a:rPr>
              <a:t>are </a:t>
            </a:r>
            <a:r>
              <a:rPr sz="2000" spc="-90" dirty="0">
                <a:solidFill>
                  <a:srgbClr val="0F243E"/>
                </a:solidFill>
                <a:latin typeface="Arial"/>
                <a:cs typeface="Arial"/>
              </a:rPr>
              <a:t>chemical</a:t>
            </a:r>
            <a:r>
              <a:rPr sz="2000" spc="-26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F243E"/>
                </a:solidFill>
                <a:latin typeface="Arial"/>
                <a:cs typeface="Arial"/>
              </a:rPr>
              <a:t>bond  </a:t>
            </a:r>
            <a:r>
              <a:rPr sz="2000" spc="-80" dirty="0">
                <a:solidFill>
                  <a:srgbClr val="0F243E"/>
                </a:solidFill>
                <a:latin typeface="Arial"/>
                <a:cs typeface="Arial"/>
              </a:rPr>
              <a:t>forces</a:t>
            </a:r>
            <a:endParaRPr sz="2000">
              <a:latin typeface="Arial"/>
              <a:cs typeface="Arial"/>
            </a:endParaRPr>
          </a:p>
          <a:p>
            <a:pPr marL="12700" marR="5080" indent="57150">
              <a:lnSpc>
                <a:spcPct val="102099"/>
              </a:lnSpc>
              <a:spcBef>
                <a:spcPts val="540"/>
              </a:spcBef>
            </a:pPr>
            <a:r>
              <a:rPr sz="2000" spc="-105" dirty="0">
                <a:solidFill>
                  <a:srgbClr val="FF0000"/>
                </a:solidFill>
                <a:latin typeface="Arial"/>
                <a:cs typeface="Arial"/>
              </a:rPr>
              <a:t>High </a:t>
            </a:r>
            <a:r>
              <a:rPr sz="2000" spc="-65" dirty="0">
                <a:solidFill>
                  <a:srgbClr val="FF0000"/>
                </a:solidFill>
                <a:latin typeface="Arial"/>
                <a:cs typeface="Arial"/>
              </a:rPr>
              <a:t>enthapy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000" spc="-55" dirty="0">
                <a:solidFill>
                  <a:srgbClr val="FF0000"/>
                </a:solidFill>
                <a:latin typeface="Arial"/>
                <a:cs typeface="Arial"/>
              </a:rPr>
              <a:t>adsorption </a:t>
            </a:r>
            <a:r>
              <a:rPr sz="2000" spc="-90" dirty="0">
                <a:solidFill>
                  <a:srgbClr val="FF0000"/>
                </a:solidFill>
                <a:latin typeface="Arial"/>
                <a:cs typeface="Arial"/>
              </a:rPr>
              <a:t>(200 </a:t>
            </a:r>
            <a:r>
              <a:rPr sz="2000" spc="-5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000" spc="-3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400  </a:t>
            </a:r>
            <a:r>
              <a:rPr sz="2000" spc="-70" dirty="0">
                <a:solidFill>
                  <a:srgbClr val="FF0000"/>
                </a:solidFill>
                <a:latin typeface="Arial"/>
                <a:cs typeface="Arial"/>
              </a:rPr>
              <a:t>k.J/mole)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12700" marR="696595" indent="57150">
              <a:lnSpc>
                <a:spcPct val="102099"/>
              </a:lnSpc>
            </a:pPr>
            <a:r>
              <a:rPr sz="2000" spc="-130" dirty="0">
                <a:solidFill>
                  <a:srgbClr val="00AFEF"/>
                </a:solidFill>
                <a:latin typeface="Arial"/>
                <a:cs typeface="Arial"/>
              </a:rPr>
              <a:t>This </a:t>
            </a:r>
            <a:r>
              <a:rPr sz="2000" spc="-114" dirty="0">
                <a:solidFill>
                  <a:srgbClr val="00AFEF"/>
                </a:solidFill>
                <a:latin typeface="Arial"/>
                <a:cs typeface="Arial"/>
              </a:rPr>
              <a:t>process </a:t>
            </a:r>
            <a:r>
              <a:rPr sz="2000" spc="-95" dirty="0">
                <a:solidFill>
                  <a:srgbClr val="00AFEF"/>
                </a:solidFill>
                <a:latin typeface="Arial"/>
                <a:cs typeface="Arial"/>
              </a:rPr>
              <a:t>takes </a:t>
            </a:r>
            <a:r>
              <a:rPr sz="2000" spc="-100" dirty="0">
                <a:solidFill>
                  <a:srgbClr val="00AFEF"/>
                </a:solidFill>
                <a:latin typeface="Arial"/>
                <a:cs typeface="Arial"/>
              </a:rPr>
              <a:t>place </a:t>
            </a:r>
            <a:r>
              <a:rPr sz="2000" spc="-25" dirty="0">
                <a:solidFill>
                  <a:srgbClr val="00AFEF"/>
                </a:solidFill>
                <a:latin typeface="Arial"/>
                <a:cs typeface="Arial"/>
              </a:rPr>
              <a:t>at</a:t>
            </a:r>
            <a:r>
              <a:rPr sz="2000" spc="-1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AFEF"/>
                </a:solidFill>
                <a:latin typeface="Arial"/>
                <a:cs typeface="Arial"/>
              </a:rPr>
              <a:t>high  </a:t>
            </a:r>
            <a:r>
              <a:rPr sz="2000" spc="-55" dirty="0">
                <a:solidFill>
                  <a:srgbClr val="00AFEF"/>
                </a:solidFill>
                <a:latin typeface="Arial"/>
                <a:cs typeface="Arial"/>
              </a:rPr>
              <a:t>temperatures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"/>
              <a:cs typeface="Arial"/>
            </a:endParaRPr>
          </a:p>
          <a:p>
            <a:pPr marL="69850">
              <a:lnSpc>
                <a:spcPct val="100000"/>
              </a:lnSpc>
              <a:spcBef>
                <a:spcPts val="5"/>
              </a:spcBef>
            </a:pPr>
            <a:r>
              <a:rPr sz="2000" spc="30" dirty="0">
                <a:solidFill>
                  <a:srgbClr val="16365D"/>
                </a:solidFill>
                <a:latin typeface="Arial"/>
                <a:cs typeface="Arial"/>
              </a:rPr>
              <a:t>It </a:t>
            </a:r>
            <a:r>
              <a:rPr sz="2000" spc="-105" dirty="0">
                <a:solidFill>
                  <a:srgbClr val="16365D"/>
                </a:solidFill>
                <a:latin typeface="Arial"/>
                <a:cs typeface="Arial"/>
              </a:rPr>
              <a:t>is </a:t>
            </a:r>
            <a:r>
              <a:rPr sz="2000" spc="-65" dirty="0">
                <a:solidFill>
                  <a:srgbClr val="16365D"/>
                </a:solidFill>
                <a:latin typeface="Arial"/>
                <a:cs typeface="Arial"/>
              </a:rPr>
              <a:t>highly</a:t>
            </a:r>
            <a:r>
              <a:rPr sz="2000" spc="-250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16365D"/>
                </a:solidFill>
                <a:latin typeface="Arial"/>
                <a:cs typeface="Arial"/>
              </a:rPr>
              <a:t>specific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Arial"/>
              <a:cs typeface="Arial"/>
            </a:endParaRPr>
          </a:p>
          <a:p>
            <a:pPr marL="12700" marR="410209" indent="57150">
              <a:lnSpc>
                <a:spcPct val="101699"/>
              </a:lnSpc>
            </a:pPr>
            <a:r>
              <a:rPr sz="2000" spc="-90" dirty="0">
                <a:solidFill>
                  <a:srgbClr val="252525"/>
                </a:solidFill>
                <a:latin typeface="Arial"/>
                <a:cs typeface="Arial"/>
              </a:rPr>
              <a:t>Generally, </a:t>
            </a:r>
            <a:r>
              <a:rPr sz="2000" spc="-65" dirty="0">
                <a:solidFill>
                  <a:srgbClr val="252525"/>
                </a:solidFill>
                <a:latin typeface="Arial"/>
                <a:cs typeface="Arial"/>
              </a:rPr>
              <a:t>monomolecular 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layer</a:t>
            </a:r>
            <a:r>
              <a:rPr sz="2000" spc="-1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252525"/>
                </a:solidFill>
                <a:latin typeface="Arial"/>
                <a:cs typeface="Arial"/>
              </a:rPr>
              <a:t>is  </a:t>
            </a:r>
            <a:r>
              <a:rPr sz="2000" spc="-40" dirty="0">
                <a:solidFill>
                  <a:srgbClr val="252525"/>
                </a:solidFill>
                <a:latin typeface="Arial"/>
                <a:cs typeface="Arial"/>
              </a:rPr>
              <a:t>formed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Arial"/>
              <a:cs typeface="Arial"/>
            </a:endParaRPr>
          </a:p>
          <a:p>
            <a:pPr marL="69850">
              <a:lnSpc>
                <a:spcPct val="100000"/>
              </a:lnSpc>
              <a:spcBef>
                <a:spcPts val="5"/>
              </a:spcBef>
            </a:pPr>
            <a:r>
              <a:rPr sz="2000" spc="-130" dirty="0">
                <a:solidFill>
                  <a:srgbClr val="E36B09"/>
                </a:solidFill>
                <a:latin typeface="Arial"/>
                <a:cs typeface="Arial"/>
              </a:rPr>
              <a:t>This </a:t>
            </a:r>
            <a:r>
              <a:rPr sz="2000" spc="-114" dirty="0">
                <a:solidFill>
                  <a:srgbClr val="E36B09"/>
                </a:solidFill>
                <a:latin typeface="Arial"/>
                <a:cs typeface="Arial"/>
              </a:rPr>
              <a:t>process </a:t>
            </a:r>
            <a:r>
              <a:rPr sz="2000" spc="-105" dirty="0">
                <a:solidFill>
                  <a:srgbClr val="E36B09"/>
                </a:solidFill>
                <a:latin typeface="Arial"/>
                <a:cs typeface="Arial"/>
              </a:rPr>
              <a:t>is</a:t>
            </a:r>
            <a:r>
              <a:rPr sz="2000" spc="-100" dirty="0">
                <a:solidFill>
                  <a:srgbClr val="E36B09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E36B09"/>
                </a:solidFill>
                <a:latin typeface="Arial"/>
                <a:cs typeface="Arial"/>
              </a:rPr>
              <a:t>irreversible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685799"/>
            <a:ext cx="7644130" cy="1116330"/>
          </a:xfrm>
          <a:custGeom>
            <a:avLst/>
            <a:gdLst/>
            <a:ahLst/>
            <a:cxnLst/>
            <a:rect l="l" t="t" r="r" b="b"/>
            <a:pathLst>
              <a:path w="7644130" h="1116330">
                <a:moveTo>
                  <a:pt x="7644130" y="0"/>
                </a:moveTo>
                <a:lnTo>
                  <a:pt x="3746500" y="0"/>
                </a:lnTo>
                <a:lnTo>
                  <a:pt x="0" y="0"/>
                </a:lnTo>
                <a:lnTo>
                  <a:pt x="0" y="1116330"/>
                </a:lnTo>
                <a:lnTo>
                  <a:pt x="3746500" y="1116330"/>
                </a:lnTo>
                <a:lnTo>
                  <a:pt x="7644130" y="1116330"/>
                </a:lnTo>
                <a:lnTo>
                  <a:pt x="7644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2669" y="186690"/>
            <a:ext cx="6232525" cy="129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3560" algn="ctr">
              <a:lnSpc>
                <a:spcPct val="100000"/>
              </a:lnSpc>
              <a:spcBef>
                <a:spcPts val="100"/>
              </a:spcBef>
            </a:pPr>
            <a:r>
              <a:rPr sz="3200" b="0" spc="-110" dirty="0">
                <a:latin typeface="Arial"/>
                <a:cs typeface="Arial"/>
              </a:rPr>
              <a:t>Difference</a:t>
            </a:r>
            <a:r>
              <a:rPr sz="3200" b="0" spc="-170" dirty="0">
                <a:latin typeface="Arial"/>
                <a:cs typeface="Arial"/>
              </a:rPr>
              <a:t> </a:t>
            </a:r>
            <a:r>
              <a:rPr sz="3200" b="0" spc="-90" dirty="0">
                <a:latin typeface="Arial"/>
                <a:cs typeface="Arial"/>
              </a:rPr>
              <a:t>between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  <a:tabLst>
                <a:tab pos="3785235" algn="l"/>
              </a:tabLst>
            </a:pPr>
            <a:r>
              <a:rPr sz="3200" b="0" spc="-125" dirty="0">
                <a:solidFill>
                  <a:srgbClr val="16365D"/>
                </a:solidFill>
                <a:latin typeface="Arial"/>
                <a:cs typeface="Arial"/>
              </a:rPr>
              <a:t>Physisorption	</a:t>
            </a:r>
            <a:r>
              <a:rPr sz="3200" b="0" spc="-120" dirty="0">
                <a:solidFill>
                  <a:srgbClr val="16365D"/>
                </a:solidFill>
                <a:latin typeface="Arial"/>
                <a:cs typeface="Arial"/>
              </a:rPr>
              <a:t>Chemisorption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89519" y="3539490"/>
            <a:ext cx="1520189" cy="1455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19048" y="971551"/>
            <a:ext cx="9182100" cy="5906770"/>
            <a:chOff x="-19048" y="971551"/>
            <a:chExt cx="9182100" cy="5906770"/>
          </a:xfrm>
        </p:grpSpPr>
        <p:sp>
          <p:nvSpPr>
            <p:cNvPr id="8" name="object 8"/>
            <p:cNvSpPr/>
            <p:nvPr/>
          </p:nvSpPr>
          <p:spPr>
            <a:xfrm>
              <a:off x="4108465" y="1014729"/>
              <a:ext cx="3810" cy="5843270"/>
            </a:xfrm>
            <a:custGeom>
              <a:avLst/>
              <a:gdLst/>
              <a:ahLst/>
              <a:cxnLst/>
              <a:rect l="l" t="t" r="r" b="b"/>
              <a:pathLst>
                <a:path w="3810" h="5843270">
                  <a:moveTo>
                    <a:pt x="3794" y="0"/>
                  </a:moveTo>
                  <a:lnTo>
                    <a:pt x="0" y="584327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36059" y="991869"/>
              <a:ext cx="3810" cy="5867400"/>
            </a:xfrm>
            <a:custGeom>
              <a:avLst/>
              <a:gdLst/>
              <a:ahLst/>
              <a:cxnLst/>
              <a:rect l="l" t="t" r="r" b="b"/>
              <a:pathLst>
                <a:path w="3810" h="5867400">
                  <a:moveTo>
                    <a:pt x="3810" y="0"/>
                  </a:moveTo>
                  <a:lnTo>
                    <a:pt x="0" y="5867400"/>
                  </a:lnTo>
                </a:path>
              </a:pathLst>
            </a:custGeom>
            <a:ln w="38097">
              <a:solidFill>
                <a:srgbClr val="F695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390" y="1013459"/>
              <a:ext cx="9071610" cy="1270"/>
            </a:xfrm>
            <a:custGeom>
              <a:avLst/>
              <a:gdLst/>
              <a:ahLst/>
              <a:cxnLst/>
              <a:rect l="l" t="t" r="r" b="b"/>
              <a:pathLst>
                <a:path w="9071610" h="1269">
                  <a:moveTo>
                    <a:pt x="0" y="1269"/>
                  </a:moveTo>
                  <a:lnTo>
                    <a:pt x="9071610" y="1269"/>
                  </a:lnTo>
                  <a:lnTo>
                    <a:pt x="9071610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00000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990599"/>
              <a:ext cx="9144000" cy="1270"/>
            </a:xfrm>
            <a:custGeom>
              <a:avLst/>
              <a:gdLst/>
              <a:ahLst/>
              <a:cxnLst/>
              <a:rect l="l" t="t" r="r" b="b"/>
              <a:pathLst>
                <a:path w="9144000" h="1269">
                  <a:moveTo>
                    <a:pt x="0" y="0"/>
                  </a:moveTo>
                  <a:lnTo>
                    <a:pt x="9144000" y="1270"/>
                  </a:lnTo>
                </a:path>
              </a:pathLst>
            </a:custGeom>
            <a:ln w="38097">
              <a:solidFill>
                <a:srgbClr val="F695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390" y="1699259"/>
              <a:ext cx="9071610" cy="1270"/>
            </a:xfrm>
            <a:custGeom>
              <a:avLst/>
              <a:gdLst/>
              <a:ahLst/>
              <a:cxnLst/>
              <a:rect l="l" t="t" r="r" b="b"/>
              <a:pathLst>
                <a:path w="9071610" h="1269">
                  <a:moveTo>
                    <a:pt x="0" y="1269"/>
                  </a:moveTo>
                  <a:lnTo>
                    <a:pt x="9071610" y="1269"/>
                  </a:lnTo>
                  <a:lnTo>
                    <a:pt x="9071610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00000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676400"/>
              <a:ext cx="9144000" cy="1270"/>
            </a:xfrm>
            <a:custGeom>
              <a:avLst/>
              <a:gdLst/>
              <a:ahLst/>
              <a:cxnLst/>
              <a:rect l="l" t="t" r="r" b="b"/>
              <a:pathLst>
                <a:path w="9144000" h="1269">
                  <a:moveTo>
                    <a:pt x="0" y="0"/>
                  </a:moveTo>
                  <a:lnTo>
                    <a:pt x="9144000" y="1270"/>
                  </a:lnTo>
                </a:path>
              </a:pathLst>
            </a:custGeom>
            <a:ln w="38097">
              <a:solidFill>
                <a:srgbClr val="F695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390" y="1013459"/>
              <a:ext cx="1270" cy="684530"/>
            </a:xfrm>
            <a:custGeom>
              <a:avLst/>
              <a:gdLst/>
              <a:ahLst/>
              <a:cxnLst/>
              <a:rect l="l" t="t" r="r" b="b"/>
              <a:pathLst>
                <a:path w="1269" h="684530">
                  <a:moveTo>
                    <a:pt x="1269" y="0"/>
                  </a:moveTo>
                  <a:lnTo>
                    <a:pt x="0" y="68452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990599"/>
              <a:ext cx="9144000" cy="684530"/>
            </a:xfrm>
            <a:custGeom>
              <a:avLst/>
              <a:gdLst/>
              <a:ahLst/>
              <a:cxnLst/>
              <a:rect l="l" t="t" r="r" b="b"/>
              <a:pathLst>
                <a:path w="9144000" h="684530">
                  <a:moveTo>
                    <a:pt x="1270" y="0"/>
                  </a:moveTo>
                  <a:lnTo>
                    <a:pt x="0" y="684529"/>
                  </a:lnTo>
                </a:path>
                <a:path w="9144000" h="684530">
                  <a:moveTo>
                    <a:pt x="9144000" y="0"/>
                  </a:moveTo>
                  <a:lnTo>
                    <a:pt x="9142730" y="684529"/>
                  </a:lnTo>
                </a:path>
              </a:pathLst>
            </a:custGeom>
            <a:ln w="38097">
              <a:solidFill>
                <a:srgbClr val="F695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69" y="34290"/>
            <a:ext cx="45802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Physisorption is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a general phenomenon  and occurs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any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solid/fluid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solid/gas  system.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1253490"/>
            <a:ext cx="396875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In physiorption, perturbation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the  electronic states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of adsorbent and  adsorbate is</a:t>
            </a:r>
            <a:r>
              <a:rPr sz="2000" spc="-2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minimal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69" y="2778759"/>
            <a:ext cx="45072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Typical binding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energy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physisorption 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about 10–100</a:t>
            </a:r>
            <a:r>
              <a:rPr sz="2000" spc="-1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meV.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9" y="3693159"/>
            <a:ext cx="42672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The elementary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step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in physisorption  from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a gas phase does not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involve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an 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activation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energy.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69" y="4912359"/>
            <a:ext cx="428434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70180" algn="l"/>
              </a:tabLst>
            </a:pP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For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physisorption,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under appropriate  conditions, gas phase molecules can 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form multilayer adsorption.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0470" y="34290"/>
            <a:ext cx="373570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Chemisorptions is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characterized 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chemical</a:t>
            </a:r>
            <a:r>
              <a:rPr sz="2000" spc="-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specificity.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0470" y="1253490"/>
            <a:ext cx="40106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02870" algn="l"/>
              </a:tabLst>
            </a:pP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For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chemisorption,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changes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in the  electronic states may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be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detectable  by suitable physical</a:t>
            </a:r>
            <a:r>
              <a:rPr sz="2000" spc="-1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means.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0470" y="2778759"/>
            <a:ext cx="36677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70180" algn="l"/>
              </a:tabLst>
            </a:pP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Chemisorption usually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forms 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bonding </a:t>
            </a:r>
            <a:r>
              <a:rPr sz="2000" spc="-10" dirty="0">
                <a:solidFill>
                  <a:srgbClr val="365F91"/>
                </a:solidFill>
                <a:latin typeface="Arial"/>
                <a:cs typeface="Arial"/>
              </a:rPr>
              <a:t>with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energy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1–10</a:t>
            </a:r>
            <a:r>
              <a:rPr sz="2000" spc="-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eV.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0470" y="3693159"/>
            <a:ext cx="37306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Chemisorption often involves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an 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activation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energy.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0470" y="4912359"/>
            <a:ext cx="37033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chemisorption, molecules</a:t>
            </a:r>
            <a:r>
              <a:rPr sz="2000" spc="-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are 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adsorbed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on the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surface by  valence bonds and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only form 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monolayer</a:t>
            </a:r>
            <a:r>
              <a:rPr sz="2000" spc="-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adsorption.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780281" y="0"/>
            <a:ext cx="113030" cy="6896100"/>
            <a:chOff x="4780281" y="0"/>
            <a:chExt cx="113030" cy="6896100"/>
          </a:xfrm>
        </p:grpSpPr>
        <p:sp>
          <p:nvSpPr>
            <p:cNvPr id="13" name="object 13"/>
            <p:cNvSpPr/>
            <p:nvPr/>
          </p:nvSpPr>
          <p:spPr>
            <a:xfrm>
              <a:off x="4871728" y="24130"/>
              <a:ext cx="2540" cy="6833870"/>
            </a:xfrm>
            <a:custGeom>
              <a:avLst/>
              <a:gdLst/>
              <a:ahLst/>
              <a:cxnLst/>
              <a:rect l="l" t="t" r="r" b="b"/>
              <a:pathLst>
                <a:path w="2539" h="6833870">
                  <a:moveTo>
                    <a:pt x="2531" y="0"/>
                  </a:moveTo>
                  <a:lnTo>
                    <a:pt x="0" y="683387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99329" y="1270"/>
              <a:ext cx="2540" cy="6858000"/>
            </a:xfrm>
            <a:custGeom>
              <a:avLst/>
              <a:gdLst/>
              <a:ahLst/>
              <a:cxnLst/>
              <a:rect l="l" t="t" r="r" b="b"/>
              <a:pathLst>
                <a:path w="2539" h="6858000">
                  <a:moveTo>
                    <a:pt x="2540" y="0"/>
                  </a:moveTo>
                  <a:lnTo>
                    <a:pt x="0" y="6858000"/>
                  </a:lnTo>
                </a:path>
              </a:pathLst>
            </a:custGeom>
            <a:ln w="38097">
              <a:solidFill>
                <a:srgbClr val="F695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69" y="1024890"/>
            <a:ext cx="8869045" cy="5571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Adsorption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isotherm (also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adsorption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isotherm) 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describes the equilibrium of the sorption of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material at 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surface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(more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general at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surface boundary) at  constant temperature.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It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represents the amount of  material bound </a:t>
            </a:r>
            <a:r>
              <a:rPr sz="2800" spc="5" dirty="0">
                <a:solidFill>
                  <a:srgbClr val="365F91"/>
                </a:solidFill>
                <a:latin typeface="Arial"/>
                <a:cs typeface="Arial"/>
              </a:rPr>
              <a:t>at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surface (the sorbate) as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function  of the material present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the gas phase and/or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the  solution. Sorption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isotherms are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often used as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empirical  models,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which do not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make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statements about the  underlying mechanisms and measured variables. </a:t>
            </a:r>
            <a:r>
              <a:rPr sz="2800" spc="-10" dirty="0">
                <a:solidFill>
                  <a:srgbClr val="365F91"/>
                </a:solidFill>
                <a:latin typeface="Arial"/>
                <a:cs typeface="Arial"/>
              </a:rPr>
              <a:t>They 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obtained from measured data by</a:t>
            </a:r>
            <a:r>
              <a:rPr sz="2800" spc="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means</a:t>
            </a:r>
            <a:endParaRPr sz="2800">
              <a:latin typeface="Arial"/>
              <a:cs typeface="Arial"/>
            </a:endParaRPr>
          </a:p>
          <a:p>
            <a:pPr marL="12700" marR="240665">
              <a:lnSpc>
                <a:spcPct val="100000"/>
              </a:lnSpc>
            </a:pP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of regression analysis. </a:t>
            </a:r>
            <a:r>
              <a:rPr sz="2800" spc="-1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most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frequently used 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isotherms are the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linear isotherm, Freundlich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isotherm, 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the Langmuir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isotherm,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and the </a:t>
            </a:r>
            <a:r>
              <a:rPr sz="2800" spc="-10" dirty="0">
                <a:solidFill>
                  <a:srgbClr val="365F91"/>
                </a:solidFill>
                <a:latin typeface="Arial"/>
                <a:cs typeface="Arial"/>
              </a:rPr>
              <a:t>BET</a:t>
            </a:r>
            <a:r>
              <a:rPr sz="2800" spc="-2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365F91"/>
                </a:solidFill>
                <a:latin typeface="Arial"/>
                <a:cs typeface="Arial"/>
              </a:rPr>
              <a:t>model</a:t>
            </a:r>
            <a:r>
              <a:rPr sz="1800" spc="15" dirty="0">
                <a:solidFill>
                  <a:srgbClr val="365F91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4960" y="262890"/>
            <a:ext cx="5892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Arial"/>
                <a:cs typeface="Arial"/>
              </a:rPr>
              <a:t>ADSORPTION</a:t>
            </a:r>
            <a:r>
              <a:rPr sz="3600" b="0" spc="-60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ISOTHERMS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359" y="379729"/>
            <a:ext cx="3971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70" dirty="0"/>
              <a:t>Freundlich</a:t>
            </a:r>
            <a:r>
              <a:rPr sz="3600" spc="-240" dirty="0"/>
              <a:t> </a:t>
            </a:r>
            <a:r>
              <a:rPr sz="3600" spc="-215" dirty="0"/>
              <a:t>Isotherm: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783329" y="4419600"/>
            <a:ext cx="447040" cy="637540"/>
          </a:xfrm>
          <a:custGeom>
            <a:avLst/>
            <a:gdLst/>
            <a:ahLst/>
            <a:cxnLst/>
            <a:rect l="l" t="t" r="r" b="b"/>
            <a:pathLst>
              <a:path w="447039" h="637539">
                <a:moveTo>
                  <a:pt x="447040" y="0"/>
                </a:moveTo>
                <a:lnTo>
                  <a:pt x="0" y="637539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1659" y="928370"/>
            <a:ext cx="7592059" cy="390652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5400" marR="17780">
              <a:lnSpc>
                <a:spcPct val="115799"/>
              </a:lnSpc>
              <a:spcBef>
                <a:spcPts val="65"/>
              </a:spcBef>
            </a:pPr>
            <a:r>
              <a:rPr sz="3600" spc="-200" dirty="0">
                <a:solidFill>
                  <a:srgbClr val="365F91"/>
                </a:solidFill>
                <a:latin typeface="Arial"/>
                <a:cs typeface="Arial"/>
              </a:rPr>
              <a:t>For </a:t>
            </a:r>
            <a:r>
              <a:rPr sz="3600" spc="-4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3600" spc="-180" dirty="0">
                <a:solidFill>
                  <a:srgbClr val="365F91"/>
                </a:solidFill>
                <a:latin typeface="Arial"/>
                <a:cs typeface="Arial"/>
              </a:rPr>
              <a:t>special </a:t>
            </a:r>
            <a:r>
              <a:rPr sz="3600" spc="-295" dirty="0">
                <a:solidFill>
                  <a:srgbClr val="365F91"/>
                </a:solidFill>
                <a:latin typeface="Arial"/>
                <a:cs typeface="Arial"/>
              </a:rPr>
              <a:t>case </a:t>
            </a:r>
            <a:r>
              <a:rPr sz="36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3600" spc="-150" dirty="0">
                <a:solidFill>
                  <a:srgbClr val="365F91"/>
                </a:solidFill>
                <a:latin typeface="Arial"/>
                <a:cs typeface="Arial"/>
              </a:rPr>
              <a:t>heterogeneous  </a:t>
            </a:r>
            <a:r>
              <a:rPr sz="3600" spc="-165" dirty="0">
                <a:solidFill>
                  <a:srgbClr val="365F91"/>
                </a:solidFill>
                <a:latin typeface="Arial"/>
                <a:cs typeface="Arial"/>
              </a:rPr>
              <a:t>surface </a:t>
            </a:r>
            <a:r>
              <a:rPr sz="3600" spc="-175" dirty="0">
                <a:solidFill>
                  <a:srgbClr val="365F91"/>
                </a:solidFill>
                <a:latin typeface="Arial"/>
                <a:cs typeface="Arial"/>
              </a:rPr>
              <a:t>energies </a:t>
            </a:r>
            <a:r>
              <a:rPr sz="3600" spc="-75" dirty="0">
                <a:solidFill>
                  <a:srgbClr val="365F91"/>
                </a:solidFill>
                <a:latin typeface="Arial"/>
                <a:cs typeface="Arial"/>
              </a:rPr>
              <a:t>(particularly </a:t>
            </a:r>
            <a:r>
              <a:rPr sz="3600" spc="-165" dirty="0">
                <a:solidFill>
                  <a:srgbClr val="365F91"/>
                </a:solidFill>
                <a:latin typeface="Arial"/>
                <a:cs typeface="Arial"/>
              </a:rPr>
              <a:t>good </a:t>
            </a:r>
            <a:r>
              <a:rPr sz="3600" spc="10" dirty="0">
                <a:solidFill>
                  <a:srgbClr val="365F91"/>
                </a:solidFill>
                <a:latin typeface="Arial"/>
                <a:cs typeface="Arial"/>
              </a:rPr>
              <a:t>for  </a:t>
            </a:r>
            <a:r>
              <a:rPr sz="3600" spc="-135" dirty="0">
                <a:solidFill>
                  <a:srgbClr val="365F91"/>
                </a:solidFill>
                <a:latin typeface="Arial"/>
                <a:cs typeface="Arial"/>
              </a:rPr>
              <a:t>mixed </a:t>
            </a:r>
            <a:r>
              <a:rPr sz="3600" spc="-180" dirty="0">
                <a:solidFill>
                  <a:srgbClr val="365F91"/>
                </a:solidFill>
                <a:latin typeface="Arial"/>
                <a:cs typeface="Arial"/>
              </a:rPr>
              <a:t>wastes) </a:t>
            </a:r>
            <a:r>
              <a:rPr sz="3600" spc="-45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3600" spc="-105" dirty="0">
                <a:solidFill>
                  <a:srgbClr val="365F91"/>
                </a:solidFill>
                <a:latin typeface="Arial"/>
                <a:cs typeface="Arial"/>
              </a:rPr>
              <a:t>which </a:t>
            </a:r>
            <a:r>
              <a:rPr sz="3600" spc="-4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3600" spc="-165" dirty="0">
                <a:solidFill>
                  <a:srgbClr val="365F91"/>
                </a:solidFill>
                <a:latin typeface="Arial"/>
                <a:cs typeface="Arial"/>
              </a:rPr>
              <a:t>energy</a:t>
            </a:r>
            <a:r>
              <a:rPr sz="3600" spc="-64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40" dirty="0">
                <a:solidFill>
                  <a:srgbClr val="365F91"/>
                </a:solidFill>
                <a:latin typeface="Arial"/>
                <a:cs typeface="Arial"/>
              </a:rPr>
              <a:t>term,  </a:t>
            </a:r>
            <a:r>
              <a:rPr sz="3600" spc="-70" dirty="0">
                <a:solidFill>
                  <a:srgbClr val="365F91"/>
                </a:solidFill>
                <a:latin typeface="Arial"/>
                <a:cs typeface="Arial"/>
              </a:rPr>
              <a:t>“K</a:t>
            </a:r>
            <a:r>
              <a:rPr sz="3150" spc="-104" baseline="-29100" dirty="0">
                <a:solidFill>
                  <a:srgbClr val="365F91"/>
                </a:solidFill>
                <a:latin typeface="Arial"/>
                <a:cs typeface="Arial"/>
              </a:rPr>
              <a:t>F</a:t>
            </a:r>
            <a:r>
              <a:rPr sz="3600" spc="-70" dirty="0">
                <a:solidFill>
                  <a:srgbClr val="365F91"/>
                </a:solidFill>
                <a:latin typeface="Arial"/>
                <a:cs typeface="Arial"/>
              </a:rPr>
              <a:t>”, </a:t>
            </a:r>
            <a:r>
              <a:rPr sz="3600" spc="-165" dirty="0">
                <a:solidFill>
                  <a:srgbClr val="365F91"/>
                </a:solidFill>
                <a:latin typeface="Arial"/>
                <a:cs typeface="Arial"/>
              </a:rPr>
              <a:t>varies </a:t>
            </a:r>
            <a:r>
              <a:rPr sz="3600" spc="-340" dirty="0">
                <a:solidFill>
                  <a:srgbClr val="365F91"/>
                </a:solidFill>
                <a:latin typeface="Arial"/>
                <a:cs typeface="Arial"/>
              </a:rPr>
              <a:t>as </a:t>
            </a:r>
            <a:r>
              <a:rPr sz="3600" spc="-28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3600" spc="-55" dirty="0">
                <a:solidFill>
                  <a:srgbClr val="365F91"/>
                </a:solidFill>
                <a:latin typeface="Arial"/>
                <a:cs typeface="Arial"/>
              </a:rPr>
              <a:t>function </a:t>
            </a:r>
            <a:r>
              <a:rPr sz="3600" spc="-10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3600" spc="-229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65" dirty="0">
                <a:solidFill>
                  <a:srgbClr val="365F91"/>
                </a:solidFill>
                <a:latin typeface="Arial"/>
                <a:cs typeface="Arial"/>
              </a:rPr>
              <a:t>surface</a:t>
            </a:r>
            <a:endParaRPr sz="3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430"/>
              </a:spcBef>
            </a:pPr>
            <a:r>
              <a:rPr sz="3600" spc="-195" dirty="0">
                <a:solidFill>
                  <a:srgbClr val="365F91"/>
                </a:solidFill>
                <a:latin typeface="Arial"/>
                <a:cs typeface="Arial"/>
              </a:rPr>
              <a:t>coverage </a:t>
            </a:r>
            <a:r>
              <a:rPr sz="3600" spc="-125" dirty="0">
                <a:solidFill>
                  <a:srgbClr val="365F91"/>
                </a:solidFill>
                <a:latin typeface="Arial"/>
                <a:cs typeface="Arial"/>
              </a:rPr>
              <a:t>we </a:t>
            </a:r>
            <a:r>
              <a:rPr sz="3600" spc="-240" dirty="0">
                <a:solidFill>
                  <a:srgbClr val="365F91"/>
                </a:solidFill>
                <a:latin typeface="Arial"/>
                <a:cs typeface="Arial"/>
              </a:rPr>
              <a:t>use </a:t>
            </a:r>
            <a:r>
              <a:rPr sz="3600" spc="-4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3600" spc="-140" dirty="0">
                <a:solidFill>
                  <a:srgbClr val="365F91"/>
                </a:solidFill>
                <a:latin typeface="Arial"/>
                <a:cs typeface="Arial"/>
              </a:rPr>
              <a:t>Freundlich</a:t>
            </a:r>
            <a:r>
              <a:rPr sz="3600" spc="-3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05" dirty="0">
                <a:solidFill>
                  <a:srgbClr val="365F91"/>
                </a:solidFill>
                <a:latin typeface="Arial"/>
                <a:cs typeface="Arial"/>
              </a:rPr>
              <a:t>model.</a:t>
            </a:r>
            <a:endParaRPr sz="3600">
              <a:latin typeface="Arial"/>
              <a:cs typeface="Arial"/>
            </a:endParaRPr>
          </a:p>
          <a:p>
            <a:pPr marR="913765" algn="ctr">
              <a:lnSpc>
                <a:spcPct val="100000"/>
              </a:lnSpc>
              <a:spcBef>
                <a:spcPts val="919"/>
              </a:spcBef>
            </a:pPr>
            <a:r>
              <a:rPr sz="3250" spc="-10" dirty="0">
                <a:latin typeface="Times New Roman"/>
                <a:cs typeface="Times New Roman"/>
              </a:rPr>
              <a:t>1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800" y="4552950"/>
            <a:ext cx="7303770" cy="1770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55650">
              <a:lnSpc>
                <a:spcPct val="100000"/>
              </a:lnSpc>
              <a:spcBef>
                <a:spcPts val="130"/>
              </a:spcBef>
              <a:tabLst>
                <a:tab pos="1636395" algn="l"/>
              </a:tabLst>
            </a:pPr>
            <a:r>
              <a:rPr sz="5600" spc="235" dirty="0">
                <a:latin typeface="Times New Roman"/>
                <a:cs typeface="Times New Roman"/>
              </a:rPr>
              <a:t>q</a:t>
            </a:r>
            <a:r>
              <a:rPr sz="4875" spc="352" baseline="-23931" dirty="0">
                <a:latin typeface="Times New Roman"/>
                <a:cs typeface="Times New Roman"/>
              </a:rPr>
              <a:t>e	</a:t>
            </a:r>
            <a:r>
              <a:rPr sz="5600" spc="-75" dirty="0">
                <a:latin typeface="Symbol"/>
                <a:cs typeface="Symbol"/>
              </a:rPr>
              <a:t></a:t>
            </a:r>
            <a:r>
              <a:rPr sz="5600" spc="-75" dirty="0">
                <a:latin typeface="Times New Roman"/>
                <a:cs typeface="Times New Roman"/>
              </a:rPr>
              <a:t> </a:t>
            </a:r>
            <a:r>
              <a:rPr sz="5600" spc="310" dirty="0">
                <a:latin typeface="Times New Roman"/>
                <a:cs typeface="Times New Roman"/>
              </a:rPr>
              <a:t>K</a:t>
            </a:r>
            <a:r>
              <a:rPr sz="4875" spc="465" baseline="-23931" dirty="0">
                <a:latin typeface="Times New Roman"/>
                <a:cs typeface="Times New Roman"/>
              </a:rPr>
              <a:t>F</a:t>
            </a:r>
            <a:r>
              <a:rPr sz="5600" spc="310" dirty="0">
                <a:latin typeface="Times New Roman"/>
                <a:cs typeface="Times New Roman"/>
              </a:rPr>
              <a:t>C</a:t>
            </a:r>
            <a:r>
              <a:rPr sz="4875" spc="465" baseline="-23931" dirty="0">
                <a:latin typeface="Times New Roman"/>
                <a:cs typeface="Times New Roman"/>
              </a:rPr>
              <a:t>e</a:t>
            </a:r>
            <a:r>
              <a:rPr sz="4875" spc="135" baseline="-23931" dirty="0">
                <a:latin typeface="Times New Roman"/>
                <a:cs typeface="Times New Roman"/>
              </a:rPr>
              <a:t> </a:t>
            </a:r>
            <a:r>
              <a:rPr sz="4875" spc="-15" baseline="29914" dirty="0">
                <a:latin typeface="Times New Roman"/>
                <a:cs typeface="Times New Roman"/>
              </a:rPr>
              <a:t>n</a:t>
            </a:r>
            <a:endParaRPr sz="4875" baseline="29914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2670"/>
              </a:spcBef>
              <a:tabLst>
                <a:tab pos="1735455" algn="l"/>
              </a:tabLst>
            </a:pPr>
            <a:r>
              <a:rPr sz="3600" spc="-114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3600" spc="-17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70" dirty="0">
                <a:solidFill>
                  <a:srgbClr val="365F91"/>
                </a:solidFill>
                <a:latin typeface="Arial"/>
                <a:cs typeface="Arial"/>
              </a:rPr>
              <a:t>and</a:t>
            </a:r>
            <a:r>
              <a:rPr sz="3600" spc="-1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425" dirty="0">
                <a:solidFill>
                  <a:srgbClr val="365F91"/>
                </a:solidFill>
                <a:latin typeface="Arial"/>
                <a:cs typeface="Arial"/>
              </a:rPr>
              <a:t>K</a:t>
            </a:r>
            <a:r>
              <a:rPr sz="3150" spc="-637" baseline="-29100" dirty="0">
                <a:solidFill>
                  <a:srgbClr val="365F91"/>
                </a:solidFill>
                <a:latin typeface="Arial"/>
                <a:cs typeface="Arial"/>
              </a:rPr>
              <a:t>F	</a:t>
            </a:r>
            <a:r>
              <a:rPr sz="3600" spc="-145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3600" spc="-190" dirty="0">
                <a:solidFill>
                  <a:srgbClr val="365F91"/>
                </a:solidFill>
                <a:latin typeface="Arial"/>
                <a:cs typeface="Arial"/>
              </a:rPr>
              <a:t>system </a:t>
            </a:r>
            <a:r>
              <a:rPr sz="3600" spc="-145" dirty="0">
                <a:solidFill>
                  <a:srgbClr val="365F91"/>
                </a:solidFill>
                <a:latin typeface="Arial"/>
                <a:cs typeface="Arial"/>
              </a:rPr>
              <a:t>specific</a:t>
            </a:r>
            <a:r>
              <a:rPr sz="3600" spc="-2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40" dirty="0">
                <a:solidFill>
                  <a:srgbClr val="365F91"/>
                </a:solidFill>
                <a:latin typeface="Arial"/>
                <a:cs typeface="Arial"/>
              </a:rPr>
              <a:t>constants.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69" y="227329"/>
            <a:ext cx="82988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315" dirty="0"/>
              <a:t>Factors </a:t>
            </a:r>
            <a:r>
              <a:rPr sz="3600" spc="-254" dirty="0"/>
              <a:t>which </a:t>
            </a:r>
            <a:r>
              <a:rPr sz="3600" spc="-170" dirty="0"/>
              <a:t>affect </a:t>
            </a:r>
            <a:r>
              <a:rPr sz="3600" spc="-235" dirty="0"/>
              <a:t>adsorption </a:t>
            </a:r>
            <a:r>
              <a:rPr sz="3600" spc="-155" dirty="0"/>
              <a:t>extent </a:t>
            </a:r>
            <a:r>
              <a:rPr sz="3600" spc="-215" dirty="0"/>
              <a:t>(and  </a:t>
            </a:r>
            <a:r>
              <a:rPr sz="3600" spc="-155" dirty="0"/>
              <a:t>therefore </a:t>
            </a:r>
            <a:r>
              <a:rPr sz="3600" spc="-170" dirty="0"/>
              <a:t>affect</a:t>
            </a:r>
            <a:r>
              <a:rPr sz="3600" spc="-229" dirty="0"/>
              <a:t> </a:t>
            </a:r>
            <a:r>
              <a:rPr sz="3600" spc="-210" dirty="0"/>
              <a:t>isotherm)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7469" y="1383029"/>
            <a:ext cx="8765540" cy="489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5" dirty="0">
                <a:solidFill>
                  <a:srgbClr val="365F91"/>
                </a:solidFill>
                <a:latin typeface="Carlito"/>
                <a:cs typeface="Carlito"/>
              </a:rPr>
              <a:t>Solubility</a:t>
            </a:r>
            <a:endParaRPr sz="3200">
              <a:latin typeface="Carlito"/>
              <a:cs typeface="Carlito"/>
            </a:endParaRPr>
          </a:p>
          <a:p>
            <a:pPr marL="12700" marR="5080">
              <a:lnSpc>
                <a:spcPct val="99900"/>
              </a:lnSpc>
            </a:pPr>
            <a:r>
              <a:rPr sz="3200" spc="-100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3200" spc="-130" dirty="0">
                <a:solidFill>
                  <a:srgbClr val="365F91"/>
                </a:solidFill>
                <a:latin typeface="Arial"/>
                <a:cs typeface="Arial"/>
              </a:rPr>
              <a:t>general, </a:t>
            </a:r>
            <a:r>
              <a:rPr sz="3200" spc="-305" dirty="0">
                <a:solidFill>
                  <a:srgbClr val="365F91"/>
                </a:solidFill>
                <a:latin typeface="Arial"/>
                <a:cs typeface="Arial"/>
              </a:rPr>
              <a:t>as </a:t>
            </a:r>
            <a:r>
              <a:rPr sz="3200" spc="-60" dirty="0">
                <a:solidFill>
                  <a:srgbClr val="365F91"/>
                </a:solidFill>
                <a:latin typeface="Arial"/>
                <a:cs typeface="Arial"/>
              </a:rPr>
              <a:t>solubility </a:t>
            </a:r>
            <a:r>
              <a:rPr sz="32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3200" spc="-95" dirty="0">
                <a:solidFill>
                  <a:srgbClr val="365F91"/>
                </a:solidFill>
                <a:latin typeface="Arial"/>
                <a:cs typeface="Arial"/>
              </a:rPr>
              <a:t>solute </a:t>
            </a:r>
            <a:r>
              <a:rPr sz="3200" spc="-180" dirty="0">
                <a:solidFill>
                  <a:srgbClr val="365F91"/>
                </a:solidFill>
                <a:latin typeface="Arial"/>
                <a:cs typeface="Arial"/>
              </a:rPr>
              <a:t>increases </a:t>
            </a:r>
            <a:r>
              <a:rPr sz="3200" spc="-45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3200" spc="-46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60" dirty="0">
                <a:solidFill>
                  <a:srgbClr val="365F91"/>
                </a:solidFill>
                <a:latin typeface="Arial"/>
                <a:cs typeface="Arial"/>
              </a:rPr>
              <a:t>extent  </a:t>
            </a:r>
            <a:r>
              <a:rPr sz="32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3200" spc="-90" dirty="0">
                <a:solidFill>
                  <a:srgbClr val="365F91"/>
                </a:solidFill>
                <a:latin typeface="Arial"/>
                <a:cs typeface="Arial"/>
              </a:rPr>
              <a:t>adsorption </a:t>
            </a:r>
            <a:r>
              <a:rPr sz="3200" spc="-195" dirty="0">
                <a:solidFill>
                  <a:srgbClr val="365F91"/>
                </a:solidFill>
                <a:latin typeface="Arial"/>
                <a:cs typeface="Arial"/>
              </a:rPr>
              <a:t>decreases. </a:t>
            </a:r>
            <a:r>
              <a:rPr sz="3200" spc="-210" dirty="0">
                <a:solidFill>
                  <a:srgbClr val="365F91"/>
                </a:solidFill>
                <a:latin typeface="Arial"/>
                <a:cs typeface="Arial"/>
              </a:rPr>
              <a:t>This </a:t>
            </a:r>
            <a:r>
              <a:rPr sz="3200" spc="-16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3200" spc="-95" dirty="0">
                <a:solidFill>
                  <a:srgbClr val="365F91"/>
                </a:solidFill>
                <a:latin typeface="Arial"/>
                <a:cs typeface="Arial"/>
              </a:rPr>
              <a:t>known </a:t>
            </a:r>
            <a:r>
              <a:rPr sz="3200" spc="-305" dirty="0">
                <a:solidFill>
                  <a:srgbClr val="365F91"/>
                </a:solidFill>
                <a:latin typeface="Arial"/>
                <a:cs typeface="Arial"/>
              </a:rPr>
              <a:t>as </a:t>
            </a:r>
            <a:r>
              <a:rPr sz="3200" spc="-40" dirty="0">
                <a:solidFill>
                  <a:srgbClr val="365F91"/>
                </a:solidFill>
                <a:latin typeface="Arial"/>
                <a:cs typeface="Arial"/>
              </a:rPr>
              <a:t>the  </a:t>
            </a:r>
            <a:r>
              <a:rPr sz="3200" spc="-95" dirty="0">
                <a:solidFill>
                  <a:srgbClr val="365F91"/>
                </a:solidFill>
                <a:latin typeface="Arial"/>
                <a:cs typeface="Arial"/>
              </a:rPr>
              <a:t>“Lundelius’ </a:t>
            </a:r>
            <a:r>
              <a:rPr sz="3200" spc="-110" dirty="0">
                <a:solidFill>
                  <a:srgbClr val="365F91"/>
                </a:solidFill>
                <a:latin typeface="Arial"/>
                <a:cs typeface="Arial"/>
              </a:rPr>
              <a:t>Rule”. </a:t>
            </a:r>
            <a:r>
              <a:rPr sz="3200" spc="-125" dirty="0">
                <a:solidFill>
                  <a:srgbClr val="365F91"/>
                </a:solidFill>
                <a:latin typeface="Arial"/>
                <a:cs typeface="Arial"/>
              </a:rPr>
              <a:t>Solute-solid </a:t>
            </a:r>
            <a:r>
              <a:rPr sz="3200" spc="-150" dirty="0">
                <a:solidFill>
                  <a:srgbClr val="365F91"/>
                </a:solidFill>
                <a:latin typeface="Arial"/>
                <a:cs typeface="Arial"/>
              </a:rPr>
              <a:t>surface </a:t>
            </a:r>
            <a:r>
              <a:rPr sz="3200" spc="-95" dirty="0">
                <a:solidFill>
                  <a:srgbClr val="365F91"/>
                </a:solidFill>
                <a:latin typeface="Arial"/>
                <a:cs typeface="Arial"/>
              </a:rPr>
              <a:t>binding  </a:t>
            </a:r>
            <a:r>
              <a:rPr sz="3200" spc="-140" dirty="0">
                <a:solidFill>
                  <a:srgbClr val="365F91"/>
                </a:solidFill>
                <a:latin typeface="Arial"/>
                <a:cs typeface="Arial"/>
              </a:rPr>
              <a:t>competes </a:t>
            </a:r>
            <a:r>
              <a:rPr sz="3200" spc="15" dirty="0">
                <a:solidFill>
                  <a:srgbClr val="365F91"/>
                </a:solidFill>
                <a:latin typeface="Arial"/>
                <a:cs typeface="Arial"/>
              </a:rPr>
              <a:t>with </a:t>
            </a:r>
            <a:r>
              <a:rPr sz="3200" spc="-95" dirty="0">
                <a:solidFill>
                  <a:srgbClr val="365F91"/>
                </a:solidFill>
                <a:latin typeface="Arial"/>
                <a:cs typeface="Arial"/>
              </a:rPr>
              <a:t>solute-solvent </a:t>
            </a:r>
            <a:r>
              <a:rPr sz="3200" spc="-40" dirty="0">
                <a:solidFill>
                  <a:srgbClr val="365F91"/>
                </a:solidFill>
                <a:latin typeface="Arial"/>
                <a:cs typeface="Arial"/>
              </a:rPr>
              <a:t>attraction </a:t>
            </a:r>
            <a:r>
              <a:rPr sz="3200" spc="-300" dirty="0">
                <a:solidFill>
                  <a:srgbClr val="365F91"/>
                </a:solidFill>
                <a:latin typeface="Arial"/>
                <a:cs typeface="Arial"/>
              </a:rPr>
              <a:t>as</a:t>
            </a:r>
            <a:r>
              <a:rPr sz="3200" spc="-62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200" dirty="0">
                <a:solidFill>
                  <a:srgbClr val="365F91"/>
                </a:solidFill>
                <a:latin typeface="Arial"/>
                <a:cs typeface="Arial"/>
              </a:rPr>
              <a:t>discussed  </a:t>
            </a:r>
            <a:r>
              <a:rPr sz="3200" spc="-75" dirty="0">
                <a:solidFill>
                  <a:srgbClr val="365F91"/>
                </a:solidFill>
                <a:latin typeface="Arial"/>
                <a:cs typeface="Arial"/>
              </a:rPr>
              <a:t>earlier. </a:t>
            </a:r>
            <a:r>
              <a:rPr sz="3200" spc="-175" dirty="0">
                <a:solidFill>
                  <a:srgbClr val="365F91"/>
                </a:solidFill>
                <a:latin typeface="Arial"/>
                <a:cs typeface="Arial"/>
              </a:rPr>
              <a:t>Factors </a:t>
            </a:r>
            <a:r>
              <a:rPr sz="3200" spc="-95" dirty="0">
                <a:solidFill>
                  <a:srgbClr val="365F91"/>
                </a:solidFill>
                <a:latin typeface="Arial"/>
                <a:cs typeface="Arial"/>
              </a:rPr>
              <a:t>which </a:t>
            </a:r>
            <a:r>
              <a:rPr sz="3200" spc="-60" dirty="0">
                <a:solidFill>
                  <a:srgbClr val="365F91"/>
                </a:solidFill>
                <a:latin typeface="Arial"/>
                <a:cs typeface="Arial"/>
              </a:rPr>
              <a:t>affect solubility </a:t>
            </a:r>
            <a:r>
              <a:rPr sz="3200" spc="-105" dirty="0">
                <a:solidFill>
                  <a:srgbClr val="365F91"/>
                </a:solidFill>
                <a:latin typeface="Arial"/>
                <a:cs typeface="Arial"/>
              </a:rPr>
              <a:t>include  molecular </a:t>
            </a:r>
            <a:r>
              <a:rPr sz="3200" spc="-220" dirty="0">
                <a:solidFill>
                  <a:srgbClr val="365F91"/>
                </a:solidFill>
                <a:latin typeface="Arial"/>
                <a:cs typeface="Arial"/>
              </a:rPr>
              <a:t>size </a:t>
            </a:r>
            <a:r>
              <a:rPr sz="3200" spc="-114" dirty="0">
                <a:solidFill>
                  <a:srgbClr val="365F91"/>
                </a:solidFill>
                <a:latin typeface="Arial"/>
                <a:cs typeface="Arial"/>
              </a:rPr>
              <a:t>(high </a:t>
            </a:r>
            <a:r>
              <a:rPr sz="3200" spc="-65" dirty="0">
                <a:solidFill>
                  <a:srgbClr val="365F91"/>
                </a:solidFill>
                <a:latin typeface="Arial"/>
                <a:cs typeface="Arial"/>
              </a:rPr>
              <a:t>MW- </a:t>
            </a:r>
            <a:r>
              <a:rPr sz="3200" spc="-35" dirty="0">
                <a:solidFill>
                  <a:srgbClr val="365F91"/>
                </a:solidFill>
                <a:latin typeface="Arial"/>
                <a:cs typeface="Arial"/>
              </a:rPr>
              <a:t>low </a:t>
            </a:r>
            <a:r>
              <a:rPr sz="3200" spc="-65" dirty="0">
                <a:solidFill>
                  <a:srgbClr val="365F91"/>
                </a:solidFill>
                <a:latin typeface="Arial"/>
                <a:cs typeface="Arial"/>
              </a:rPr>
              <a:t>solubility), </a:t>
            </a:r>
            <a:r>
              <a:rPr sz="3200" spc="-80" dirty="0">
                <a:solidFill>
                  <a:srgbClr val="365F91"/>
                </a:solidFill>
                <a:latin typeface="Arial"/>
                <a:cs typeface="Arial"/>
              </a:rPr>
              <a:t>ionization  </a:t>
            </a:r>
            <a:r>
              <a:rPr sz="3200" spc="-60" dirty="0">
                <a:solidFill>
                  <a:srgbClr val="365F91"/>
                </a:solidFill>
                <a:latin typeface="Arial"/>
                <a:cs typeface="Arial"/>
              </a:rPr>
              <a:t>(solubility </a:t>
            </a:r>
            <a:r>
              <a:rPr sz="3200" spc="-16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3200" spc="-75" dirty="0">
                <a:solidFill>
                  <a:srgbClr val="365F91"/>
                </a:solidFill>
                <a:latin typeface="Arial"/>
                <a:cs typeface="Arial"/>
              </a:rPr>
              <a:t>minimum </a:t>
            </a:r>
            <a:r>
              <a:rPr sz="3200" spc="-105" dirty="0">
                <a:solidFill>
                  <a:srgbClr val="365F91"/>
                </a:solidFill>
                <a:latin typeface="Arial"/>
                <a:cs typeface="Arial"/>
              </a:rPr>
              <a:t>when </a:t>
            </a:r>
            <a:r>
              <a:rPr sz="3200" spc="-150" dirty="0">
                <a:solidFill>
                  <a:srgbClr val="365F91"/>
                </a:solidFill>
                <a:latin typeface="Arial"/>
                <a:cs typeface="Arial"/>
              </a:rPr>
              <a:t>compounds </a:t>
            </a:r>
            <a:r>
              <a:rPr sz="3200" spc="-135" dirty="0">
                <a:solidFill>
                  <a:srgbClr val="365F91"/>
                </a:solidFill>
                <a:latin typeface="Arial"/>
                <a:cs typeface="Arial"/>
              </a:rPr>
              <a:t>are  </a:t>
            </a:r>
            <a:r>
              <a:rPr sz="3200" spc="-140" dirty="0">
                <a:solidFill>
                  <a:srgbClr val="365F91"/>
                </a:solidFill>
                <a:latin typeface="Arial"/>
                <a:cs typeface="Arial"/>
              </a:rPr>
              <a:t>uncharged), </a:t>
            </a:r>
            <a:r>
              <a:rPr sz="3200" spc="-45" dirty="0">
                <a:solidFill>
                  <a:srgbClr val="365F91"/>
                </a:solidFill>
                <a:latin typeface="Arial"/>
                <a:cs typeface="Arial"/>
              </a:rPr>
              <a:t>polarity </a:t>
            </a:r>
            <a:r>
              <a:rPr sz="3200" spc="-235" dirty="0">
                <a:solidFill>
                  <a:srgbClr val="365F91"/>
                </a:solidFill>
                <a:latin typeface="Arial"/>
                <a:cs typeface="Arial"/>
              </a:rPr>
              <a:t>(as </a:t>
            </a:r>
            <a:r>
              <a:rPr sz="3200" spc="-45" dirty="0">
                <a:solidFill>
                  <a:srgbClr val="365F91"/>
                </a:solidFill>
                <a:latin typeface="Arial"/>
                <a:cs typeface="Arial"/>
              </a:rPr>
              <a:t>polarity </a:t>
            </a:r>
            <a:r>
              <a:rPr sz="3200" spc="-180" dirty="0">
                <a:solidFill>
                  <a:srgbClr val="365F91"/>
                </a:solidFill>
                <a:latin typeface="Arial"/>
                <a:cs typeface="Arial"/>
              </a:rPr>
              <a:t>increases </a:t>
            </a:r>
            <a:r>
              <a:rPr sz="3200" spc="-95" dirty="0">
                <a:solidFill>
                  <a:srgbClr val="365F91"/>
                </a:solidFill>
                <a:latin typeface="Arial"/>
                <a:cs typeface="Arial"/>
              </a:rPr>
              <a:t>get </a:t>
            </a:r>
            <a:r>
              <a:rPr sz="3200" spc="-100" dirty="0">
                <a:solidFill>
                  <a:srgbClr val="365F91"/>
                </a:solidFill>
                <a:latin typeface="Arial"/>
                <a:cs typeface="Arial"/>
              </a:rPr>
              <a:t>higher  </a:t>
            </a:r>
            <a:r>
              <a:rPr sz="3200" spc="-60" dirty="0">
                <a:solidFill>
                  <a:srgbClr val="365F91"/>
                </a:solidFill>
                <a:latin typeface="Arial"/>
                <a:cs typeface="Arial"/>
              </a:rPr>
              <a:t>solubility </a:t>
            </a:r>
            <a:r>
              <a:rPr sz="3200" spc="-204" dirty="0">
                <a:solidFill>
                  <a:srgbClr val="365F91"/>
                </a:solidFill>
                <a:latin typeface="Arial"/>
                <a:cs typeface="Arial"/>
              </a:rPr>
              <a:t>because </a:t>
            </a:r>
            <a:r>
              <a:rPr sz="3200" spc="-50" dirty="0">
                <a:solidFill>
                  <a:srgbClr val="365F91"/>
                </a:solidFill>
                <a:latin typeface="Arial"/>
                <a:cs typeface="Arial"/>
              </a:rPr>
              <a:t>water </a:t>
            </a:r>
            <a:r>
              <a:rPr sz="3200" spc="-16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3200" spc="-25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3200" spc="-80" dirty="0">
                <a:solidFill>
                  <a:srgbClr val="365F91"/>
                </a:solidFill>
                <a:latin typeface="Arial"/>
                <a:cs typeface="Arial"/>
              </a:rPr>
              <a:t>polar</a:t>
            </a:r>
            <a:r>
              <a:rPr sz="3200" spc="-2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100" dirty="0">
                <a:solidFill>
                  <a:srgbClr val="365F91"/>
                </a:solidFill>
                <a:latin typeface="Arial"/>
                <a:cs typeface="Arial"/>
              </a:rPr>
              <a:t>solvent).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69" y="262889"/>
            <a:ext cx="9012555" cy="57848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70"/>
              </a:spcBef>
            </a:pPr>
            <a:r>
              <a:rPr sz="3200" b="1" i="1" spc="-5" dirty="0">
                <a:solidFill>
                  <a:srgbClr val="365F91"/>
                </a:solidFill>
                <a:latin typeface="Carlito"/>
                <a:cs typeface="Carlito"/>
              </a:rPr>
              <a:t>pH</a:t>
            </a:r>
            <a:endParaRPr sz="3200">
              <a:latin typeface="Carlito"/>
              <a:cs typeface="Carlito"/>
            </a:endParaRPr>
          </a:p>
          <a:p>
            <a:pPr marL="50800">
              <a:lnSpc>
                <a:spcPct val="100000"/>
              </a:lnSpc>
              <a:spcBef>
                <a:spcPts val="570"/>
              </a:spcBef>
            </a:pPr>
            <a:r>
              <a:rPr sz="3200" spc="-215" dirty="0">
                <a:solidFill>
                  <a:srgbClr val="365F91"/>
                </a:solidFill>
                <a:latin typeface="Arial"/>
                <a:cs typeface="Arial"/>
              </a:rPr>
              <a:t>pH </a:t>
            </a:r>
            <a:r>
              <a:rPr sz="3200" spc="-30" dirty="0">
                <a:solidFill>
                  <a:srgbClr val="365F91"/>
                </a:solidFill>
                <a:latin typeface="Arial"/>
                <a:cs typeface="Arial"/>
              </a:rPr>
              <a:t>often </a:t>
            </a:r>
            <a:r>
              <a:rPr sz="3200" spc="-105" dirty="0">
                <a:solidFill>
                  <a:srgbClr val="365F91"/>
                </a:solidFill>
                <a:latin typeface="Arial"/>
                <a:cs typeface="Arial"/>
              </a:rPr>
              <a:t>affects </a:t>
            </a:r>
            <a:r>
              <a:rPr sz="3200" spc="-4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3200" spc="-150" dirty="0">
                <a:solidFill>
                  <a:srgbClr val="365F91"/>
                </a:solidFill>
                <a:latin typeface="Arial"/>
                <a:cs typeface="Arial"/>
              </a:rPr>
              <a:t>surface </a:t>
            </a:r>
            <a:r>
              <a:rPr sz="3200" spc="-170" dirty="0">
                <a:solidFill>
                  <a:srgbClr val="365F91"/>
                </a:solidFill>
                <a:latin typeface="Arial"/>
                <a:cs typeface="Arial"/>
              </a:rPr>
              <a:t>charge </a:t>
            </a:r>
            <a:r>
              <a:rPr sz="3200" spc="-100" dirty="0">
                <a:solidFill>
                  <a:srgbClr val="365F91"/>
                </a:solidFill>
                <a:latin typeface="Arial"/>
                <a:cs typeface="Arial"/>
              </a:rPr>
              <a:t>on </a:t>
            </a:r>
            <a:r>
              <a:rPr sz="3200" spc="-40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3200" spc="-53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365F91"/>
                </a:solidFill>
                <a:latin typeface="Arial"/>
                <a:cs typeface="Arial"/>
              </a:rPr>
              <a:t>adsorbent</a:t>
            </a:r>
            <a:endParaRPr sz="3200">
              <a:latin typeface="Arial"/>
              <a:cs typeface="Arial"/>
            </a:endParaRPr>
          </a:p>
          <a:p>
            <a:pPr marL="50800" marR="17780">
              <a:lnSpc>
                <a:spcPct val="114799"/>
              </a:lnSpc>
              <a:spcBef>
                <a:spcPts val="10"/>
              </a:spcBef>
            </a:pPr>
            <a:r>
              <a:rPr sz="3200" spc="-300" dirty="0">
                <a:solidFill>
                  <a:srgbClr val="365F91"/>
                </a:solidFill>
                <a:latin typeface="Arial"/>
                <a:cs typeface="Arial"/>
              </a:rPr>
              <a:t>as </a:t>
            </a:r>
            <a:r>
              <a:rPr sz="3200" spc="-45" dirty="0">
                <a:solidFill>
                  <a:srgbClr val="365F91"/>
                </a:solidFill>
                <a:latin typeface="Arial"/>
                <a:cs typeface="Arial"/>
              </a:rPr>
              <a:t>well </a:t>
            </a:r>
            <a:r>
              <a:rPr sz="3200" spc="-300" dirty="0">
                <a:solidFill>
                  <a:srgbClr val="365F91"/>
                </a:solidFill>
                <a:latin typeface="Arial"/>
                <a:cs typeface="Arial"/>
              </a:rPr>
              <a:t>as </a:t>
            </a:r>
            <a:r>
              <a:rPr sz="3200" spc="-4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3200" spc="-170" dirty="0">
                <a:solidFill>
                  <a:srgbClr val="365F91"/>
                </a:solidFill>
                <a:latin typeface="Arial"/>
                <a:cs typeface="Arial"/>
              </a:rPr>
              <a:t>charge </a:t>
            </a:r>
            <a:r>
              <a:rPr sz="3200" spc="-100" dirty="0">
                <a:solidFill>
                  <a:srgbClr val="365F91"/>
                </a:solidFill>
                <a:latin typeface="Arial"/>
                <a:cs typeface="Arial"/>
              </a:rPr>
              <a:t>on </a:t>
            </a:r>
            <a:r>
              <a:rPr sz="3200" spc="-4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3200" spc="-95" dirty="0">
                <a:solidFill>
                  <a:srgbClr val="365F91"/>
                </a:solidFill>
                <a:latin typeface="Arial"/>
                <a:cs typeface="Arial"/>
              </a:rPr>
              <a:t>solute. </a:t>
            </a:r>
            <a:r>
              <a:rPr sz="3200" spc="-140" dirty="0">
                <a:solidFill>
                  <a:srgbClr val="365F91"/>
                </a:solidFill>
                <a:latin typeface="Arial"/>
                <a:cs typeface="Arial"/>
              </a:rPr>
              <a:t>Generally, </a:t>
            </a:r>
            <a:r>
              <a:rPr sz="3200" spc="10" dirty="0">
                <a:solidFill>
                  <a:srgbClr val="365F91"/>
                </a:solidFill>
                <a:latin typeface="Arial"/>
                <a:cs typeface="Arial"/>
              </a:rPr>
              <a:t>for  </a:t>
            </a:r>
            <a:r>
              <a:rPr sz="3200" spc="-130" dirty="0">
                <a:solidFill>
                  <a:srgbClr val="365F91"/>
                </a:solidFill>
                <a:latin typeface="Arial"/>
                <a:cs typeface="Arial"/>
              </a:rPr>
              <a:t>organic </a:t>
            </a:r>
            <a:r>
              <a:rPr sz="3200" spc="-70" dirty="0">
                <a:solidFill>
                  <a:srgbClr val="365F91"/>
                </a:solidFill>
                <a:latin typeface="Arial"/>
                <a:cs typeface="Arial"/>
              </a:rPr>
              <a:t>material </a:t>
            </a:r>
            <a:r>
              <a:rPr sz="3200" spc="-305" dirty="0">
                <a:solidFill>
                  <a:srgbClr val="365F91"/>
                </a:solidFill>
                <a:latin typeface="Arial"/>
                <a:cs typeface="Arial"/>
              </a:rPr>
              <a:t>as </a:t>
            </a:r>
            <a:r>
              <a:rPr sz="3200" spc="-215" dirty="0">
                <a:solidFill>
                  <a:srgbClr val="365F91"/>
                </a:solidFill>
                <a:latin typeface="Arial"/>
                <a:cs typeface="Arial"/>
              </a:rPr>
              <a:t>pH </a:t>
            </a:r>
            <a:r>
              <a:rPr sz="3200" spc="-229" dirty="0">
                <a:solidFill>
                  <a:srgbClr val="365F91"/>
                </a:solidFill>
                <a:latin typeface="Arial"/>
                <a:cs typeface="Arial"/>
              </a:rPr>
              <a:t>goes </a:t>
            </a:r>
            <a:r>
              <a:rPr sz="3200" spc="-85" dirty="0">
                <a:solidFill>
                  <a:srgbClr val="365F91"/>
                </a:solidFill>
                <a:latin typeface="Arial"/>
                <a:cs typeface="Arial"/>
              </a:rPr>
              <a:t>down </a:t>
            </a:r>
            <a:r>
              <a:rPr sz="3200" spc="-90" dirty="0">
                <a:solidFill>
                  <a:srgbClr val="365F91"/>
                </a:solidFill>
                <a:latin typeface="Arial"/>
                <a:cs typeface="Arial"/>
              </a:rPr>
              <a:t>adsorption </a:t>
            </a:r>
            <a:r>
              <a:rPr sz="3200" spc="-229" dirty="0">
                <a:solidFill>
                  <a:srgbClr val="365F91"/>
                </a:solidFill>
                <a:latin typeface="Arial"/>
                <a:cs typeface="Arial"/>
              </a:rPr>
              <a:t>goes</a:t>
            </a:r>
            <a:r>
              <a:rPr sz="3200" spc="-20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105" dirty="0">
                <a:solidFill>
                  <a:srgbClr val="365F91"/>
                </a:solidFill>
                <a:latin typeface="Arial"/>
                <a:cs typeface="Arial"/>
              </a:rPr>
              <a:t>up.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3200" b="1" i="1" spc="-5" dirty="0">
                <a:solidFill>
                  <a:srgbClr val="365F91"/>
                </a:solidFill>
                <a:latin typeface="Carlito"/>
                <a:cs typeface="Carlito"/>
              </a:rPr>
              <a:t>Temperature</a:t>
            </a:r>
            <a:endParaRPr sz="3200">
              <a:latin typeface="Carlito"/>
              <a:cs typeface="Carlito"/>
            </a:endParaRPr>
          </a:p>
          <a:p>
            <a:pPr marL="50800">
              <a:lnSpc>
                <a:spcPct val="100000"/>
              </a:lnSpc>
              <a:spcBef>
                <a:spcPts val="650"/>
              </a:spcBef>
            </a:pPr>
            <a:r>
              <a:rPr sz="3200" spc="-95" dirty="0">
                <a:solidFill>
                  <a:srgbClr val="365F91"/>
                </a:solidFill>
                <a:latin typeface="Arial"/>
                <a:cs typeface="Arial"/>
              </a:rPr>
              <a:t>Adsorption </a:t>
            </a:r>
            <a:r>
              <a:rPr sz="3200" spc="-114" dirty="0">
                <a:solidFill>
                  <a:srgbClr val="365F91"/>
                </a:solidFill>
                <a:latin typeface="Arial"/>
                <a:cs typeface="Arial"/>
              </a:rPr>
              <a:t>reactions </a:t>
            </a:r>
            <a:r>
              <a:rPr sz="3200" spc="-130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3200" spc="-80" dirty="0">
                <a:solidFill>
                  <a:srgbClr val="365F91"/>
                </a:solidFill>
                <a:latin typeface="Arial"/>
                <a:cs typeface="Arial"/>
              </a:rPr>
              <a:t>typically </a:t>
            </a:r>
            <a:r>
              <a:rPr sz="3200" spc="-95" dirty="0">
                <a:solidFill>
                  <a:srgbClr val="365F91"/>
                </a:solidFill>
                <a:latin typeface="Arial"/>
                <a:cs typeface="Arial"/>
              </a:rPr>
              <a:t>exothermic </a:t>
            </a:r>
            <a:r>
              <a:rPr sz="3200" spc="-90" dirty="0">
                <a:solidFill>
                  <a:srgbClr val="365F91"/>
                </a:solidFill>
                <a:latin typeface="Arial"/>
                <a:cs typeface="Arial"/>
              </a:rPr>
              <a:t>i.e., </a:t>
            </a:r>
            <a:r>
              <a:rPr sz="3200" dirty="0">
                <a:solidFill>
                  <a:srgbClr val="365F91"/>
                </a:solidFill>
                <a:latin typeface="Symbol"/>
                <a:cs typeface="Symbol"/>
              </a:rPr>
              <a:t></a:t>
            </a:r>
            <a:r>
              <a:rPr sz="3200" spc="-34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3200" spc="-320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  <a:p>
            <a:pPr marL="50800" marR="356870">
              <a:lnSpc>
                <a:spcPct val="121700"/>
              </a:lnSpc>
              <a:spcBef>
                <a:spcPts val="355"/>
              </a:spcBef>
            </a:pPr>
            <a:r>
              <a:rPr sz="2775" spc="-82" baseline="-24024" dirty="0">
                <a:solidFill>
                  <a:srgbClr val="365F91"/>
                </a:solidFill>
                <a:latin typeface="Arial"/>
                <a:cs typeface="Arial"/>
              </a:rPr>
              <a:t>rxn </a:t>
            </a:r>
            <a:r>
              <a:rPr sz="3200" spc="-16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3200" spc="-120" dirty="0">
                <a:solidFill>
                  <a:srgbClr val="365F91"/>
                </a:solidFill>
                <a:latin typeface="Arial"/>
                <a:cs typeface="Arial"/>
              </a:rPr>
              <a:t>generally negative. </a:t>
            </a:r>
            <a:r>
              <a:rPr sz="3200" spc="-165" dirty="0">
                <a:solidFill>
                  <a:srgbClr val="365F91"/>
                </a:solidFill>
                <a:latin typeface="Arial"/>
                <a:cs typeface="Arial"/>
              </a:rPr>
              <a:t>Here </a:t>
            </a:r>
            <a:r>
              <a:rPr sz="3200" spc="-90" dirty="0">
                <a:solidFill>
                  <a:srgbClr val="365F91"/>
                </a:solidFill>
                <a:latin typeface="Arial"/>
                <a:cs typeface="Arial"/>
              </a:rPr>
              <a:t>heat </a:t>
            </a:r>
            <a:r>
              <a:rPr sz="3200" spc="-16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3200" spc="-140" dirty="0">
                <a:solidFill>
                  <a:srgbClr val="365F91"/>
                </a:solidFill>
                <a:latin typeface="Arial"/>
                <a:cs typeface="Arial"/>
              </a:rPr>
              <a:t>given </a:t>
            </a:r>
            <a:r>
              <a:rPr sz="3200" spc="20" dirty="0">
                <a:solidFill>
                  <a:srgbClr val="365F91"/>
                </a:solidFill>
                <a:latin typeface="Arial"/>
                <a:cs typeface="Arial"/>
              </a:rPr>
              <a:t>off </a:t>
            </a:r>
            <a:r>
              <a:rPr sz="3200" spc="-130" dirty="0">
                <a:solidFill>
                  <a:srgbClr val="365F91"/>
                </a:solidFill>
                <a:latin typeface="Arial"/>
                <a:cs typeface="Arial"/>
              </a:rPr>
              <a:t>by</a:t>
            </a:r>
            <a:r>
              <a:rPr sz="3200" spc="-37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365F91"/>
                </a:solidFill>
                <a:latin typeface="Arial"/>
                <a:cs typeface="Arial"/>
              </a:rPr>
              <a:t>the  </a:t>
            </a:r>
            <a:r>
              <a:rPr sz="3200" spc="-80" dirty="0">
                <a:solidFill>
                  <a:srgbClr val="365F91"/>
                </a:solidFill>
                <a:latin typeface="Arial"/>
                <a:cs typeface="Arial"/>
              </a:rPr>
              <a:t>reaction </a:t>
            </a:r>
            <a:r>
              <a:rPr sz="3200" spc="-50" dirty="0">
                <a:solidFill>
                  <a:srgbClr val="365F91"/>
                </a:solidFill>
                <a:latin typeface="Arial"/>
                <a:cs typeface="Arial"/>
              </a:rPr>
              <a:t>therefore </a:t>
            </a:r>
            <a:r>
              <a:rPr sz="3200" spc="-305" dirty="0">
                <a:solidFill>
                  <a:srgbClr val="365F91"/>
                </a:solidFill>
                <a:latin typeface="Arial"/>
                <a:cs typeface="Arial"/>
              </a:rPr>
              <a:t>as </a:t>
            </a:r>
            <a:r>
              <a:rPr sz="3200" b="1" spc="-375" dirty="0">
                <a:solidFill>
                  <a:srgbClr val="365F91"/>
                </a:solidFill>
                <a:latin typeface="Arial"/>
                <a:cs typeface="Arial"/>
              </a:rPr>
              <a:t>T </a:t>
            </a:r>
            <a:r>
              <a:rPr sz="3200" b="1" spc="-275" dirty="0">
                <a:solidFill>
                  <a:srgbClr val="365F91"/>
                </a:solidFill>
                <a:latin typeface="Arial"/>
                <a:cs typeface="Arial"/>
              </a:rPr>
              <a:t>increases </a:t>
            </a:r>
            <a:r>
              <a:rPr sz="3200" b="1" spc="-135" dirty="0">
                <a:solidFill>
                  <a:srgbClr val="365F91"/>
                </a:solidFill>
                <a:latin typeface="Arial"/>
                <a:cs typeface="Arial"/>
              </a:rPr>
              <a:t>extent </a:t>
            </a:r>
            <a:r>
              <a:rPr sz="3200" b="1" spc="-145" dirty="0">
                <a:solidFill>
                  <a:srgbClr val="365F91"/>
                </a:solidFill>
                <a:latin typeface="Arial"/>
                <a:cs typeface="Arial"/>
              </a:rPr>
              <a:t>of  </a:t>
            </a:r>
            <a:r>
              <a:rPr sz="3200" b="1" spc="-210" dirty="0">
                <a:solidFill>
                  <a:srgbClr val="365F91"/>
                </a:solidFill>
                <a:latin typeface="Arial"/>
                <a:cs typeface="Arial"/>
              </a:rPr>
              <a:t>adsorption</a:t>
            </a:r>
            <a:r>
              <a:rPr sz="3200" b="1" spc="-17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b="1" spc="-260" dirty="0">
                <a:solidFill>
                  <a:srgbClr val="365F91"/>
                </a:solidFill>
                <a:latin typeface="Arial"/>
                <a:cs typeface="Arial"/>
              </a:rPr>
              <a:t>decreases.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70" y="34290"/>
            <a:ext cx="4357370" cy="685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800" b="1" spc="-5" dirty="0">
                <a:solidFill>
                  <a:srgbClr val="365F91"/>
                </a:solidFill>
                <a:latin typeface="Arial"/>
                <a:cs typeface="Arial"/>
              </a:rPr>
              <a:t>gas</a:t>
            </a:r>
            <a:r>
              <a:rPr sz="2800" b="1" spc="-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65F91"/>
                </a:solidFill>
                <a:latin typeface="Arial"/>
                <a:cs typeface="Arial"/>
              </a:rPr>
              <a:t>masks: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99900"/>
              </a:lnSpc>
            </a:pP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All gas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masks are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devices  containing suitable  adsorbent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so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that the  poisonous gases present in  the atmosphere are  preferentially</a:t>
            </a:r>
            <a:r>
              <a:rPr sz="2800" spc="-2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adsorbed</a:t>
            </a:r>
            <a:endParaRPr sz="2800">
              <a:latin typeface="Arial"/>
              <a:cs typeface="Arial"/>
            </a:endParaRPr>
          </a:p>
          <a:p>
            <a:pPr marL="12700" marR="204470">
              <a:lnSpc>
                <a:spcPct val="100000"/>
              </a:lnSpc>
            </a:pP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and the air for breathing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is 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purified.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12700" marR="30480">
              <a:lnSpc>
                <a:spcPct val="100000"/>
              </a:lnSpc>
            </a:pPr>
            <a:r>
              <a:rPr sz="2800" b="1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800" b="1" spc="-5" dirty="0">
                <a:solidFill>
                  <a:srgbClr val="365F91"/>
                </a:solidFill>
                <a:latin typeface="Arial"/>
                <a:cs typeface="Arial"/>
              </a:rPr>
              <a:t>clarification of </a:t>
            </a:r>
            <a:r>
              <a:rPr sz="2800" b="1" spc="-10" dirty="0">
                <a:solidFill>
                  <a:srgbClr val="365F91"/>
                </a:solidFill>
                <a:latin typeface="Arial"/>
                <a:cs typeface="Arial"/>
              </a:rPr>
              <a:t>sugar: 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Sugar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decolorized by  treating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sugar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solution with 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charcoal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powder. The</a:t>
            </a:r>
            <a:r>
              <a:rPr sz="2800" spc="-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latter  adsorbs the undesirable 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colors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present.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64379" y="381000"/>
            <a:ext cx="4559266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46482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70" y="110490"/>
            <a:ext cx="3952875" cy="581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65F91"/>
                </a:solidFill>
                <a:latin typeface="Arial"/>
                <a:cs typeface="Arial"/>
              </a:rPr>
              <a:t>In paint</a:t>
            </a:r>
            <a:r>
              <a:rPr sz="2000" b="1" spc="-2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65F91"/>
                </a:solidFill>
                <a:latin typeface="Arial"/>
                <a:cs typeface="Arial"/>
              </a:rPr>
              <a:t>industry: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paint should not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contain  dissolved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gases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as otherwise the 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paint does not adhere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well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the 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surface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to be painted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thus will 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have a poor covering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power. The  dissolved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gases are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therefore,  removed by suitable adsorbents 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during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manufacture. Further,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all 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surfaces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are covered </a:t>
            </a:r>
            <a:r>
              <a:rPr sz="2000" spc="-10" dirty="0">
                <a:solidFill>
                  <a:srgbClr val="365F91"/>
                </a:solidFill>
                <a:latin typeface="Arial"/>
                <a:cs typeface="Arial"/>
              </a:rPr>
              <a:t>with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layers of 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gaseous,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liquid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solid</a:t>
            </a:r>
            <a:r>
              <a:rPr sz="2000" spc="-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films.</a:t>
            </a:r>
            <a:endParaRPr sz="2000">
              <a:latin typeface="Arial"/>
              <a:cs typeface="Arial"/>
            </a:endParaRPr>
          </a:p>
          <a:p>
            <a:pPr marL="12700" marR="147955">
              <a:lnSpc>
                <a:spcPct val="100000"/>
              </a:lnSpc>
              <a:spcBef>
                <a:spcPts val="10"/>
              </a:spcBef>
            </a:pP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These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have to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be removed  before the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paint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applied.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This is  done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suitable liquids which 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adsorbs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these films.</a:t>
            </a:r>
            <a:endParaRPr sz="2000">
              <a:latin typeface="Arial"/>
              <a:cs typeface="Arial"/>
            </a:endParaRPr>
          </a:p>
          <a:p>
            <a:pPr marL="12700" marR="7620">
              <a:lnSpc>
                <a:spcPct val="100000"/>
              </a:lnSpc>
            </a:pP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Such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liquids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called wetting  agents. The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use of spirit as</a:t>
            </a:r>
            <a:r>
              <a:rPr sz="2000" spc="-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wetting 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agent in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furniture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painting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is well  known.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57488" y="628337"/>
            <a:ext cx="4263813" cy="5463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70" y="110490"/>
            <a:ext cx="4253230" cy="624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365F91"/>
                </a:solidFill>
                <a:latin typeface="Arial"/>
                <a:cs typeface="Arial"/>
              </a:rPr>
              <a:t>chromatographic </a:t>
            </a:r>
            <a:r>
              <a:rPr sz="2400" b="1" spc="-10" dirty="0">
                <a:solidFill>
                  <a:srgbClr val="365F91"/>
                </a:solidFill>
                <a:latin typeface="Arial"/>
                <a:cs typeface="Arial"/>
              </a:rPr>
              <a:t>analysis: 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selective adsorbent of  certain substances from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a 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solution by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particular solid  adsorbent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has helped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to 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develop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technique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for the 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separation of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components  of the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mixture.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This technique  is called chromatographic  analysis. For example: in 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column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chromatography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long 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wide vertical tube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filled  with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suitable adsorbent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the solution of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the mixture 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poured from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the top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then  collected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one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one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from the 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bottom.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95800" y="0"/>
            <a:ext cx="4648200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69" y="689972"/>
            <a:ext cx="6482080" cy="191262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3200" spc="-300" dirty="0"/>
              <a:t>INTRODUCTION</a:t>
            </a:r>
            <a:endParaRPr sz="3200"/>
          </a:p>
          <a:p>
            <a:pPr marL="335280" marR="5080" indent="-48260">
              <a:lnSpc>
                <a:spcPct val="101200"/>
              </a:lnSpc>
              <a:spcBef>
                <a:spcPts val="360"/>
              </a:spcBef>
            </a:pPr>
            <a:r>
              <a:rPr sz="2800" b="0" spc="-170" dirty="0">
                <a:latin typeface="Arial"/>
                <a:cs typeface="Arial"/>
              </a:rPr>
              <a:t>Surface </a:t>
            </a:r>
            <a:r>
              <a:rPr sz="2800" b="0" spc="-95" dirty="0">
                <a:latin typeface="Arial"/>
                <a:cs typeface="Arial"/>
              </a:rPr>
              <a:t>chemistry </a:t>
            </a:r>
            <a:r>
              <a:rPr sz="2800" b="0" spc="-145" dirty="0">
                <a:latin typeface="Arial"/>
                <a:cs typeface="Arial"/>
              </a:rPr>
              <a:t>is </a:t>
            </a:r>
            <a:r>
              <a:rPr sz="2800" b="0" spc="-40" dirty="0">
                <a:latin typeface="Arial"/>
                <a:cs typeface="Arial"/>
              </a:rPr>
              <a:t>the </a:t>
            </a:r>
            <a:r>
              <a:rPr sz="2800" b="0" spc="-100" dirty="0">
                <a:latin typeface="Arial"/>
                <a:cs typeface="Arial"/>
              </a:rPr>
              <a:t>study </a:t>
            </a:r>
            <a:r>
              <a:rPr sz="2800" b="0" spc="-5" dirty="0">
                <a:latin typeface="Arial"/>
                <a:cs typeface="Arial"/>
              </a:rPr>
              <a:t>of</a:t>
            </a:r>
            <a:r>
              <a:rPr sz="2800" b="0" spc="-325" dirty="0">
                <a:latin typeface="Arial"/>
                <a:cs typeface="Arial"/>
              </a:rPr>
              <a:t> </a:t>
            </a:r>
            <a:r>
              <a:rPr sz="2800" b="0" spc="-185" dirty="0">
                <a:latin typeface="Arial"/>
                <a:cs typeface="Arial"/>
              </a:rPr>
              <a:t>processes  </a:t>
            </a:r>
            <a:r>
              <a:rPr sz="2800" b="0" dirty="0">
                <a:latin typeface="Arial"/>
                <a:cs typeface="Arial"/>
              </a:rPr>
              <a:t>that </a:t>
            </a:r>
            <a:r>
              <a:rPr sz="2800" b="0" spc="-120" dirty="0">
                <a:latin typeface="Arial"/>
                <a:cs typeface="Arial"/>
              </a:rPr>
              <a:t>occur </a:t>
            </a:r>
            <a:r>
              <a:rPr sz="2800" b="0" spc="-30" dirty="0">
                <a:latin typeface="Arial"/>
                <a:cs typeface="Arial"/>
              </a:rPr>
              <a:t>at </a:t>
            </a:r>
            <a:r>
              <a:rPr sz="2800" b="0" spc="-40" dirty="0">
                <a:latin typeface="Arial"/>
                <a:cs typeface="Arial"/>
              </a:rPr>
              <a:t>the </a:t>
            </a:r>
            <a:r>
              <a:rPr sz="2800" b="0" spc="-65" dirty="0">
                <a:latin typeface="Arial"/>
                <a:cs typeface="Arial"/>
              </a:rPr>
              <a:t>interface </a:t>
            </a:r>
            <a:r>
              <a:rPr sz="2800" b="0" spc="-10" dirty="0">
                <a:latin typeface="Arial"/>
                <a:cs typeface="Arial"/>
              </a:rPr>
              <a:t>of </a:t>
            </a:r>
            <a:r>
              <a:rPr sz="2800" b="0" spc="15" dirty="0">
                <a:latin typeface="Arial"/>
                <a:cs typeface="Arial"/>
              </a:rPr>
              <a:t>two </a:t>
            </a:r>
            <a:r>
              <a:rPr sz="2800" b="0" spc="-80" dirty="0">
                <a:latin typeface="Arial"/>
                <a:cs typeface="Arial"/>
              </a:rPr>
              <a:t>bulk  </a:t>
            </a:r>
            <a:r>
              <a:rPr sz="2800" b="0" spc="-185" dirty="0">
                <a:latin typeface="Arial"/>
                <a:cs typeface="Arial"/>
              </a:rPr>
              <a:t>phases.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759" y="3002279"/>
            <a:ext cx="51993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4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800" spc="-80" dirty="0">
                <a:solidFill>
                  <a:srgbClr val="365F91"/>
                </a:solidFill>
                <a:latin typeface="Arial"/>
                <a:cs typeface="Arial"/>
              </a:rPr>
              <a:t>bulk </a:t>
            </a:r>
            <a:r>
              <a:rPr sz="2800" spc="-200" dirty="0">
                <a:solidFill>
                  <a:srgbClr val="365F91"/>
                </a:solidFill>
                <a:latin typeface="Arial"/>
                <a:cs typeface="Arial"/>
              </a:rPr>
              <a:t>phases </a:t>
            </a:r>
            <a:r>
              <a:rPr sz="2800" spc="-175" dirty="0">
                <a:solidFill>
                  <a:srgbClr val="365F91"/>
                </a:solidFill>
                <a:latin typeface="Arial"/>
                <a:cs typeface="Arial"/>
              </a:rPr>
              <a:t>can </a:t>
            </a:r>
            <a:r>
              <a:rPr sz="2800" spc="-135" dirty="0">
                <a:solidFill>
                  <a:srgbClr val="365F91"/>
                </a:solidFill>
                <a:latin typeface="Arial"/>
                <a:cs typeface="Arial"/>
              </a:rPr>
              <a:t>be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800" spc="-3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800" spc="-65" dirty="0">
                <a:solidFill>
                  <a:srgbClr val="365F91"/>
                </a:solidFill>
                <a:latin typeface="Arial"/>
                <a:cs typeface="Arial"/>
              </a:rPr>
              <a:t>type</a:t>
            </a:r>
            <a:r>
              <a:rPr sz="2800" spc="-4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365F91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3803650"/>
            <a:ext cx="8248650" cy="3054350"/>
            <a:chOff x="0" y="3803650"/>
            <a:chExt cx="8248650" cy="3054350"/>
          </a:xfrm>
        </p:grpSpPr>
        <p:sp>
          <p:nvSpPr>
            <p:cNvPr id="5" name="object 5"/>
            <p:cNvSpPr/>
            <p:nvPr/>
          </p:nvSpPr>
          <p:spPr>
            <a:xfrm>
              <a:off x="0" y="3901439"/>
              <a:ext cx="2669540" cy="17005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66289" y="5303519"/>
              <a:ext cx="2797810" cy="1554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14670" y="5253989"/>
              <a:ext cx="2633979" cy="16040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9220" y="3803650"/>
              <a:ext cx="2656839" cy="17919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82770" y="4483100"/>
            <a:ext cx="1735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95" dirty="0">
                <a:solidFill>
                  <a:srgbClr val="F9BF8F"/>
                </a:solidFill>
                <a:latin typeface="Arial"/>
                <a:cs typeface="Arial"/>
              </a:rPr>
              <a:t>Liquid </a:t>
            </a:r>
            <a:r>
              <a:rPr sz="2400" b="1" spc="-65" dirty="0">
                <a:solidFill>
                  <a:srgbClr val="F9BF8F"/>
                </a:solidFill>
                <a:latin typeface="Arial"/>
                <a:cs typeface="Arial"/>
              </a:rPr>
              <a:t>-</a:t>
            </a:r>
            <a:r>
              <a:rPr sz="2400" b="1" spc="-150" dirty="0">
                <a:solidFill>
                  <a:srgbClr val="F9BF8F"/>
                </a:solidFill>
                <a:latin typeface="Arial"/>
                <a:cs typeface="Arial"/>
              </a:rPr>
              <a:t> </a:t>
            </a:r>
            <a:r>
              <a:rPr sz="2400" b="1" spc="-135" dirty="0">
                <a:solidFill>
                  <a:srgbClr val="F9BF8F"/>
                </a:solidFill>
                <a:latin typeface="Arial"/>
                <a:cs typeface="Arial"/>
              </a:rPr>
              <a:t>liquid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10490"/>
            <a:ext cx="4173854" cy="660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365F91"/>
                </a:solidFill>
                <a:latin typeface="Arial"/>
                <a:cs typeface="Arial"/>
              </a:rPr>
              <a:t>In</a:t>
            </a:r>
            <a:r>
              <a:rPr sz="2400" b="1" spc="-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65F91"/>
                </a:solidFill>
                <a:latin typeface="Arial"/>
                <a:cs typeface="Arial"/>
              </a:rPr>
              <a:t>catalysis: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action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certain solids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as 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catalysts is best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explained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in  </a:t>
            </a:r>
            <a:r>
              <a:rPr sz="2400" spc="5" dirty="0">
                <a:solidFill>
                  <a:srgbClr val="365F91"/>
                </a:solidFill>
                <a:latin typeface="Arial"/>
                <a:cs typeface="Arial"/>
              </a:rPr>
              <a:t>terms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of adsorption.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The 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theory is called adsorption  theory. According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this  theory,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gaseous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reactants 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adsorbed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on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the surface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of 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solid catalyst. As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result, 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concentration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the  reactants increases on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the 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surface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and hence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the rate of  reaction increases.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theory  is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also able </a:t>
            </a:r>
            <a:r>
              <a:rPr sz="2400" spc="5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explain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the  greater efficiency of the  catalyst in the finely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divided 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state(Nickel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picture), the  action of catalyst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 promoters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95800" y="0"/>
            <a:ext cx="4648200" cy="6858000"/>
            <a:chOff x="4495800" y="0"/>
            <a:chExt cx="4648200" cy="6858000"/>
          </a:xfrm>
        </p:grpSpPr>
        <p:sp>
          <p:nvSpPr>
            <p:cNvPr id="4" name="object 4"/>
            <p:cNvSpPr/>
            <p:nvPr/>
          </p:nvSpPr>
          <p:spPr>
            <a:xfrm>
              <a:off x="4495800" y="0"/>
              <a:ext cx="4648200" cy="396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76800" y="3947159"/>
              <a:ext cx="3886200" cy="2910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220" y="2451100"/>
            <a:ext cx="7618730" cy="307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indent="115570">
              <a:lnSpc>
                <a:spcPct val="100000"/>
              </a:lnSpc>
              <a:spcBef>
                <a:spcPts val="100"/>
              </a:spcBef>
            </a:pPr>
            <a:r>
              <a:rPr sz="2000" spc="-14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000" spc="-35" dirty="0">
                <a:solidFill>
                  <a:srgbClr val="365F91"/>
                </a:solidFill>
                <a:latin typeface="Arial"/>
                <a:cs typeface="Arial"/>
              </a:rPr>
              <a:t>activity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000" spc="-155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000" spc="-70" dirty="0">
                <a:solidFill>
                  <a:srgbClr val="365F91"/>
                </a:solidFill>
                <a:latin typeface="Arial"/>
                <a:cs typeface="Arial"/>
              </a:rPr>
              <a:t>catalyst </a:t>
            </a:r>
            <a:r>
              <a:rPr sz="2000" spc="-100" dirty="0">
                <a:solidFill>
                  <a:srgbClr val="365F91"/>
                </a:solidFill>
                <a:latin typeface="Arial"/>
                <a:cs typeface="Arial"/>
              </a:rPr>
              <a:t>depends </a:t>
            </a:r>
            <a:r>
              <a:rPr sz="2000" spc="-65" dirty="0">
                <a:solidFill>
                  <a:srgbClr val="365F91"/>
                </a:solidFill>
                <a:latin typeface="Arial"/>
                <a:cs typeface="Arial"/>
              </a:rPr>
              <a:t>on </a:t>
            </a:r>
            <a:r>
              <a:rPr sz="2000" spc="-2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000" spc="-50" dirty="0">
                <a:solidFill>
                  <a:srgbClr val="365F91"/>
                </a:solidFill>
                <a:latin typeface="Arial"/>
                <a:cs typeface="Arial"/>
              </a:rPr>
              <a:t>strength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2000" spc="-34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365F91"/>
                </a:solidFill>
                <a:latin typeface="Arial"/>
                <a:cs typeface="Arial"/>
              </a:rPr>
              <a:t>chemisorption.</a:t>
            </a:r>
            <a:endParaRPr sz="2000">
              <a:latin typeface="Arial"/>
              <a:cs typeface="Arial"/>
            </a:endParaRPr>
          </a:p>
          <a:p>
            <a:pPr marL="12700" marR="208279" indent="173990">
              <a:lnSpc>
                <a:spcPct val="100000"/>
              </a:lnSpc>
            </a:pPr>
            <a:r>
              <a:rPr sz="2000" spc="-155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2000" spc="-90" dirty="0">
                <a:solidFill>
                  <a:srgbClr val="365F91"/>
                </a:solidFill>
                <a:latin typeface="Arial"/>
                <a:cs typeface="Arial"/>
              </a:rPr>
              <a:t>be </a:t>
            </a:r>
            <a:r>
              <a:rPr sz="2000" spc="-70" dirty="0">
                <a:solidFill>
                  <a:srgbClr val="365F91"/>
                </a:solidFill>
                <a:latin typeface="Arial"/>
                <a:cs typeface="Arial"/>
              </a:rPr>
              <a:t>active, </a:t>
            </a:r>
            <a:r>
              <a:rPr sz="2000" spc="-2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surface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000" spc="-2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000" spc="-70" dirty="0">
                <a:solidFill>
                  <a:srgbClr val="365F91"/>
                </a:solidFill>
                <a:latin typeface="Arial"/>
                <a:cs typeface="Arial"/>
              </a:rPr>
              <a:t>catalyst </a:t>
            </a:r>
            <a:r>
              <a:rPr sz="2000" spc="-80" dirty="0">
                <a:solidFill>
                  <a:srgbClr val="365F91"/>
                </a:solidFill>
                <a:latin typeface="Arial"/>
                <a:cs typeface="Arial"/>
              </a:rPr>
              <a:t>should </a:t>
            </a:r>
            <a:r>
              <a:rPr sz="2000" spc="-90" dirty="0">
                <a:solidFill>
                  <a:srgbClr val="365F91"/>
                </a:solidFill>
                <a:latin typeface="Arial"/>
                <a:cs typeface="Arial"/>
              </a:rPr>
              <a:t>be </a:t>
            </a:r>
            <a:r>
              <a:rPr sz="2000" spc="-80" dirty="0">
                <a:solidFill>
                  <a:srgbClr val="365F91"/>
                </a:solidFill>
                <a:latin typeface="Arial"/>
                <a:cs typeface="Arial"/>
              </a:rPr>
              <a:t>extensively</a:t>
            </a:r>
            <a:r>
              <a:rPr sz="2000" spc="-36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365F91"/>
                </a:solidFill>
                <a:latin typeface="Arial"/>
                <a:cs typeface="Arial"/>
              </a:rPr>
              <a:t>covered  </a:t>
            </a:r>
            <a:r>
              <a:rPr sz="2000" spc="-80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2000" spc="-2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000" spc="-75" dirty="0">
                <a:solidFill>
                  <a:srgbClr val="365F91"/>
                </a:solidFill>
                <a:latin typeface="Arial"/>
                <a:cs typeface="Arial"/>
              </a:rPr>
              <a:t>adsorbate,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that </a:t>
            </a:r>
            <a:r>
              <a:rPr sz="2000" spc="-90" dirty="0">
                <a:solidFill>
                  <a:srgbClr val="365F91"/>
                </a:solidFill>
                <a:latin typeface="Arial"/>
                <a:cs typeface="Arial"/>
              </a:rPr>
              <a:t>is, </a:t>
            </a:r>
            <a:r>
              <a:rPr sz="2000" spc="-25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2000" spc="-3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365F91"/>
                </a:solidFill>
                <a:latin typeface="Arial"/>
                <a:cs typeface="Arial"/>
              </a:rPr>
              <a:t>chemisorption </a:t>
            </a:r>
            <a:r>
              <a:rPr sz="2000" spc="-80" dirty="0">
                <a:solidFill>
                  <a:srgbClr val="365F91"/>
                </a:solidFill>
                <a:latin typeface="Arial"/>
                <a:cs typeface="Arial"/>
              </a:rPr>
              <a:t>should </a:t>
            </a:r>
            <a:r>
              <a:rPr sz="2000" spc="-90" dirty="0">
                <a:solidFill>
                  <a:srgbClr val="365F91"/>
                </a:solidFill>
                <a:latin typeface="Arial"/>
                <a:cs typeface="Arial"/>
              </a:rPr>
              <a:t>be </a:t>
            </a:r>
            <a:r>
              <a:rPr sz="2000" spc="-65" dirty="0">
                <a:solidFill>
                  <a:srgbClr val="365F91"/>
                </a:solidFill>
                <a:latin typeface="Arial"/>
                <a:cs typeface="Arial"/>
              </a:rPr>
              <a:t>strong.</a:t>
            </a:r>
            <a:endParaRPr sz="2000">
              <a:latin typeface="Arial"/>
              <a:cs typeface="Arial"/>
            </a:endParaRPr>
          </a:p>
          <a:p>
            <a:pPr marL="186055">
              <a:lnSpc>
                <a:spcPct val="100000"/>
              </a:lnSpc>
            </a:pPr>
            <a:r>
              <a:rPr sz="2000" spc="-85" dirty="0">
                <a:solidFill>
                  <a:srgbClr val="365F91"/>
                </a:solidFill>
                <a:latin typeface="Arial"/>
                <a:cs typeface="Arial"/>
              </a:rPr>
              <a:t>However, </a:t>
            </a:r>
            <a:r>
              <a:rPr sz="2000" spc="25" dirty="0">
                <a:solidFill>
                  <a:srgbClr val="365F91"/>
                </a:solidFill>
                <a:latin typeface="Arial"/>
                <a:cs typeface="Arial"/>
              </a:rPr>
              <a:t>if </a:t>
            </a:r>
            <a:r>
              <a:rPr sz="2000" spc="-2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000" spc="-50" dirty="0">
                <a:solidFill>
                  <a:srgbClr val="365F91"/>
                </a:solidFill>
                <a:latin typeface="Arial"/>
                <a:cs typeface="Arial"/>
              </a:rPr>
              <a:t>strength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000" spc="-25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2000" spc="-4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365F91"/>
                </a:solidFill>
                <a:latin typeface="Arial"/>
                <a:cs typeface="Arial"/>
              </a:rPr>
              <a:t>adsorbent-adsorbate </a:t>
            </a:r>
            <a:r>
              <a:rPr sz="2000" spc="-65" dirty="0">
                <a:solidFill>
                  <a:srgbClr val="365F91"/>
                </a:solidFill>
                <a:latin typeface="Arial"/>
                <a:cs typeface="Arial"/>
              </a:rPr>
              <a:t>bond </a:t>
            </a:r>
            <a:r>
              <a:rPr sz="2000" spc="-120" dirty="0">
                <a:solidFill>
                  <a:srgbClr val="365F91"/>
                </a:solidFill>
                <a:latin typeface="Arial"/>
                <a:cs typeface="Arial"/>
              </a:rPr>
              <a:t>becomes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too</a:t>
            </a:r>
            <a:endParaRPr sz="2000">
              <a:latin typeface="Arial"/>
              <a:cs typeface="Arial"/>
            </a:endParaRPr>
          </a:p>
          <a:p>
            <a:pPr marL="12700" marR="309880">
              <a:lnSpc>
                <a:spcPct val="100000"/>
              </a:lnSpc>
              <a:spcBef>
                <a:spcPts val="10"/>
              </a:spcBef>
            </a:pPr>
            <a:r>
              <a:rPr sz="2000" spc="-65" dirty="0">
                <a:solidFill>
                  <a:srgbClr val="365F91"/>
                </a:solidFill>
                <a:latin typeface="Arial"/>
                <a:cs typeface="Arial"/>
              </a:rPr>
              <a:t>strong</a:t>
            </a:r>
            <a:r>
              <a:rPr sz="2000" spc="-10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365F91"/>
                </a:solidFill>
                <a:latin typeface="Arial"/>
                <a:cs typeface="Arial"/>
              </a:rPr>
              <a:t>then</a:t>
            </a:r>
            <a:r>
              <a:rPr sz="2000" spc="-10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2000" spc="-10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365F91"/>
                </a:solidFill>
                <a:latin typeface="Arial"/>
                <a:cs typeface="Arial"/>
              </a:rPr>
              <a:t>activity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2000" spc="-1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365F91"/>
                </a:solidFill>
                <a:latin typeface="Arial"/>
                <a:cs typeface="Arial"/>
              </a:rPr>
              <a:t>catalyst</a:t>
            </a:r>
            <a:r>
              <a:rPr sz="2000" spc="-10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365F91"/>
                </a:solidFill>
                <a:latin typeface="Arial"/>
                <a:cs typeface="Arial"/>
              </a:rPr>
              <a:t>declines</a:t>
            </a:r>
            <a:r>
              <a:rPr sz="2000" spc="-11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365F91"/>
                </a:solidFill>
                <a:latin typeface="Arial"/>
                <a:cs typeface="Arial"/>
              </a:rPr>
              <a:t>because</a:t>
            </a:r>
            <a:r>
              <a:rPr sz="2000" spc="-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365F91"/>
                </a:solidFill>
                <a:latin typeface="Arial"/>
                <a:cs typeface="Arial"/>
              </a:rPr>
              <a:t>other</a:t>
            </a:r>
            <a:r>
              <a:rPr sz="2000" spc="-1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365F91"/>
                </a:solidFill>
                <a:latin typeface="Arial"/>
                <a:cs typeface="Arial"/>
              </a:rPr>
              <a:t>reactant  </a:t>
            </a:r>
            <a:r>
              <a:rPr sz="2000" spc="-90" dirty="0">
                <a:solidFill>
                  <a:srgbClr val="365F91"/>
                </a:solidFill>
                <a:latin typeface="Arial"/>
                <a:cs typeface="Arial"/>
              </a:rPr>
              <a:t>molecules </a:t>
            </a:r>
            <a:r>
              <a:rPr sz="2000" spc="-65" dirty="0">
                <a:solidFill>
                  <a:srgbClr val="365F91"/>
                </a:solidFill>
                <a:latin typeface="Arial"/>
                <a:cs typeface="Arial"/>
              </a:rPr>
              <a:t>cannot </a:t>
            </a:r>
            <a:r>
              <a:rPr sz="2000" spc="-60" dirty="0">
                <a:solidFill>
                  <a:srgbClr val="365F91"/>
                </a:solidFill>
                <a:latin typeface="Arial"/>
                <a:cs typeface="Arial"/>
              </a:rPr>
              <a:t>react </a:t>
            </a:r>
            <a:r>
              <a:rPr sz="2000" spc="10" dirty="0">
                <a:solidFill>
                  <a:srgbClr val="365F91"/>
                </a:solidFill>
                <a:latin typeface="Arial"/>
                <a:cs typeface="Arial"/>
              </a:rPr>
              <a:t>with </a:t>
            </a:r>
            <a:r>
              <a:rPr sz="2000" spc="-2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000" spc="-80" dirty="0">
                <a:solidFill>
                  <a:srgbClr val="365F91"/>
                </a:solidFill>
                <a:latin typeface="Arial"/>
                <a:cs typeface="Arial"/>
              </a:rPr>
              <a:t>adsorbate </a:t>
            </a:r>
            <a:r>
              <a:rPr sz="2000" spc="-20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2000" spc="-130" dirty="0">
                <a:solidFill>
                  <a:srgbClr val="365F91"/>
                </a:solidFill>
                <a:latin typeface="Arial"/>
                <a:cs typeface="Arial"/>
              </a:rPr>
              <a:t>because </a:t>
            </a:r>
            <a:r>
              <a:rPr sz="2000" spc="-2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000" spc="-80" dirty="0">
                <a:solidFill>
                  <a:srgbClr val="365F91"/>
                </a:solidFill>
                <a:latin typeface="Arial"/>
                <a:cs typeface="Arial"/>
              </a:rPr>
              <a:t>adsorbate  </a:t>
            </a:r>
            <a:r>
              <a:rPr sz="2000" spc="-90" dirty="0">
                <a:solidFill>
                  <a:srgbClr val="365F91"/>
                </a:solidFill>
                <a:latin typeface="Arial"/>
                <a:cs typeface="Arial"/>
              </a:rPr>
              <a:t>molecules </a:t>
            </a:r>
            <a:r>
              <a:rPr sz="2000" spc="-100" dirty="0">
                <a:solidFill>
                  <a:srgbClr val="365F91"/>
                </a:solidFill>
                <a:latin typeface="Arial"/>
                <a:cs typeface="Arial"/>
              </a:rPr>
              <a:t>become </a:t>
            </a:r>
            <a:r>
              <a:rPr sz="2000" spc="-60" dirty="0">
                <a:solidFill>
                  <a:srgbClr val="365F91"/>
                </a:solidFill>
                <a:latin typeface="Arial"/>
                <a:cs typeface="Arial"/>
              </a:rPr>
              <a:t>immobilized on </a:t>
            </a:r>
            <a:r>
              <a:rPr sz="2000" spc="-25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2000" spc="-1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365F91"/>
                </a:solidFill>
                <a:latin typeface="Arial"/>
                <a:cs typeface="Arial"/>
              </a:rPr>
              <a:t>surface.</a:t>
            </a:r>
            <a:endParaRPr sz="2000">
              <a:latin typeface="Arial"/>
              <a:cs typeface="Arial"/>
            </a:endParaRPr>
          </a:p>
          <a:p>
            <a:pPr marL="12700" marR="113664" indent="173990">
              <a:lnSpc>
                <a:spcPct val="100000"/>
              </a:lnSpc>
            </a:pPr>
            <a:r>
              <a:rPr sz="2000" spc="25" dirty="0">
                <a:solidFill>
                  <a:srgbClr val="365F91"/>
                </a:solidFill>
                <a:latin typeface="Arial"/>
                <a:cs typeface="Arial"/>
              </a:rPr>
              <a:t>It </a:t>
            </a:r>
            <a:r>
              <a:rPr sz="2000" spc="-145" dirty="0">
                <a:solidFill>
                  <a:srgbClr val="365F91"/>
                </a:solidFill>
                <a:latin typeface="Arial"/>
                <a:cs typeface="Arial"/>
              </a:rPr>
              <a:t>has 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been observed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that </a:t>
            </a:r>
            <a:r>
              <a:rPr sz="2000" spc="-2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000" spc="-55" dirty="0">
                <a:solidFill>
                  <a:srgbClr val="365F91"/>
                </a:solidFill>
                <a:latin typeface="Arial"/>
                <a:cs typeface="Arial"/>
              </a:rPr>
              <a:t>catalytic </a:t>
            </a:r>
            <a:r>
              <a:rPr sz="2000" spc="-35" dirty="0">
                <a:solidFill>
                  <a:srgbClr val="365F91"/>
                </a:solidFill>
                <a:latin typeface="Arial"/>
                <a:cs typeface="Arial"/>
              </a:rPr>
              <a:t>activity </a:t>
            </a:r>
            <a:r>
              <a:rPr sz="2000" spc="-114" dirty="0">
                <a:solidFill>
                  <a:srgbClr val="365F91"/>
                </a:solidFill>
                <a:latin typeface="Arial"/>
                <a:cs typeface="Arial"/>
              </a:rPr>
              <a:t>increases </a:t>
            </a:r>
            <a:r>
              <a:rPr sz="2000" spc="-15" dirty="0">
                <a:solidFill>
                  <a:srgbClr val="365F91"/>
                </a:solidFill>
                <a:latin typeface="Arial"/>
                <a:cs typeface="Arial"/>
              </a:rPr>
              <a:t>from </a:t>
            </a:r>
            <a:r>
              <a:rPr sz="2000" spc="-70" dirty="0">
                <a:solidFill>
                  <a:srgbClr val="365F91"/>
                </a:solidFill>
                <a:latin typeface="Arial"/>
                <a:cs typeface="Arial"/>
              </a:rPr>
              <a:t>group </a:t>
            </a:r>
            <a:r>
              <a:rPr sz="2000" spc="-100" dirty="0">
                <a:solidFill>
                  <a:srgbClr val="365F91"/>
                </a:solidFill>
                <a:latin typeface="Arial"/>
                <a:cs typeface="Arial"/>
              </a:rPr>
              <a:t>5  </a:t>
            </a:r>
            <a:r>
              <a:rPr sz="2000" spc="-80" dirty="0">
                <a:solidFill>
                  <a:srgbClr val="365F91"/>
                </a:solidFill>
                <a:latin typeface="Arial"/>
                <a:cs typeface="Arial"/>
              </a:rPr>
              <a:t>metals</a:t>
            </a:r>
            <a:r>
              <a:rPr sz="2000" spc="-1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365F91"/>
                </a:solidFill>
                <a:latin typeface="Arial"/>
                <a:cs typeface="Arial"/>
              </a:rPr>
              <a:t>to</a:t>
            </a:r>
            <a:r>
              <a:rPr sz="2000" spc="-1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365F91"/>
                </a:solidFill>
                <a:latin typeface="Arial"/>
                <a:cs typeface="Arial"/>
              </a:rPr>
              <a:t>group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365F91"/>
                </a:solidFill>
                <a:latin typeface="Arial"/>
                <a:cs typeface="Arial"/>
              </a:rPr>
              <a:t>11</a:t>
            </a:r>
            <a:r>
              <a:rPr sz="2000" spc="-1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365F91"/>
                </a:solidFill>
                <a:latin typeface="Arial"/>
                <a:cs typeface="Arial"/>
              </a:rPr>
              <a:t>with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365F91"/>
                </a:solidFill>
                <a:latin typeface="Arial"/>
                <a:cs typeface="Arial"/>
              </a:rPr>
              <a:t>maximum</a:t>
            </a:r>
            <a:r>
              <a:rPr sz="2000" spc="-11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365F91"/>
                </a:solidFill>
                <a:latin typeface="Arial"/>
                <a:cs typeface="Arial"/>
              </a:rPr>
              <a:t>activity</a:t>
            </a:r>
            <a:r>
              <a:rPr sz="2000" spc="-90" dirty="0">
                <a:solidFill>
                  <a:srgbClr val="365F91"/>
                </a:solidFill>
                <a:latin typeface="Arial"/>
                <a:cs typeface="Arial"/>
              </a:rPr>
              <a:t> shown</a:t>
            </a:r>
            <a:r>
              <a:rPr sz="2000" spc="-1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365F91"/>
                </a:solidFill>
                <a:latin typeface="Arial"/>
                <a:cs typeface="Arial"/>
              </a:rPr>
              <a:t>by</a:t>
            </a:r>
            <a:r>
              <a:rPr sz="2000" spc="-1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365F91"/>
                </a:solidFill>
                <a:latin typeface="Arial"/>
                <a:cs typeface="Arial"/>
              </a:rPr>
              <a:t>group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365F91"/>
                </a:solidFill>
                <a:latin typeface="Arial"/>
                <a:cs typeface="Arial"/>
              </a:rPr>
              <a:t>7-9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365F91"/>
                </a:solidFill>
                <a:latin typeface="Arial"/>
                <a:cs typeface="Arial"/>
              </a:rPr>
              <a:t>elements 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000" spc="-2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000" spc="-55" dirty="0">
                <a:solidFill>
                  <a:srgbClr val="365F91"/>
                </a:solidFill>
                <a:latin typeface="Arial"/>
                <a:cs typeface="Arial"/>
              </a:rPr>
              <a:t>periodic</a:t>
            </a:r>
            <a:r>
              <a:rPr sz="2000" spc="-2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365F91"/>
                </a:solidFill>
                <a:latin typeface="Arial"/>
                <a:cs typeface="Arial"/>
              </a:rPr>
              <a:t>table.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90" y="1248409"/>
            <a:ext cx="36842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14" dirty="0">
                <a:latin typeface="Arial"/>
                <a:cs typeface="Arial"/>
              </a:rPr>
              <a:t>Properties </a:t>
            </a:r>
            <a:r>
              <a:rPr sz="3200" b="0" spc="-5" dirty="0">
                <a:latin typeface="Arial"/>
                <a:cs typeface="Arial"/>
              </a:rPr>
              <a:t>of</a:t>
            </a:r>
            <a:r>
              <a:rPr sz="3200" b="0" spc="-295" dirty="0">
                <a:latin typeface="Arial"/>
                <a:cs typeface="Arial"/>
              </a:rPr>
              <a:t> </a:t>
            </a:r>
            <a:r>
              <a:rPr sz="3200" b="0" spc="-140" dirty="0">
                <a:latin typeface="Arial"/>
                <a:cs typeface="Arial"/>
              </a:rPr>
              <a:t>catalysts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57719" y="213359"/>
            <a:ext cx="1143000" cy="1882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69" y="1629409"/>
            <a:ext cx="7943215" cy="373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28956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365F91"/>
                </a:solidFill>
                <a:latin typeface="Arial"/>
                <a:cs typeface="Arial"/>
              </a:rPr>
              <a:t>Enzymes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are macromolecules, usually 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proteins,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produced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in  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living </a:t>
            </a:r>
            <a:r>
              <a:rPr sz="2400" spc="-135" dirty="0">
                <a:solidFill>
                  <a:srgbClr val="365F91"/>
                </a:solidFill>
                <a:latin typeface="Arial"/>
                <a:cs typeface="Arial"/>
              </a:rPr>
              <a:t>systems,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which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act </a:t>
            </a:r>
            <a:r>
              <a:rPr sz="2400" spc="-225" dirty="0">
                <a:solidFill>
                  <a:srgbClr val="365F91"/>
                </a:solidFill>
                <a:latin typeface="Arial"/>
                <a:cs typeface="Arial"/>
              </a:rPr>
              <a:t>as 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catalysts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physiological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reactions.  </a:t>
            </a:r>
            <a:r>
              <a:rPr sz="2400" spc="-18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striking </a:t>
            </a:r>
            <a:r>
              <a:rPr sz="2400" spc="-90" dirty="0">
                <a:solidFill>
                  <a:srgbClr val="365F91"/>
                </a:solidFill>
                <a:latin typeface="Arial"/>
                <a:cs typeface="Arial"/>
              </a:rPr>
              <a:t>characteristics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155" dirty="0">
                <a:solidFill>
                  <a:srgbClr val="365F91"/>
                </a:solidFill>
                <a:latin typeface="Arial"/>
                <a:cs typeface="Arial"/>
              </a:rPr>
              <a:t>enzymes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their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catalytic</a:t>
            </a:r>
            <a:r>
              <a:rPr sz="2400" spc="-3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power  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and</a:t>
            </a:r>
            <a:r>
              <a:rPr sz="2400" spc="-13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specificity.</a:t>
            </a:r>
            <a:endParaRPr sz="2400">
              <a:latin typeface="Arial"/>
              <a:cs typeface="Arial"/>
            </a:endParaRPr>
          </a:p>
          <a:p>
            <a:pPr marL="38100" marR="916940">
              <a:lnSpc>
                <a:spcPct val="100000"/>
              </a:lnSpc>
            </a:pPr>
            <a:r>
              <a:rPr sz="2400" spc="-195" dirty="0">
                <a:solidFill>
                  <a:srgbClr val="365F91"/>
                </a:solidFill>
                <a:latin typeface="Arial"/>
                <a:cs typeface="Arial"/>
              </a:rPr>
              <a:t>Enzymes </a:t>
            </a:r>
            <a:r>
              <a:rPr sz="2400" spc="-135" dirty="0">
                <a:solidFill>
                  <a:srgbClr val="365F91"/>
                </a:solidFill>
                <a:latin typeface="Arial"/>
                <a:cs typeface="Arial"/>
              </a:rPr>
              <a:t>have 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immense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catalytic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power; </a:t>
            </a:r>
            <a:r>
              <a:rPr sz="2400" spc="-50" dirty="0">
                <a:solidFill>
                  <a:srgbClr val="365F91"/>
                </a:solidFill>
                <a:latin typeface="Arial"/>
                <a:cs typeface="Arial"/>
              </a:rPr>
              <a:t>they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accelerate 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reactions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factors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25" dirty="0">
                <a:solidFill>
                  <a:srgbClr val="365F91"/>
                </a:solidFill>
                <a:latin typeface="Arial"/>
                <a:cs typeface="Arial"/>
              </a:rPr>
              <a:t>at </a:t>
            </a:r>
            <a:r>
              <a:rPr sz="2400" spc="-90" dirty="0">
                <a:solidFill>
                  <a:srgbClr val="365F91"/>
                </a:solidFill>
                <a:latin typeface="Arial"/>
                <a:cs typeface="Arial"/>
              </a:rPr>
              <a:t>least</a:t>
            </a:r>
            <a:r>
              <a:rPr sz="2400" spc="-4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million.</a:t>
            </a:r>
            <a:endParaRPr sz="2400">
              <a:latin typeface="Arial"/>
              <a:cs typeface="Arial"/>
            </a:endParaRPr>
          </a:p>
          <a:p>
            <a:pPr marL="38100" marR="534035">
              <a:lnSpc>
                <a:spcPct val="100000"/>
              </a:lnSpc>
            </a:pPr>
            <a:r>
              <a:rPr sz="2400" spc="-45" dirty="0">
                <a:solidFill>
                  <a:srgbClr val="365F91"/>
                </a:solidFill>
                <a:latin typeface="Arial"/>
                <a:cs typeface="Arial"/>
              </a:rPr>
              <a:t>Most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reactions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in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living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365F91"/>
                </a:solidFill>
                <a:latin typeface="Arial"/>
                <a:cs typeface="Arial"/>
              </a:rPr>
              <a:t>systems</a:t>
            </a:r>
            <a:r>
              <a:rPr sz="2400" spc="-14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do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not</a:t>
            </a:r>
            <a:r>
              <a:rPr sz="2400" spc="-13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occur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365F91"/>
                </a:solidFill>
                <a:latin typeface="Arial"/>
                <a:cs typeface="Arial"/>
              </a:rPr>
              <a:t>at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perceptible 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rates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155" dirty="0">
                <a:solidFill>
                  <a:srgbClr val="365F91"/>
                </a:solidFill>
                <a:latin typeface="Arial"/>
                <a:cs typeface="Arial"/>
              </a:rPr>
              <a:t>absence </a:t>
            </a:r>
            <a:r>
              <a:rPr sz="2400" spc="-15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2400" spc="-34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365F91"/>
                </a:solidFill>
                <a:latin typeface="Arial"/>
                <a:cs typeface="Arial"/>
              </a:rPr>
              <a:t>enzymes.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2400" spc="-215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simple 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reaction like </a:t>
            </a:r>
            <a:r>
              <a:rPr sz="2400" spc="-50" dirty="0">
                <a:solidFill>
                  <a:srgbClr val="365F91"/>
                </a:solidFill>
                <a:latin typeface="Arial"/>
                <a:cs typeface="Arial"/>
              </a:rPr>
              <a:t>hydration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265" dirty="0">
                <a:solidFill>
                  <a:srgbClr val="365F91"/>
                </a:solidFill>
                <a:latin typeface="Arial"/>
                <a:cs typeface="Arial"/>
              </a:rPr>
              <a:t>CO</a:t>
            </a:r>
            <a:r>
              <a:rPr sz="2100" spc="-397" baseline="-23809" dirty="0">
                <a:solidFill>
                  <a:srgbClr val="365F91"/>
                </a:solidFill>
                <a:latin typeface="Arial"/>
                <a:cs typeface="Arial"/>
              </a:rPr>
              <a:t>2 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catalyzed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by</a:t>
            </a:r>
            <a:r>
              <a:rPr sz="2400" spc="-3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400" spc="-140" dirty="0">
                <a:solidFill>
                  <a:srgbClr val="365F91"/>
                </a:solidFill>
                <a:latin typeface="Arial"/>
                <a:cs typeface="Arial"/>
              </a:rPr>
              <a:t>enzyme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carbonic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 anhydrase.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1209" y="676909"/>
            <a:ext cx="32391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395" dirty="0">
                <a:latin typeface="Arial"/>
                <a:cs typeface="Arial"/>
              </a:rPr>
              <a:t>ENZYME</a:t>
            </a:r>
            <a:r>
              <a:rPr sz="3200" b="0" spc="-240" dirty="0">
                <a:latin typeface="Arial"/>
                <a:cs typeface="Arial"/>
              </a:rPr>
              <a:t> </a:t>
            </a:r>
            <a:r>
              <a:rPr sz="3200" b="0" spc="-450" dirty="0">
                <a:latin typeface="Arial"/>
                <a:cs typeface="Arial"/>
              </a:rPr>
              <a:t>CATALYSIS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56830" y="285750"/>
            <a:ext cx="914400" cy="165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29" y="2341879"/>
            <a:ext cx="7827645" cy="85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3500"/>
              </a:lnSpc>
              <a:spcBef>
                <a:spcPts val="100"/>
              </a:spcBef>
            </a:pPr>
            <a:r>
              <a:rPr sz="2400" b="0" spc="-175" dirty="0">
                <a:latin typeface="Arial"/>
                <a:cs typeface="Arial"/>
              </a:rPr>
              <a:t>The</a:t>
            </a:r>
            <a:r>
              <a:rPr sz="2400" b="0" spc="-125" dirty="0">
                <a:latin typeface="Arial"/>
                <a:cs typeface="Arial"/>
              </a:rPr>
              <a:t> </a:t>
            </a:r>
            <a:r>
              <a:rPr sz="2400" b="0" spc="-50" dirty="0">
                <a:latin typeface="Arial"/>
                <a:cs typeface="Arial"/>
              </a:rPr>
              <a:t>transfer</a:t>
            </a:r>
            <a:r>
              <a:rPr sz="2400" b="0" spc="-130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of</a:t>
            </a:r>
            <a:r>
              <a:rPr sz="2400" b="0" spc="-130" dirty="0">
                <a:latin typeface="Arial"/>
                <a:cs typeface="Arial"/>
              </a:rPr>
              <a:t> </a:t>
            </a:r>
            <a:r>
              <a:rPr sz="2400" b="0" spc="-270" dirty="0">
                <a:latin typeface="Arial"/>
                <a:cs typeface="Arial"/>
              </a:rPr>
              <a:t>CO</a:t>
            </a:r>
            <a:r>
              <a:rPr sz="2100" b="0" spc="-405" baseline="-23809" dirty="0">
                <a:latin typeface="Arial"/>
                <a:cs typeface="Arial"/>
              </a:rPr>
              <a:t>2</a:t>
            </a:r>
            <a:r>
              <a:rPr sz="2100" b="0" spc="-300" baseline="-23809" dirty="0">
                <a:latin typeface="Arial"/>
                <a:cs typeface="Arial"/>
              </a:rPr>
              <a:t> </a:t>
            </a:r>
            <a:r>
              <a:rPr sz="2400" b="0" spc="-20" dirty="0">
                <a:latin typeface="Arial"/>
                <a:cs typeface="Arial"/>
              </a:rPr>
              <a:t>from</a:t>
            </a:r>
            <a:r>
              <a:rPr sz="2400" b="0" spc="-125" dirty="0">
                <a:latin typeface="Arial"/>
                <a:cs typeface="Arial"/>
              </a:rPr>
              <a:t> tissues</a:t>
            </a:r>
            <a:r>
              <a:rPr sz="2400" b="0" spc="-14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into</a:t>
            </a:r>
            <a:r>
              <a:rPr sz="2400" b="0" spc="-135" dirty="0">
                <a:latin typeface="Arial"/>
                <a:cs typeface="Arial"/>
              </a:rPr>
              <a:t> </a:t>
            </a:r>
            <a:r>
              <a:rPr sz="2400" b="0" spc="-30" dirty="0">
                <a:latin typeface="Arial"/>
                <a:cs typeface="Arial"/>
              </a:rPr>
              <a:t>the</a:t>
            </a:r>
            <a:r>
              <a:rPr sz="2400" b="0" spc="-120" dirty="0">
                <a:latin typeface="Arial"/>
                <a:cs typeface="Arial"/>
              </a:rPr>
              <a:t> </a:t>
            </a:r>
            <a:r>
              <a:rPr sz="2400" b="0" spc="-60" dirty="0">
                <a:latin typeface="Arial"/>
                <a:cs typeface="Arial"/>
              </a:rPr>
              <a:t>blood</a:t>
            </a:r>
            <a:r>
              <a:rPr sz="2400" b="0" spc="-125" dirty="0">
                <a:latin typeface="Arial"/>
                <a:cs typeface="Arial"/>
              </a:rPr>
              <a:t> </a:t>
            </a:r>
            <a:r>
              <a:rPr sz="2400" b="0" spc="-114" dirty="0">
                <a:latin typeface="Arial"/>
                <a:cs typeface="Arial"/>
              </a:rPr>
              <a:t>and</a:t>
            </a:r>
            <a:r>
              <a:rPr sz="2400" b="0" spc="-130" dirty="0">
                <a:latin typeface="Arial"/>
                <a:cs typeface="Arial"/>
              </a:rPr>
              <a:t> </a:t>
            </a:r>
            <a:r>
              <a:rPr sz="2400" b="0" spc="-45" dirty="0">
                <a:latin typeface="Arial"/>
                <a:cs typeface="Arial"/>
              </a:rPr>
              <a:t>then</a:t>
            </a:r>
            <a:r>
              <a:rPr sz="2400" b="0" spc="-130" dirty="0">
                <a:latin typeface="Arial"/>
                <a:cs typeface="Arial"/>
              </a:rPr>
              <a:t> </a:t>
            </a:r>
            <a:r>
              <a:rPr sz="2400" b="0" spc="30" dirty="0">
                <a:latin typeface="Arial"/>
                <a:cs typeface="Arial"/>
              </a:rPr>
              <a:t>to</a:t>
            </a:r>
            <a:r>
              <a:rPr sz="2400" b="0" spc="-130" dirty="0">
                <a:latin typeface="Arial"/>
                <a:cs typeface="Arial"/>
              </a:rPr>
              <a:t> </a:t>
            </a:r>
            <a:r>
              <a:rPr sz="2400" b="0" spc="-35" dirty="0">
                <a:latin typeface="Arial"/>
                <a:cs typeface="Arial"/>
              </a:rPr>
              <a:t>the  </a:t>
            </a:r>
            <a:r>
              <a:rPr sz="2400" b="0" spc="-85" dirty="0">
                <a:latin typeface="Arial"/>
                <a:cs typeface="Arial"/>
              </a:rPr>
              <a:t>alveolar</a:t>
            </a:r>
            <a:r>
              <a:rPr sz="2400" b="0" spc="-130" dirty="0">
                <a:latin typeface="Arial"/>
                <a:cs typeface="Arial"/>
              </a:rPr>
              <a:t> </a:t>
            </a:r>
            <a:r>
              <a:rPr sz="2400" b="0" spc="-45" dirty="0">
                <a:latin typeface="Arial"/>
                <a:cs typeface="Arial"/>
              </a:rPr>
              <a:t>air</a:t>
            </a:r>
            <a:r>
              <a:rPr sz="2400" b="0" spc="-125" dirty="0">
                <a:latin typeface="Arial"/>
                <a:cs typeface="Arial"/>
              </a:rPr>
              <a:t> </a:t>
            </a:r>
            <a:r>
              <a:rPr sz="2400" b="0" spc="-50" dirty="0">
                <a:latin typeface="Arial"/>
                <a:cs typeface="Arial"/>
              </a:rPr>
              <a:t>would</a:t>
            </a:r>
            <a:r>
              <a:rPr sz="2400" b="0" spc="-130" dirty="0">
                <a:latin typeface="Arial"/>
                <a:cs typeface="Arial"/>
              </a:rPr>
              <a:t> </a:t>
            </a:r>
            <a:r>
              <a:rPr sz="2400" b="0" spc="-110" dirty="0">
                <a:latin typeface="Arial"/>
                <a:cs typeface="Arial"/>
              </a:rPr>
              <a:t>be</a:t>
            </a:r>
            <a:r>
              <a:rPr sz="2400" b="0" spc="-125" dirty="0">
                <a:latin typeface="Arial"/>
                <a:cs typeface="Arial"/>
              </a:rPr>
              <a:t> </a:t>
            </a:r>
            <a:r>
              <a:rPr sz="2400" b="0" spc="-85" dirty="0">
                <a:latin typeface="Arial"/>
                <a:cs typeface="Arial"/>
              </a:rPr>
              <a:t>very</a:t>
            </a:r>
            <a:r>
              <a:rPr sz="2400" b="0" spc="-120" dirty="0">
                <a:latin typeface="Arial"/>
                <a:cs typeface="Arial"/>
              </a:rPr>
              <a:t> </a:t>
            </a:r>
            <a:r>
              <a:rPr sz="2400" b="0" spc="-90" dirty="0">
                <a:latin typeface="Arial"/>
                <a:cs typeface="Arial"/>
              </a:rPr>
              <a:t>slow</a:t>
            </a:r>
            <a:r>
              <a:rPr sz="2400" b="0" spc="-125" dirty="0">
                <a:latin typeface="Arial"/>
                <a:cs typeface="Arial"/>
              </a:rPr>
              <a:t> </a:t>
            </a:r>
            <a:r>
              <a:rPr sz="2400" b="0" spc="-35" dirty="0">
                <a:latin typeface="Arial"/>
                <a:cs typeface="Arial"/>
              </a:rPr>
              <a:t>in</a:t>
            </a:r>
            <a:r>
              <a:rPr sz="2400" b="0" spc="-130" dirty="0">
                <a:latin typeface="Arial"/>
                <a:cs typeface="Arial"/>
              </a:rPr>
              <a:t> </a:t>
            </a:r>
            <a:r>
              <a:rPr sz="2400" b="0" spc="-30" dirty="0">
                <a:latin typeface="Arial"/>
                <a:cs typeface="Arial"/>
              </a:rPr>
              <a:t>the</a:t>
            </a:r>
            <a:r>
              <a:rPr sz="2400" b="0" spc="-120" dirty="0">
                <a:latin typeface="Arial"/>
                <a:cs typeface="Arial"/>
              </a:rPr>
              <a:t> </a:t>
            </a:r>
            <a:r>
              <a:rPr sz="2400" b="0" spc="-155" dirty="0">
                <a:latin typeface="Arial"/>
                <a:cs typeface="Arial"/>
              </a:rPr>
              <a:t>absence</a:t>
            </a:r>
            <a:r>
              <a:rPr sz="2400" b="0" spc="-125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of</a:t>
            </a:r>
            <a:r>
              <a:rPr sz="2400" b="0" spc="-125" dirty="0">
                <a:latin typeface="Arial"/>
                <a:cs typeface="Arial"/>
              </a:rPr>
              <a:t> </a:t>
            </a:r>
            <a:r>
              <a:rPr sz="2400" b="0" spc="-50" dirty="0">
                <a:latin typeface="Arial"/>
                <a:cs typeface="Arial"/>
              </a:rPr>
              <a:t>this</a:t>
            </a:r>
            <a:r>
              <a:rPr sz="2400" b="0" spc="-130" dirty="0">
                <a:latin typeface="Arial"/>
                <a:cs typeface="Arial"/>
              </a:rPr>
              <a:t> </a:t>
            </a:r>
            <a:r>
              <a:rPr sz="2400" b="0" spc="-125" dirty="0">
                <a:latin typeface="Arial"/>
                <a:cs typeface="Arial"/>
              </a:rPr>
              <a:t>enzyme.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29" y="3487420"/>
            <a:ext cx="7260590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3900"/>
              </a:lnSpc>
              <a:spcBef>
                <a:spcPts val="100"/>
              </a:spcBef>
            </a:pPr>
            <a:r>
              <a:rPr sz="2400" spc="-17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135" dirty="0">
                <a:solidFill>
                  <a:srgbClr val="365F91"/>
                </a:solidFill>
                <a:latin typeface="Arial"/>
                <a:cs typeface="Arial"/>
              </a:rPr>
              <a:t>enzyme </a:t>
            </a:r>
            <a:r>
              <a:rPr sz="2400" spc="-150" dirty="0">
                <a:solidFill>
                  <a:srgbClr val="365F91"/>
                </a:solidFill>
                <a:latin typeface="Arial"/>
                <a:cs typeface="Arial"/>
              </a:rPr>
              <a:t>can 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hydrate 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10</a:t>
            </a:r>
            <a:r>
              <a:rPr sz="2100" spc="-157" baseline="27777" dirty="0">
                <a:solidFill>
                  <a:srgbClr val="365F91"/>
                </a:solidFill>
                <a:latin typeface="Arial"/>
                <a:cs typeface="Arial"/>
              </a:rPr>
              <a:t>5 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molecules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270" dirty="0">
                <a:solidFill>
                  <a:srgbClr val="365F91"/>
                </a:solidFill>
                <a:latin typeface="Arial"/>
                <a:cs typeface="Arial"/>
              </a:rPr>
              <a:t>CO</a:t>
            </a:r>
            <a:r>
              <a:rPr sz="2100" spc="-405" baseline="-23809" dirty="0">
                <a:solidFill>
                  <a:srgbClr val="365F91"/>
                </a:solidFill>
                <a:latin typeface="Arial"/>
                <a:cs typeface="Arial"/>
              </a:rPr>
              <a:t>2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per 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second, 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which 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10</a:t>
            </a:r>
            <a:r>
              <a:rPr sz="2100" spc="-165" baseline="27777" dirty="0">
                <a:solidFill>
                  <a:srgbClr val="365F91"/>
                </a:solidFill>
                <a:latin typeface="Arial"/>
                <a:cs typeface="Arial"/>
              </a:rPr>
              <a:t>7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times 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faster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than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120" dirty="0">
                <a:solidFill>
                  <a:srgbClr val="365F91"/>
                </a:solidFill>
                <a:latin typeface="Arial"/>
                <a:cs typeface="Arial"/>
              </a:rPr>
              <a:t>unanalyzed</a:t>
            </a:r>
            <a:r>
              <a:rPr sz="2400" spc="-25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one</a:t>
            </a:r>
            <a:r>
              <a:rPr sz="2000" spc="-80" dirty="0">
                <a:solidFill>
                  <a:srgbClr val="365F91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58509" y="429259"/>
            <a:ext cx="1496060" cy="1367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150" y="2570479"/>
            <a:ext cx="7752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omic Sans MS"/>
                <a:cs typeface="Comic Sans MS"/>
              </a:rPr>
              <a:t>Factors </a:t>
            </a:r>
            <a:r>
              <a:rPr sz="3600" spc="-5" dirty="0">
                <a:latin typeface="Comic Sans MS"/>
                <a:cs typeface="Comic Sans MS"/>
              </a:rPr>
              <a:t>Affecting </a:t>
            </a:r>
            <a:r>
              <a:rPr sz="3600" spc="-10" dirty="0">
                <a:latin typeface="Comic Sans MS"/>
                <a:cs typeface="Comic Sans MS"/>
              </a:rPr>
              <a:t>Enzyme</a:t>
            </a:r>
            <a:r>
              <a:rPr sz="3600" spc="-15" dirty="0">
                <a:latin typeface="Comic Sans MS"/>
                <a:cs typeface="Comic Sans MS"/>
              </a:rPr>
              <a:t> </a:t>
            </a:r>
            <a:r>
              <a:rPr sz="3600" spc="-10" dirty="0">
                <a:latin typeface="Comic Sans MS"/>
                <a:cs typeface="Comic Sans MS"/>
              </a:rPr>
              <a:t>Activity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5920" y="665479"/>
            <a:ext cx="620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365F91"/>
                </a:solidFill>
                <a:latin typeface="Comic Sans MS"/>
                <a:cs typeface="Comic Sans MS"/>
              </a:rPr>
              <a:t>p</a:t>
            </a:r>
            <a:r>
              <a:rPr sz="3600" b="1" dirty="0">
                <a:solidFill>
                  <a:srgbClr val="365F91"/>
                </a:solidFill>
                <a:latin typeface="Comic Sans MS"/>
                <a:cs typeface="Comic Sans MS"/>
              </a:rPr>
              <a:t>H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2200" y="1905000"/>
            <a:ext cx="4377690" cy="4255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0890" y="558800"/>
            <a:ext cx="7595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omic Sans MS"/>
                <a:cs typeface="Comic Sans MS"/>
              </a:rPr>
              <a:t>Effects </a:t>
            </a:r>
            <a:r>
              <a:rPr sz="3600" spc="-5" dirty="0">
                <a:latin typeface="Comic Sans MS"/>
                <a:cs typeface="Comic Sans MS"/>
              </a:rPr>
              <a:t>of pH on Enzyme</a:t>
            </a:r>
            <a:r>
              <a:rPr sz="3600" spc="-45" dirty="0">
                <a:latin typeface="Comic Sans MS"/>
                <a:cs typeface="Comic Sans MS"/>
              </a:rPr>
              <a:t> </a:t>
            </a:r>
            <a:r>
              <a:rPr sz="3600" spc="-10" dirty="0">
                <a:latin typeface="Comic Sans MS"/>
                <a:cs typeface="Comic Sans MS"/>
              </a:rPr>
              <a:t>Activity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091690"/>
            <a:ext cx="7248525" cy="3374390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65F91"/>
                </a:solidFill>
                <a:latin typeface="Comic Sans MS"/>
                <a:cs typeface="Comic Sans MS"/>
              </a:rPr>
              <a:t>Binding of substrate to enzyme</a:t>
            </a:r>
            <a:endParaRPr sz="32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1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65F91"/>
                </a:solidFill>
                <a:latin typeface="Comic Sans MS"/>
                <a:cs typeface="Comic Sans MS"/>
              </a:rPr>
              <a:t>Ionization </a:t>
            </a:r>
            <a:r>
              <a:rPr sz="3200" dirty="0">
                <a:solidFill>
                  <a:srgbClr val="365F91"/>
                </a:solidFill>
                <a:latin typeface="Comic Sans MS"/>
                <a:cs typeface="Comic Sans MS"/>
              </a:rPr>
              <a:t>state </a:t>
            </a:r>
            <a:r>
              <a:rPr sz="3200" spc="-5" dirty="0">
                <a:solidFill>
                  <a:srgbClr val="365F91"/>
                </a:solidFill>
                <a:latin typeface="Comic Sans MS"/>
                <a:cs typeface="Comic Sans MS"/>
              </a:rPr>
              <a:t>of “catalytic” amino  acid residue side chains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65F91"/>
                </a:solidFill>
                <a:latin typeface="Comic Sans MS"/>
                <a:cs typeface="Comic Sans MS"/>
              </a:rPr>
              <a:t>Ionization of</a:t>
            </a:r>
            <a:r>
              <a:rPr sz="3200" spc="15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365F91"/>
                </a:solidFill>
                <a:latin typeface="Comic Sans MS"/>
                <a:cs typeface="Comic Sans MS"/>
              </a:rPr>
              <a:t>substrate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65F91"/>
                </a:solidFill>
                <a:latin typeface="Comic Sans MS"/>
                <a:cs typeface="Comic Sans MS"/>
              </a:rPr>
              <a:t>Variation in </a:t>
            </a:r>
            <a:r>
              <a:rPr sz="3200" spc="-5" dirty="0">
                <a:solidFill>
                  <a:srgbClr val="365F91"/>
                </a:solidFill>
                <a:latin typeface="Comic Sans MS"/>
                <a:cs typeface="Comic Sans MS"/>
              </a:rPr>
              <a:t>protein</a:t>
            </a:r>
            <a:r>
              <a:rPr sz="3200" spc="-20" dirty="0">
                <a:solidFill>
                  <a:srgbClr val="365F91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365F91"/>
                </a:solidFill>
                <a:latin typeface="Comic Sans MS"/>
                <a:cs typeface="Comic Sans MS"/>
              </a:rPr>
              <a:t>structure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69" y="491490"/>
            <a:ext cx="88773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omic Sans MS"/>
                <a:cs typeface="Comic Sans MS"/>
              </a:rPr>
              <a:t>Induced </a:t>
            </a:r>
            <a:r>
              <a:rPr sz="3600" spc="-10" dirty="0">
                <a:latin typeface="Comic Sans MS"/>
                <a:cs typeface="Comic Sans MS"/>
              </a:rPr>
              <a:t>Fit </a:t>
            </a:r>
            <a:r>
              <a:rPr sz="3600" spc="5" dirty="0">
                <a:latin typeface="Comic Sans MS"/>
                <a:cs typeface="Comic Sans MS"/>
              </a:rPr>
              <a:t>Model</a:t>
            </a:r>
            <a:r>
              <a:rPr sz="3600" b="0" spc="5" dirty="0">
                <a:latin typeface="Comic Sans MS"/>
                <a:cs typeface="Comic Sans MS"/>
              </a:rPr>
              <a:t>: </a:t>
            </a:r>
            <a:r>
              <a:rPr sz="3600" b="0" spc="-5" dirty="0">
                <a:latin typeface="Comic Sans MS"/>
                <a:cs typeface="Comic Sans MS"/>
              </a:rPr>
              <a:t>the </a:t>
            </a:r>
            <a:r>
              <a:rPr sz="3600" b="0" spc="-10" dirty="0">
                <a:latin typeface="Comic Sans MS"/>
                <a:cs typeface="Comic Sans MS"/>
              </a:rPr>
              <a:t>enzyme  undergoes </a:t>
            </a:r>
            <a:r>
              <a:rPr sz="3600" b="0" dirty="0">
                <a:latin typeface="Comic Sans MS"/>
                <a:cs typeface="Comic Sans MS"/>
              </a:rPr>
              <a:t>a </a:t>
            </a:r>
            <a:r>
              <a:rPr sz="3600" b="0" spc="-5" dirty="0">
                <a:latin typeface="Comic Sans MS"/>
                <a:cs typeface="Comic Sans MS"/>
              </a:rPr>
              <a:t>conformational </a:t>
            </a:r>
            <a:r>
              <a:rPr sz="3600" b="0" spc="-10" dirty="0">
                <a:latin typeface="Comic Sans MS"/>
                <a:cs typeface="Comic Sans MS"/>
              </a:rPr>
              <a:t>change </a:t>
            </a:r>
            <a:r>
              <a:rPr sz="3600" b="0" spc="-5" dirty="0">
                <a:latin typeface="Comic Sans MS"/>
                <a:cs typeface="Comic Sans MS"/>
              </a:rPr>
              <a:t>upon  initial association with the substrate and  this leads to formation </a:t>
            </a:r>
            <a:r>
              <a:rPr sz="3600" b="0" dirty="0">
                <a:latin typeface="Comic Sans MS"/>
                <a:cs typeface="Comic Sans MS"/>
              </a:rPr>
              <a:t>of </a:t>
            </a:r>
            <a:r>
              <a:rPr sz="3600" b="0" spc="-5" dirty="0">
                <a:latin typeface="Comic Sans MS"/>
                <a:cs typeface="Comic Sans MS"/>
              </a:rPr>
              <a:t>the active</a:t>
            </a:r>
            <a:r>
              <a:rPr sz="3600" b="0" spc="-80" dirty="0">
                <a:latin typeface="Comic Sans MS"/>
                <a:cs typeface="Comic Sans MS"/>
              </a:rPr>
              <a:t> </a:t>
            </a:r>
            <a:r>
              <a:rPr sz="3600" b="0" spc="-10" dirty="0">
                <a:latin typeface="Comic Sans MS"/>
                <a:cs typeface="Comic Sans MS"/>
              </a:rPr>
              <a:t>site.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2893151"/>
            <a:ext cx="8085227" cy="3571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69" y="962659"/>
            <a:ext cx="681418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90" dirty="0">
                <a:solidFill>
                  <a:srgbClr val="16365D"/>
                </a:solidFill>
              </a:rPr>
              <a:t>Zeolites </a:t>
            </a:r>
            <a:r>
              <a:rPr sz="2800" spc="-80" dirty="0">
                <a:solidFill>
                  <a:srgbClr val="16365D"/>
                </a:solidFill>
              </a:rPr>
              <a:t>- </a:t>
            </a:r>
            <a:r>
              <a:rPr sz="2800" spc="-215" dirty="0">
                <a:solidFill>
                  <a:srgbClr val="16365D"/>
                </a:solidFill>
              </a:rPr>
              <a:t>Shape-Selective </a:t>
            </a:r>
            <a:r>
              <a:rPr sz="2800" spc="-245" dirty="0">
                <a:solidFill>
                  <a:srgbClr val="16365D"/>
                </a:solidFill>
              </a:rPr>
              <a:t>Catalysis </a:t>
            </a:r>
            <a:r>
              <a:rPr sz="2800" spc="-225" dirty="0">
                <a:solidFill>
                  <a:srgbClr val="16365D"/>
                </a:solidFill>
              </a:rPr>
              <a:t>by</a:t>
            </a:r>
            <a:r>
              <a:rPr sz="2800" spc="-60" dirty="0">
                <a:solidFill>
                  <a:srgbClr val="16365D"/>
                </a:solidFill>
              </a:rPr>
              <a:t> </a:t>
            </a:r>
            <a:r>
              <a:rPr sz="2800" spc="-190" dirty="0">
                <a:solidFill>
                  <a:srgbClr val="16365D"/>
                </a:solidFill>
              </a:rPr>
              <a:t>Zeolites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96240" y="2105659"/>
            <a:ext cx="7733030" cy="4114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3180">
              <a:lnSpc>
                <a:spcPct val="100099"/>
              </a:lnSpc>
              <a:spcBef>
                <a:spcPts val="95"/>
              </a:spcBef>
            </a:pPr>
            <a:r>
              <a:rPr sz="2000" spc="-105" dirty="0">
                <a:solidFill>
                  <a:srgbClr val="205867"/>
                </a:solidFill>
                <a:latin typeface="Arial"/>
                <a:cs typeface="Arial"/>
              </a:rPr>
              <a:t>Shape-selective </a:t>
            </a:r>
            <a:r>
              <a:rPr sz="2000" spc="-95" dirty="0">
                <a:solidFill>
                  <a:srgbClr val="205867"/>
                </a:solidFill>
                <a:latin typeface="Arial"/>
                <a:cs typeface="Arial"/>
              </a:rPr>
              <a:t>catalysis </a:t>
            </a:r>
            <a:r>
              <a:rPr sz="2000" spc="-85" dirty="0">
                <a:solidFill>
                  <a:srgbClr val="205867"/>
                </a:solidFill>
                <a:latin typeface="Arial"/>
                <a:cs typeface="Arial"/>
              </a:rPr>
              <a:t>are </a:t>
            </a:r>
            <a:r>
              <a:rPr sz="2000" spc="-70" dirty="0">
                <a:solidFill>
                  <a:srgbClr val="205867"/>
                </a:solidFill>
                <a:latin typeface="Arial"/>
                <a:cs typeface="Arial"/>
              </a:rPr>
              <a:t>those reactions </a:t>
            </a:r>
            <a:r>
              <a:rPr sz="2000" dirty="0">
                <a:solidFill>
                  <a:srgbClr val="205867"/>
                </a:solidFill>
                <a:latin typeface="Arial"/>
                <a:cs typeface="Arial"/>
              </a:rPr>
              <a:t>that </a:t>
            </a:r>
            <a:r>
              <a:rPr sz="2000" spc="-85" dirty="0">
                <a:solidFill>
                  <a:srgbClr val="205867"/>
                </a:solidFill>
                <a:latin typeface="Arial"/>
                <a:cs typeface="Arial"/>
              </a:rPr>
              <a:t>depend </a:t>
            </a:r>
            <a:r>
              <a:rPr sz="2000" spc="-60" dirty="0">
                <a:solidFill>
                  <a:srgbClr val="205867"/>
                </a:solidFill>
                <a:latin typeface="Arial"/>
                <a:cs typeface="Arial"/>
              </a:rPr>
              <a:t>on </a:t>
            </a:r>
            <a:r>
              <a:rPr sz="2000" spc="-25" dirty="0">
                <a:solidFill>
                  <a:srgbClr val="205867"/>
                </a:solidFill>
                <a:latin typeface="Arial"/>
                <a:cs typeface="Arial"/>
              </a:rPr>
              <a:t>the </a:t>
            </a:r>
            <a:r>
              <a:rPr sz="2000" spc="-55" dirty="0">
                <a:solidFill>
                  <a:srgbClr val="205867"/>
                </a:solidFill>
                <a:latin typeface="Arial"/>
                <a:cs typeface="Arial"/>
              </a:rPr>
              <a:t>pore  </a:t>
            </a:r>
            <a:r>
              <a:rPr sz="2000" spc="-40" dirty="0">
                <a:solidFill>
                  <a:srgbClr val="205867"/>
                </a:solidFill>
                <a:latin typeface="Arial"/>
                <a:cs typeface="Arial"/>
              </a:rPr>
              <a:t>structure </a:t>
            </a:r>
            <a:r>
              <a:rPr sz="2000" spc="-5" dirty="0">
                <a:solidFill>
                  <a:srgbClr val="205867"/>
                </a:solidFill>
                <a:latin typeface="Arial"/>
                <a:cs typeface="Arial"/>
              </a:rPr>
              <a:t>of </a:t>
            </a:r>
            <a:r>
              <a:rPr sz="2000" spc="-25" dirty="0">
                <a:solidFill>
                  <a:srgbClr val="205867"/>
                </a:solidFill>
                <a:latin typeface="Arial"/>
                <a:cs typeface="Arial"/>
              </a:rPr>
              <a:t>the </a:t>
            </a:r>
            <a:r>
              <a:rPr sz="2000" spc="-70" dirty="0">
                <a:solidFill>
                  <a:srgbClr val="205867"/>
                </a:solidFill>
                <a:latin typeface="Arial"/>
                <a:cs typeface="Arial"/>
              </a:rPr>
              <a:t>catalyst </a:t>
            </a:r>
            <a:r>
              <a:rPr sz="2000" spc="-95" dirty="0">
                <a:solidFill>
                  <a:srgbClr val="205867"/>
                </a:solidFill>
                <a:latin typeface="Arial"/>
                <a:cs typeface="Arial"/>
              </a:rPr>
              <a:t>and </a:t>
            </a:r>
            <a:r>
              <a:rPr sz="2000" spc="-25" dirty="0">
                <a:solidFill>
                  <a:srgbClr val="205867"/>
                </a:solidFill>
                <a:latin typeface="Arial"/>
                <a:cs typeface="Arial"/>
              </a:rPr>
              <a:t>the </a:t>
            </a:r>
            <a:r>
              <a:rPr sz="2000" spc="-135" dirty="0">
                <a:solidFill>
                  <a:srgbClr val="205867"/>
                </a:solidFill>
                <a:latin typeface="Arial"/>
                <a:cs typeface="Arial"/>
              </a:rPr>
              <a:t>size </a:t>
            </a:r>
            <a:r>
              <a:rPr sz="2000" spc="-5" dirty="0">
                <a:solidFill>
                  <a:srgbClr val="205867"/>
                </a:solidFill>
                <a:latin typeface="Arial"/>
                <a:cs typeface="Arial"/>
              </a:rPr>
              <a:t>of </a:t>
            </a:r>
            <a:r>
              <a:rPr sz="2000" spc="-25" dirty="0">
                <a:solidFill>
                  <a:srgbClr val="205867"/>
                </a:solidFill>
                <a:latin typeface="Arial"/>
                <a:cs typeface="Arial"/>
              </a:rPr>
              <a:t>the </a:t>
            </a:r>
            <a:r>
              <a:rPr sz="2000" spc="-50" dirty="0">
                <a:solidFill>
                  <a:srgbClr val="205867"/>
                </a:solidFill>
                <a:latin typeface="Arial"/>
                <a:cs typeface="Arial"/>
              </a:rPr>
              <a:t>reactant </a:t>
            </a:r>
            <a:r>
              <a:rPr sz="2000" spc="-95" dirty="0">
                <a:solidFill>
                  <a:srgbClr val="205867"/>
                </a:solidFill>
                <a:latin typeface="Arial"/>
                <a:cs typeface="Arial"/>
              </a:rPr>
              <a:t>and </a:t>
            </a:r>
            <a:r>
              <a:rPr sz="2000" spc="-40" dirty="0">
                <a:solidFill>
                  <a:srgbClr val="205867"/>
                </a:solidFill>
                <a:latin typeface="Arial"/>
                <a:cs typeface="Arial"/>
              </a:rPr>
              <a:t>product  </a:t>
            </a:r>
            <a:r>
              <a:rPr sz="2000" spc="-85" dirty="0">
                <a:solidFill>
                  <a:srgbClr val="205867"/>
                </a:solidFill>
                <a:latin typeface="Arial"/>
                <a:cs typeface="Arial"/>
              </a:rPr>
              <a:t>molecules. </a:t>
            </a:r>
            <a:r>
              <a:rPr sz="2000" spc="-60" dirty="0">
                <a:solidFill>
                  <a:srgbClr val="205867"/>
                </a:solidFill>
                <a:latin typeface="Arial"/>
                <a:cs typeface="Arial"/>
              </a:rPr>
              <a:t>In </a:t>
            </a:r>
            <a:r>
              <a:rPr sz="2000" spc="-125" dirty="0">
                <a:solidFill>
                  <a:srgbClr val="205867"/>
                </a:solidFill>
                <a:latin typeface="Arial"/>
                <a:cs typeface="Arial"/>
              </a:rPr>
              <a:t>such </a:t>
            </a:r>
            <a:r>
              <a:rPr sz="2000" spc="-70" dirty="0">
                <a:solidFill>
                  <a:srgbClr val="205867"/>
                </a:solidFill>
                <a:latin typeface="Arial"/>
                <a:cs typeface="Arial"/>
              </a:rPr>
              <a:t>reactions, </a:t>
            </a:r>
            <a:r>
              <a:rPr sz="2000" spc="-80" dirty="0">
                <a:solidFill>
                  <a:srgbClr val="205867"/>
                </a:solidFill>
                <a:latin typeface="Arial"/>
                <a:cs typeface="Arial"/>
              </a:rPr>
              <a:t>zeolites </a:t>
            </a:r>
            <a:r>
              <a:rPr sz="2000" spc="-85" dirty="0">
                <a:solidFill>
                  <a:srgbClr val="205867"/>
                </a:solidFill>
                <a:latin typeface="Arial"/>
                <a:cs typeface="Arial"/>
              </a:rPr>
              <a:t>are </a:t>
            </a:r>
            <a:r>
              <a:rPr sz="2000" spc="-114" dirty="0">
                <a:solidFill>
                  <a:srgbClr val="205867"/>
                </a:solidFill>
                <a:latin typeface="Arial"/>
                <a:cs typeface="Arial"/>
              </a:rPr>
              <a:t>used </a:t>
            </a:r>
            <a:r>
              <a:rPr sz="2000" spc="-190" dirty="0">
                <a:solidFill>
                  <a:srgbClr val="205867"/>
                </a:solidFill>
                <a:latin typeface="Arial"/>
                <a:cs typeface="Arial"/>
              </a:rPr>
              <a:t>as </a:t>
            </a:r>
            <a:r>
              <a:rPr sz="2000" spc="-85" dirty="0">
                <a:solidFill>
                  <a:srgbClr val="205867"/>
                </a:solidFill>
                <a:latin typeface="Arial"/>
                <a:cs typeface="Arial"/>
              </a:rPr>
              <a:t>catalysts. </a:t>
            </a:r>
            <a:r>
              <a:rPr sz="2000" spc="-90" dirty="0">
                <a:solidFill>
                  <a:srgbClr val="205867"/>
                </a:solidFill>
                <a:latin typeface="Arial"/>
                <a:cs typeface="Arial"/>
              </a:rPr>
              <a:t>Zeolites </a:t>
            </a:r>
            <a:r>
              <a:rPr sz="2000" spc="-85" dirty="0">
                <a:solidFill>
                  <a:srgbClr val="205867"/>
                </a:solidFill>
                <a:latin typeface="Arial"/>
                <a:cs typeface="Arial"/>
              </a:rPr>
              <a:t>are  </a:t>
            </a:r>
            <a:r>
              <a:rPr sz="2000" spc="-65" dirty="0">
                <a:solidFill>
                  <a:srgbClr val="205867"/>
                </a:solidFill>
                <a:latin typeface="Arial"/>
                <a:cs typeface="Arial"/>
              </a:rPr>
              <a:t>microporous </a:t>
            </a:r>
            <a:r>
              <a:rPr sz="2000" spc="-70" dirty="0">
                <a:solidFill>
                  <a:srgbClr val="205867"/>
                </a:solidFill>
                <a:latin typeface="Arial"/>
                <a:cs typeface="Arial"/>
              </a:rPr>
              <a:t>aluminosilicates </a:t>
            </a:r>
            <a:r>
              <a:rPr sz="2000" spc="-5" dirty="0">
                <a:solidFill>
                  <a:srgbClr val="205867"/>
                </a:solidFill>
                <a:latin typeface="Arial"/>
                <a:cs typeface="Arial"/>
              </a:rPr>
              <a:t>of </a:t>
            </a:r>
            <a:r>
              <a:rPr sz="2000" spc="-25" dirty="0">
                <a:solidFill>
                  <a:srgbClr val="205867"/>
                </a:solidFill>
                <a:latin typeface="Arial"/>
                <a:cs typeface="Arial"/>
              </a:rPr>
              <a:t>the </a:t>
            </a:r>
            <a:r>
              <a:rPr sz="2000" spc="-85" dirty="0">
                <a:solidFill>
                  <a:srgbClr val="205867"/>
                </a:solidFill>
                <a:latin typeface="Arial"/>
                <a:cs typeface="Arial"/>
              </a:rPr>
              <a:t>general </a:t>
            </a:r>
            <a:r>
              <a:rPr sz="2000" spc="-40" dirty="0">
                <a:solidFill>
                  <a:srgbClr val="205867"/>
                </a:solidFill>
                <a:latin typeface="Arial"/>
                <a:cs typeface="Arial"/>
              </a:rPr>
              <a:t>formula </a:t>
            </a:r>
            <a:r>
              <a:rPr sz="2000" spc="30" dirty="0">
                <a:solidFill>
                  <a:srgbClr val="205867"/>
                </a:solidFill>
                <a:latin typeface="Arial"/>
                <a:cs typeface="Arial"/>
              </a:rPr>
              <a:t>M</a:t>
            </a:r>
            <a:r>
              <a:rPr sz="1725" spc="44" baseline="-24154" dirty="0">
                <a:solidFill>
                  <a:srgbClr val="205867"/>
                </a:solidFill>
                <a:latin typeface="Arial"/>
                <a:cs typeface="Arial"/>
              </a:rPr>
              <a:t>x/n </a:t>
            </a:r>
            <a:r>
              <a:rPr sz="2000" spc="-75" dirty="0">
                <a:solidFill>
                  <a:srgbClr val="205867"/>
                </a:solidFill>
                <a:latin typeface="Arial"/>
                <a:cs typeface="Arial"/>
              </a:rPr>
              <a:t>[(AlO</a:t>
            </a:r>
            <a:r>
              <a:rPr sz="1725" spc="-112" baseline="-24154" dirty="0">
                <a:solidFill>
                  <a:srgbClr val="205867"/>
                </a:solidFill>
                <a:latin typeface="Arial"/>
                <a:cs typeface="Arial"/>
              </a:rPr>
              <a:t>2</a:t>
            </a:r>
            <a:r>
              <a:rPr sz="2000" spc="-75" dirty="0">
                <a:solidFill>
                  <a:srgbClr val="205867"/>
                </a:solidFill>
                <a:latin typeface="Arial"/>
                <a:cs typeface="Arial"/>
              </a:rPr>
              <a:t>)</a:t>
            </a:r>
            <a:r>
              <a:rPr sz="1725" spc="-112" baseline="-24154" dirty="0">
                <a:solidFill>
                  <a:srgbClr val="205867"/>
                </a:solidFill>
                <a:latin typeface="Arial"/>
                <a:cs typeface="Arial"/>
              </a:rPr>
              <a:t>x</a:t>
            </a:r>
            <a:r>
              <a:rPr sz="1725" spc="-67" baseline="-24154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205867"/>
                </a:solidFill>
                <a:latin typeface="Arial"/>
                <a:cs typeface="Arial"/>
              </a:rPr>
              <a:t>(SiO</a:t>
            </a:r>
            <a:r>
              <a:rPr sz="1725" spc="-165" baseline="-24154" dirty="0">
                <a:solidFill>
                  <a:srgbClr val="205867"/>
                </a:solidFill>
                <a:latin typeface="Arial"/>
                <a:cs typeface="Arial"/>
              </a:rPr>
              <a:t>2</a:t>
            </a:r>
            <a:r>
              <a:rPr sz="2000" spc="-110" dirty="0">
                <a:solidFill>
                  <a:srgbClr val="205867"/>
                </a:solidFill>
                <a:latin typeface="Arial"/>
                <a:cs typeface="Arial"/>
              </a:rPr>
              <a:t>)</a:t>
            </a:r>
            <a:r>
              <a:rPr sz="1725" spc="-165" baseline="-24154" dirty="0">
                <a:solidFill>
                  <a:srgbClr val="205867"/>
                </a:solidFill>
                <a:latin typeface="Arial"/>
                <a:cs typeface="Arial"/>
              </a:rPr>
              <a:t>y</a:t>
            </a:r>
            <a:r>
              <a:rPr sz="2000" spc="-110" dirty="0">
                <a:solidFill>
                  <a:srgbClr val="205867"/>
                </a:solidFill>
                <a:latin typeface="Arial"/>
                <a:cs typeface="Arial"/>
              </a:rPr>
              <a:t>].z</a:t>
            </a:r>
            <a:endParaRPr sz="2000">
              <a:latin typeface="Arial"/>
              <a:cs typeface="Arial"/>
            </a:endParaRPr>
          </a:p>
          <a:p>
            <a:pPr marL="50800" marR="114300">
              <a:lnSpc>
                <a:spcPct val="106900"/>
              </a:lnSpc>
              <a:spcBef>
                <a:spcPts val="165"/>
              </a:spcBef>
            </a:pPr>
            <a:r>
              <a:rPr sz="2000" spc="-165" dirty="0">
                <a:solidFill>
                  <a:srgbClr val="205867"/>
                </a:solidFill>
                <a:latin typeface="Arial"/>
                <a:cs typeface="Arial"/>
              </a:rPr>
              <a:t>H</a:t>
            </a:r>
            <a:r>
              <a:rPr sz="1725" spc="-247" baseline="-24154" dirty="0">
                <a:solidFill>
                  <a:srgbClr val="205867"/>
                </a:solidFill>
                <a:latin typeface="Arial"/>
                <a:cs typeface="Arial"/>
              </a:rPr>
              <a:t>2</a:t>
            </a:r>
            <a:r>
              <a:rPr sz="2000" spc="-165" dirty="0">
                <a:solidFill>
                  <a:srgbClr val="205867"/>
                </a:solidFill>
                <a:latin typeface="Arial"/>
                <a:cs typeface="Arial"/>
              </a:rPr>
              <a:t>O</a:t>
            </a:r>
            <a:r>
              <a:rPr sz="2000" spc="-95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205867"/>
                </a:solidFill>
                <a:latin typeface="Arial"/>
                <a:cs typeface="Arial"/>
              </a:rPr>
              <a:t>where</a:t>
            </a:r>
            <a:r>
              <a:rPr sz="2000" spc="-100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205867"/>
                </a:solidFill>
                <a:latin typeface="Arial"/>
                <a:cs typeface="Arial"/>
              </a:rPr>
              <a:t>n</a:t>
            </a:r>
            <a:r>
              <a:rPr sz="2000" spc="-100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205867"/>
                </a:solidFill>
                <a:latin typeface="Arial"/>
                <a:cs typeface="Arial"/>
              </a:rPr>
              <a:t>is</a:t>
            </a:r>
            <a:r>
              <a:rPr sz="2000" spc="-100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05867"/>
                </a:solidFill>
                <a:latin typeface="Arial"/>
                <a:cs typeface="Arial"/>
              </a:rPr>
              <a:t>the</a:t>
            </a:r>
            <a:r>
              <a:rPr sz="2000" spc="-105" dirty="0">
                <a:solidFill>
                  <a:srgbClr val="205867"/>
                </a:solidFill>
                <a:latin typeface="Arial"/>
                <a:cs typeface="Arial"/>
              </a:rPr>
              <a:t> charge</a:t>
            </a:r>
            <a:r>
              <a:rPr sz="2000" spc="-100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05867"/>
                </a:solidFill>
                <a:latin typeface="Arial"/>
                <a:cs typeface="Arial"/>
              </a:rPr>
              <a:t>of</a:t>
            </a:r>
            <a:r>
              <a:rPr sz="2000" spc="-110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05867"/>
                </a:solidFill>
                <a:latin typeface="Arial"/>
                <a:cs typeface="Arial"/>
              </a:rPr>
              <a:t>the</a:t>
            </a:r>
            <a:r>
              <a:rPr sz="2000" spc="-105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205867"/>
                </a:solidFill>
                <a:latin typeface="Arial"/>
                <a:cs typeface="Arial"/>
              </a:rPr>
              <a:t>metal</a:t>
            </a:r>
            <a:r>
              <a:rPr sz="2000" spc="-105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205867"/>
                </a:solidFill>
                <a:latin typeface="Arial"/>
                <a:cs typeface="Arial"/>
              </a:rPr>
              <a:t>cation,</a:t>
            </a:r>
            <a:r>
              <a:rPr sz="2000" spc="-100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05867"/>
                </a:solidFill>
                <a:latin typeface="Arial"/>
                <a:cs typeface="Arial"/>
              </a:rPr>
              <a:t>M</a:t>
            </a:r>
            <a:r>
              <a:rPr sz="1725" spc="-30" baseline="28985" dirty="0">
                <a:solidFill>
                  <a:srgbClr val="205867"/>
                </a:solidFill>
                <a:latin typeface="Arial"/>
                <a:cs typeface="Arial"/>
              </a:rPr>
              <a:t>n+</a:t>
            </a:r>
            <a:r>
              <a:rPr sz="2000" spc="-20" dirty="0">
                <a:solidFill>
                  <a:srgbClr val="205867"/>
                </a:solidFill>
                <a:latin typeface="Arial"/>
                <a:cs typeface="Arial"/>
              </a:rPr>
              <a:t>.</a:t>
            </a:r>
            <a:r>
              <a:rPr sz="2000" spc="-100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205867"/>
                </a:solidFill>
                <a:latin typeface="Arial"/>
                <a:cs typeface="Arial"/>
              </a:rPr>
              <a:t>M</a:t>
            </a:r>
            <a:r>
              <a:rPr sz="2000" spc="-105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205867"/>
                </a:solidFill>
                <a:latin typeface="Arial"/>
                <a:cs typeface="Arial"/>
              </a:rPr>
              <a:t>is</a:t>
            </a:r>
            <a:r>
              <a:rPr sz="2000" spc="-95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205867"/>
                </a:solidFill>
                <a:latin typeface="Arial"/>
                <a:cs typeface="Arial"/>
              </a:rPr>
              <a:t>usually</a:t>
            </a:r>
            <a:r>
              <a:rPr sz="2000" spc="-95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205867"/>
                </a:solidFill>
                <a:latin typeface="Arial"/>
                <a:cs typeface="Arial"/>
              </a:rPr>
              <a:t>Na</a:t>
            </a:r>
            <a:r>
              <a:rPr sz="1725" spc="-172" baseline="28985" dirty="0">
                <a:solidFill>
                  <a:srgbClr val="205867"/>
                </a:solidFill>
                <a:latin typeface="Arial"/>
                <a:cs typeface="Arial"/>
              </a:rPr>
              <a:t>+</a:t>
            </a:r>
            <a:r>
              <a:rPr sz="2000" spc="-114" dirty="0">
                <a:solidFill>
                  <a:srgbClr val="205867"/>
                </a:solidFill>
                <a:latin typeface="Arial"/>
                <a:cs typeface="Arial"/>
              </a:rPr>
              <a:t>,</a:t>
            </a:r>
            <a:r>
              <a:rPr sz="2000" spc="-95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190" dirty="0">
                <a:solidFill>
                  <a:srgbClr val="205867"/>
                </a:solidFill>
                <a:latin typeface="Arial"/>
                <a:cs typeface="Arial"/>
              </a:rPr>
              <a:t>K</a:t>
            </a:r>
            <a:r>
              <a:rPr sz="1725" spc="-284" baseline="28985" dirty="0">
                <a:solidFill>
                  <a:srgbClr val="205867"/>
                </a:solidFill>
                <a:latin typeface="Arial"/>
                <a:cs typeface="Arial"/>
              </a:rPr>
              <a:t>+</a:t>
            </a:r>
            <a:r>
              <a:rPr sz="1725" spc="-187" baseline="28985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05867"/>
                </a:solidFill>
                <a:latin typeface="Arial"/>
                <a:cs typeface="Arial"/>
              </a:rPr>
              <a:t>or  </a:t>
            </a:r>
            <a:r>
              <a:rPr sz="2000" spc="-175" dirty="0">
                <a:solidFill>
                  <a:srgbClr val="205867"/>
                </a:solidFill>
                <a:latin typeface="Arial"/>
                <a:cs typeface="Arial"/>
              </a:rPr>
              <a:t>Ca</a:t>
            </a:r>
            <a:r>
              <a:rPr sz="1725" spc="-262" baseline="28985" dirty="0">
                <a:solidFill>
                  <a:srgbClr val="205867"/>
                </a:solidFill>
                <a:latin typeface="Arial"/>
                <a:cs typeface="Arial"/>
              </a:rPr>
              <a:t>2+ </a:t>
            </a:r>
            <a:r>
              <a:rPr sz="2000" spc="-95" dirty="0">
                <a:solidFill>
                  <a:srgbClr val="205867"/>
                </a:solidFill>
                <a:latin typeface="Arial"/>
                <a:cs typeface="Arial"/>
              </a:rPr>
              <a:t>and </a:t>
            </a:r>
            <a:r>
              <a:rPr sz="2000" spc="-210" dirty="0">
                <a:solidFill>
                  <a:srgbClr val="205867"/>
                </a:solidFill>
                <a:latin typeface="Arial"/>
                <a:cs typeface="Arial"/>
              </a:rPr>
              <a:t>z </a:t>
            </a:r>
            <a:r>
              <a:rPr sz="2000" spc="-110" dirty="0">
                <a:solidFill>
                  <a:srgbClr val="205867"/>
                </a:solidFill>
                <a:latin typeface="Arial"/>
                <a:cs typeface="Arial"/>
              </a:rPr>
              <a:t>is </a:t>
            </a:r>
            <a:r>
              <a:rPr sz="2000" spc="-25" dirty="0">
                <a:solidFill>
                  <a:srgbClr val="205867"/>
                </a:solidFill>
                <a:latin typeface="Arial"/>
                <a:cs typeface="Arial"/>
              </a:rPr>
              <a:t>the </a:t>
            </a:r>
            <a:r>
              <a:rPr sz="2000" spc="-60" dirty="0">
                <a:solidFill>
                  <a:srgbClr val="205867"/>
                </a:solidFill>
                <a:latin typeface="Arial"/>
                <a:cs typeface="Arial"/>
              </a:rPr>
              <a:t>number </a:t>
            </a:r>
            <a:r>
              <a:rPr sz="2000" spc="-5" dirty="0">
                <a:solidFill>
                  <a:srgbClr val="205867"/>
                </a:solidFill>
                <a:latin typeface="Arial"/>
                <a:cs typeface="Arial"/>
              </a:rPr>
              <a:t>of </a:t>
            </a:r>
            <a:r>
              <a:rPr sz="2000" spc="-95" dirty="0">
                <a:solidFill>
                  <a:srgbClr val="205867"/>
                </a:solidFill>
                <a:latin typeface="Arial"/>
                <a:cs typeface="Arial"/>
              </a:rPr>
              <a:t>moles </a:t>
            </a:r>
            <a:r>
              <a:rPr sz="2000" spc="-5" dirty="0">
                <a:solidFill>
                  <a:srgbClr val="205867"/>
                </a:solidFill>
                <a:latin typeface="Arial"/>
                <a:cs typeface="Arial"/>
              </a:rPr>
              <a:t>of </a:t>
            </a:r>
            <a:r>
              <a:rPr sz="2000" spc="-35" dirty="0">
                <a:solidFill>
                  <a:srgbClr val="205867"/>
                </a:solidFill>
                <a:latin typeface="Arial"/>
                <a:cs typeface="Arial"/>
              </a:rPr>
              <a:t>water </a:t>
            </a:r>
            <a:r>
              <a:rPr sz="2000" spc="-5" dirty="0">
                <a:solidFill>
                  <a:srgbClr val="205867"/>
                </a:solidFill>
                <a:latin typeface="Arial"/>
                <a:cs typeface="Arial"/>
              </a:rPr>
              <a:t>of </a:t>
            </a:r>
            <a:r>
              <a:rPr sz="2000" spc="-40" dirty="0">
                <a:solidFill>
                  <a:srgbClr val="205867"/>
                </a:solidFill>
                <a:latin typeface="Arial"/>
                <a:cs typeface="Arial"/>
              </a:rPr>
              <a:t>hydration, </a:t>
            </a:r>
            <a:r>
              <a:rPr sz="2000" spc="-60" dirty="0">
                <a:solidFill>
                  <a:srgbClr val="205867"/>
                </a:solidFill>
                <a:latin typeface="Arial"/>
                <a:cs typeface="Arial"/>
              </a:rPr>
              <a:t>which </a:t>
            </a:r>
            <a:r>
              <a:rPr sz="2000" spc="-105" dirty="0">
                <a:solidFill>
                  <a:srgbClr val="205867"/>
                </a:solidFill>
                <a:latin typeface="Arial"/>
                <a:cs typeface="Arial"/>
              </a:rPr>
              <a:t>is </a:t>
            </a:r>
            <a:r>
              <a:rPr sz="2000" spc="-65" dirty="0">
                <a:solidFill>
                  <a:srgbClr val="205867"/>
                </a:solidFill>
                <a:latin typeface="Arial"/>
                <a:cs typeface="Arial"/>
              </a:rPr>
              <a:t>highly  </a:t>
            </a:r>
            <a:r>
              <a:rPr sz="2000" spc="-70" dirty="0">
                <a:solidFill>
                  <a:srgbClr val="205867"/>
                </a:solidFill>
                <a:latin typeface="Arial"/>
                <a:cs typeface="Arial"/>
              </a:rPr>
              <a:t>variable. </a:t>
            </a:r>
            <a:r>
              <a:rPr sz="2000" spc="-145" dirty="0">
                <a:solidFill>
                  <a:srgbClr val="205867"/>
                </a:solidFill>
                <a:latin typeface="Arial"/>
                <a:cs typeface="Arial"/>
              </a:rPr>
              <a:t>The </a:t>
            </a:r>
            <a:r>
              <a:rPr sz="2000" spc="-65" dirty="0">
                <a:solidFill>
                  <a:srgbClr val="205867"/>
                </a:solidFill>
                <a:latin typeface="Arial"/>
                <a:cs typeface="Arial"/>
              </a:rPr>
              <a:t>characteristic </a:t>
            </a:r>
            <a:r>
              <a:rPr sz="2000" spc="-5" dirty="0">
                <a:solidFill>
                  <a:srgbClr val="205867"/>
                </a:solidFill>
                <a:latin typeface="Arial"/>
                <a:cs typeface="Arial"/>
              </a:rPr>
              <a:t>of </a:t>
            </a:r>
            <a:r>
              <a:rPr sz="2000" spc="-80" dirty="0">
                <a:solidFill>
                  <a:srgbClr val="205867"/>
                </a:solidFill>
                <a:latin typeface="Arial"/>
                <a:cs typeface="Arial"/>
              </a:rPr>
              <a:t>zeolites </a:t>
            </a:r>
            <a:r>
              <a:rPr sz="2000" spc="-110" dirty="0">
                <a:solidFill>
                  <a:srgbClr val="205867"/>
                </a:solidFill>
                <a:latin typeface="Arial"/>
                <a:cs typeface="Arial"/>
              </a:rPr>
              <a:t>is </a:t>
            </a:r>
            <a:r>
              <a:rPr sz="2000" spc="-25" dirty="0">
                <a:solidFill>
                  <a:srgbClr val="205867"/>
                </a:solidFill>
                <a:latin typeface="Arial"/>
                <a:cs typeface="Arial"/>
              </a:rPr>
              <a:t>the </a:t>
            </a:r>
            <a:r>
              <a:rPr sz="2000" spc="-114" dirty="0">
                <a:solidFill>
                  <a:srgbClr val="205867"/>
                </a:solidFill>
                <a:latin typeface="Arial"/>
                <a:cs typeface="Arial"/>
              </a:rPr>
              <a:t>openness </a:t>
            </a:r>
            <a:r>
              <a:rPr sz="2000" spc="-5" dirty="0">
                <a:solidFill>
                  <a:srgbClr val="205867"/>
                </a:solidFill>
                <a:latin typeface="Arial"/>
                <a:cs typeface="Arial"/>
              </a:rPr>
              <a:t>of</a:t>
            </a:r>
            <a:r>
              <a:rPr sz="2000" spc="-310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05867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Arial"/>
              <a:cs typeface="Arial"/>
            </a:endParaRPr>
          </a:p>
          <a:p>
            <a:pPr marL="50800" marR="43180">
              <a:lnSpc>
                <a:spcPct val="106900"/>
              </a:lnSpc>
            </a:pPr>
            <a:r>
              <a:rPr sz="2000" spc="-55" dirty="0">
                <a:solidFill>
                  <a:srgbClr val="205867"/>
                </a:solidFill>
                <a:latin typeface="Arial"/>
                <a:cs typeface="Arial"/>
              </a:rPr>
              <a:t>[(Al</a:t>
            </a:r>
            <a:r>
              <a:rPr sz="1725" spc="-82" baseline="-24154" dirty="0">
                <a:solidFill>
                  <a:srgbClr val="205867"/>
                </a:solidFill>
                <a:latin typeface="Arial"/>
                <a:cs typeface="Arial"/>
              </a:rPr>
              <a:t>2</a:t>
            </a:r>
            <a:r>
              <a:rPr sz="2000" spc="-55" dirty="0">
                <a:solidFill>
                  <a:srgbClr val="205867"/>
                </a:solidFill>
                <a:latin typeface="Arial"/>
                <a:cs typeface="Arial"/>
              </a:rPr>
              <a:t>)O</a:t>
            </a:r>
            <a:r>
              <a:rPr sz="1725" spc="-82" baseline="-24154" dirty="0">
                <a:solidFill>
                  <a:srgbClr val="205867"/>
                </a:solidFill>
                <a:latin typeface="Arial"/>
                <a:cs typeface="Arial"/>
              </a:rPr>
              <a:t>2</a:t>
            </a:r>
            <a:r>
              <a:rPr sz="2000" spc="-55" dirty="0">
                <a:solidFill>
                  <a:srgbClr val="205867"/>
                </a:solidFill>
                <a:latin typeface="Arial"/>
                <a:cs typeface="Arial"/>
              </a:rPr>
              <a:t>]</a:t>
            </a:r>
            <a:r>
              <a:rPr sz="1725" spc="-82" baseline="-24154" dirty="0">
                <a:solidFill>
                  <a:srgbClr val="205867"/>
                </a:solidFill>
                <a:latin typeface="Arial"/>
                <a:cs typeface="Arial"/>
              </a:rPr>
              <a:t>n </a:t>
            </a:r>
            <a:r>
              <a:rPr sz="2000" spc="-50" dirty="0">
                <a:solidFill>
                  <a:srgbClr val="205867"/>
                </a:solidFill>
                <a:latin typeface="Arial"/>
                <a:cs typeface="Arial"/>
              </a:rPr>
              <a:t>framework. </a:t>
            </a:r>
            <a:r>
              <a:rPr sz="2000" spc="-60" dirty="0">
                <a:solidFill>
                  <a:srgbClr val="205867"/>
                </a:solidFill>
                <a:latin typeface="Arial"/>
                <a:cs typeface="Arial"/>
              </a:rPr>
              <a:t>In </a:t>
            </a:r>
            <a:r>
              <a:rPr sz="2000" spc="-45" dirty="0">
                <a:solidFill>
                  <a:srgbClr val="205867"/>
                </a:solidFill>
                <a:latin typeface="Arial"/>
                <a:cs typeface="Arial"/>
              </a:rPr>
              <a:t>this </a:t>
            </a:r>
            <a:r>
              <a:rPr sz="2000" spc="-50" dirty="0">
                <a:solidFill>
                  <a:srgbClr val="205867"/>
                </a:solidFill>
                <a:latin typeface="Arial"/>
                <a:cs typeface="Arial"/>
              </a:rPr>
              <a:t>framework, </a:t>
            </a:r>
            <a:r>
              <a:rPr sz="2000" spc="-120" dirty="0">
                <a:solidFill>
                  <a:srgbClr val="205867"/>
                </a:solidFill>
                <a:latin typeface="Arial"/>
                <a:cs typeface="Arial"/>
              </a:rPr>
              <a:t>some </a:t>
            </a:r>
            <a:r>
              <a:rPr sz="2000" spc="-5" dirty="0">
                <a:solidFill>
                  <a:srgbClr val="205867"/>
                </a:solidFill>
                <a:latin typeface="Arial"/>
                <a:cs typeface="Arial"/>
              </a:rPr>
              <a:t>of </a:t>
            </a:r>
            <a:r>
              <a:rPr sz="2000" spc="-25" dirty="0">
                <a:solidFill>
                  <a:srgbClr val="205867"/>
                </a:solidFill>
                <a:latin typeface="Arial"/>
                <a:cs typeface="Arial"/>
              </a:rPr>
              <a:t>the </a:t>
            </a:r>
            <a:r>
              <a:rPr sz="2000" spc="-70" dirty="0">
                <a:solidFill>
                  <a:srgbClr val="205867"/>
                </a:solidFill>
                <a:latin typeface="Arial"/>
                <a:cs typeface="Arial"/>
              </a:rPr>
              <a:t>silicon </a:t>
            </a:r>
            <a:r>
              <a:rPr sz="2000" spc="-80" dirty="0">
                <a:solidFill>
                  <a:srgbClr val="205867"/>
                </a:solidFill>
                <a:latin typeface="Arial"/>
                <a:cs typeface="Arial"/>
              </a:rPr>
              <a:t>atoms </a:t>
            </a:r>
            <a:r>
              <a:rPr sz="2000" spc="-85" dirty="0">
                <a:solidFill>
                  <a:srgbClr val="205867"/>
                </a:solidFill>
                <a:latin typeface="Arial"/>
                <a:cs typeface="Arial"/>
              </a:rPr>
              <a:t>are  </a:t>
            </a:r>
            <a:r>
              <a:rPr sz="2000" spc="-80" dirty="0">
                <a:solidFill>
                  <a:srgbClr val="205867"/>
                </a:solidFill>
                <a:latin typeface="Arial"/>
                <a:cs typeface="Arial"/>
              </a:rPr>
              <a:t>replaced by </a:t>
            </a:r>
            <a:r>
              <a:rPr sz="2000" spc="-55" dirty="0">
                <a:solidFill>
                  <a:srgbClr val="205867"/>
                </a:solidFill>
                <a:latin typeface="Arial"/>
                <a:cs typeface="Arial"/>
              </a:rPr>
              <a:t>aluminium </a:t>
            </a:r>
            <a:r>
              <a:rPr sz="2000" spc="-75" dirty="0">
                <a:solidFill>
                  <a:srgbClr val="205867"/>
                </a:solidFill>
                <a:latin typeface="Arial"/>
                <a:cs typeface="Arial"/>
              </a:rPr>
              <a:t>atoms. </a:t>
            </a:r>
            <a:r>
              <a:rPr sz="2000" spc="-90" dirty="0">
                <a:solidFill>
                  <a:srgbClr val="205867"/>
                </a:solidFill>
                <a:latin typeface="Arial"/>
                <a:cs typeface="Arial"/>
              </a:rPr>
              <a:t>Zeolites </a:t>
            </a:r>
            <a:r>
              <a:rPr sz="2000" spc="-85" dirty="0">
                <a:solidFill>
                  <a:srgbClr val="205867"/>
                </a:solidFill>
                <a:latin typeface="Arial"/>
                <a:cs typeface="Arial"/>
              </a:rPr>
              <a:t>are </a:t>
            </a:r>
            <a:r>
              <a:rPr sz="2000" spc="-40" dirty="0">
                <a:solidFill>
                  <a:srgbClr val="205867"/>
                </a:solidFill>
                <a:latin typeface="Arial"/>
                <a:cs typeface="Arial"/>
              </a:rPr>
              <a:t>found </a:t>
            </a:r>
            <a:r>
              <a:rPr sz="2000" spc="-30" dirty="0">
                <a:solidFill>
                  <a:srgbClr val="205867"/>
                </a:solidFill>
                <a:latin typeface="Arial"/>
                <a:cs typeface="Arial"/>
              </a:rPr>
              <a:t>in </a:t>
            </a:r>
            <a:r>
              <a:rPr sz="2000" spc="-45" dirty="0">
                <a:solidFill>
                  <a:srgbClr val="205867"/>
                </a:solidFill>
                <a:latin typeface="Arial"/>
                <a:cs typeface="Arial"/>
              </a:rPr>
              <a:t>nature </a:t>
            </a:r>
            <a:r>
              <a:rPr sz="2000" spc="-95" dirty="0">
                <a:solidFill>
                  <a:srgbClr val="205867"/>
                </a:solidFill>
                <a:latin typeface="Arial"/>
                <a:cs typeface="Arial"/>
              </a:rPr>
              <a:t>and </a:t>
            </a:r>
            <a:r>
              <a:rPr sz="2000" spc="-45" dirty="0">
                <a:solidFill>
                  <a:srgbClr val="205867"/>
                </a:solidFill>
                <a:latin typeface="Arial"/>
                <a:cs typeface="Arial"/>
              </a:rPr>
              <a:t>they </a:t>
            </a:r>
            <a:r>
              <a:rPr sz="2000" spc="-85" dirty="0">
                <a:solidFill>
                  <a:srgbClr val="205867"/>
                </a:solidFill>
                <a:latin typeface="Arial"/>
                <a:cs typeface="Arial"/>
              </a:rPr>
              <a:t>are  </a:t>
            </a:r>
            <a:r>
              <a:rPr sz="2000" spc="-105" dirty="0">
                <a:solidFill>
                  <a:srgbClr val="205867"/>
                </a:solidFill>
                <a:latin typeface="Arial"/>
                <a:cs typeface="Arial"/>
              </a:rPr>
              <a:t>also </a:t>
            </a:r>
            <a:r>
              <a:rPr sz="2000" spc="-100" dirty="0">
                <a:solidFill>
                  <a:srgbClr val="205867"/>
                </a:solidFill>
                <a:latin typeface="Arial"/>
                <a:cs typeface="Arial"/>
              </a:rPr>
              <a:t>synthesized </a:t>
            </a:r>
            <a:r>
              <a:rPr sz="2000" spc="5" dirty="0">
                <a:solidFill>
                  <a:srgbClr val="205867"/>
                </a:solidFill>
                <a:latin typeface="Arial"/>
                <a:cs typeface="Arial"/>
              </a:rPr>
              <a:t>for </a:t>
            </a:r>
            <a:r>
              <a:rPr sz="2000" spc="-55" dirty="0">
                <a:solidFill>
                  <a:srgbClr val="205867"/>
                </a:solidFill>
                <a:latin typeface="Arial"/>
                <a:cs typeface="Arial"/>
              </a:rPr>
              <a:t>catalytic selectivity. </a:t>
            </a:r>
            <a:r>
              <a:rPr sz="2000" spc="-155" dirty="0">
                <a:solidFill>
                  <a:srgbClr val="205867"/>
                </a:solidFill>
                <a:latin typeface="Arial"/>
                <a:cs typeface="Arial"/>
              </a:rPr>
              <a:t>Because </a:t>
            </a:r>
            <a:r>
              <a:rPr sz="2000" spc="-5" dirty="0">
                <a:solidFill>
                  <a:srgbClr val="205867"/>
                </a:solidFill>
                <a:latin typeface="Arial"/>
                <a:cs typeface="Arial"/>
              </a:rPr>
              <a:t>of </a:t>
            </a:r>
            <a:r>
              <a:rPr sz="2000" spc="-25" dirty="0">
                <a:solidFill>
                  <a:srgbClr val="205867"/>
                </a:solidFill>
                <a:latin typeface="Arial"/>
                <a:cs typeface="Arial"/>
              </a:rPr>
              <a:t>the </a:t>
            </a:r>
            <a:r>
              <a:rPr sz="2000" spc="-35" dirty="0">
                <a:solidFill>
                  <a:srgbClr val="205867"/>
                </a:solidFill>
                <a:latin typeface="Arial"/>
                <a:cs typeface="Arial"/>
              </a:rPr>
              <a:t>three</a:t>
            </a:r>
            <a:r>
              <a:rPr sz="2000" spc="-330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205867"/>
                </a:solidFill>
                <a:latin typeface="Arial"/>
                <a:cs typeface="Arial"/>
              </a:rPr>
              <a:t>dimensional</a:t>
            </a:r>
            <a:endParaRPr sz="2000">
              <a:latin typeface="Arial"/>
              <a:cs typeface="Arial"/>
            </a:endParaRPr>
          </a:p>
          <a:p>
            <a:pPr marL="50800" marR="393700">
              <a:lnSpc>
                <a:spcPct val="100000"/>
              </a:lnSpc>
            </a:pPr>
            <a:r>
              <a:rPr sz="2000" spc="-150" dirty="0">
                <a:solidFill>
                  <a:srgbClr val="205867"/>
                </a:solidFill>
                <a:latin typeface="Arial"/>
                <a:cs typeface="Arial"/>
              </a:rPr>
              <a:t>cage </a:t>
            </a:r>
            <a:r>
              <a:rPr sz="2000" spc="-50" dirty="0">
                <a:solidFill>
                  <a:srgbClr val="205867"/>
                </a:solidFill>
                <a:latin typeface="Arial"/>
                <a:cs typeface="Arial"/>
              </a:rPr>
              <a:t>like </a:t>
            </a:r>
            <a:r>
              <a:rPr sz="2000" spc="-45" dirty="0">
                <a:solidFill>
                  <a:srgbClr val="205867"/>
                </a:solidFill>
                <a:latin typeface="Arial"/>
                <a:cs typeface="Arial"/>
              </a:rPr>
              <a:t>structure, </a:t>
            </a:r>
            <a:r>
              <a:rPr sz="2000" spc="-80" dirty="0">
                <a:solidFill>
                  <a:srgbClr val="205867"/>
                </a:solidFill>
                <a:latin typeface="Arial"/>
                <a:cs typeface="Arial"/>
              </a:rPr>
              <a:t>zeolites </a:t>
            </a:r>
            <a:r>
              <a:rPr sz="2000" spc="-120" dirty="0">
                <a:solidFill>
                  <a:srgbClr val="205867"/>
                </a:solidFill>
                <a:latin typeface="Arial"/>
                <a:cs typeface="Arial"/>
              </a:rPr>
              <a:t>can </a:t>
            </a:r>
            <a:r>
              <a:rPr sz="2000" spc="-95" dirty="0">
                <a:solidFill>
                  <a:srgbClr val="205867"/>
                </a:solidFill>
                <a:latin typeface="Arial"/>
                <a:cs typeface="Arial"/>
              </a:rPr>
              <a:t>be </a:t>
            </a:r>
            <a:r>
              <a:rPr sz="2000" spc="-120" dirty="0">
                <a:solidFill>
                  <a:srgbClr val="205867"/>
                </a:solidFill>
                <a:latin typeface="Arial"/>
                <a:cs typeface="Arial"/>
              </a:rPr>
              <a:t>used </a:t>
            </a:r>
            <a:r>
              <a:rPr sz="2000" spc="-190" dirty="0">
                <a:solidFill>
                  <a:srgbClr val="205867"/>
                </a:solidFill>
                <a:latin typeface="Arial"/>
                <a:cs typeface="Arial"/>
              </a:rPr>
              <a:t>as </a:t>
            </a:r>
            <a:r>
              <a:rPr sz="2000" spc="-100" dirty="0">
                <a:solidFill>
                  <a:srgbClr val="205867"/>
                </a:solidFill>
                <a:latin typeface="Arial"/>
                <a:cs typeface="Arial"/>
              </a:rPr>
              <a:t>ion-exchange </a:t>
            </a:r>
            <a:r>
              <a:rPr sz="2000" spc="-65" dirty="0">
                <a:solidFill>
                  <a:srgbClr val="205867"/>
                </a:solidFill>
                <a:latin typeface="Arial"/>
                <a:cs typeface="Arial"/>
              </a:rPr>
              <a:t>materials </a:t>
            </a:r>
            <a:r>
              <a:rPr sz="2000" spc="-95" dirty="0">
                <a:solidFill>
                  <a:srgbClr val="205867"/>
                </a:solidFill>
                <a:latin typeface="Arial"/>
                <a:cs typeface="Arial"/>
              </a:rPr>
              <a:t>and  </a:t>
            </a:r>
            <a:r>
              <a:rPr sz="2000" spc="-80" dirty="0">
                <a:solidFill>
                  <a:srgbClr val="205867"/>
                </a:solidFill>
                <a:latin typeface="Arial"/>
                <a:cs typeface="Arial"/>
              </a:rPr>
              <a:t>selective</a:t>
            </a:r>
            <a:r>
              <a:rPr sz="2000" spc="-110" dirty="0">
                <a:solidFill>
                  <a:srgbClr val="205867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205867"/>
                </a:solidFill>
                <a:latin typeface="Arial"/>
                <a:cs typeface="Arial"/>
              </a:rPr>
              <a:t>adsorbents.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60969" y="0"/>
            <a:ext cx="1383029" cy="999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6850" y="180340"/>
            <a:ext cx="374840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9970" algn="l"/>
              </a:tabLst>
            </a:pPr>
            <a:r>
              <a:rPr sz="2800" spc="-120" dirty="0"/>
              <a:t>W</a:t>
            </a:r>
            <a:r>
              <a:rPr sz="2800" spc="-140" dirty="0"/>
              <a:t>ha</a:t>
            </a:r>
            <a:r>
              <a:rPr sz="2800" spc="-80" dirty="0"/>
              <a:t>t</a:t>
            </a:r>
            <a:r>
              <a:rPr sz="2800" spc="-145" dirty="0"/>
              <a:t> </a:t>
            </a:r>
            <a:r>
              <a:rPr sz="2800" spc="-105" dirty="0"/>
              <a:t>i</a:t>
            </a:r>
            <a:r>
              <a:rPr sz="2800" spc="-445" dirty="0"/>
              <a:t>s</a:t>
            </a:r>
            <a:r>
              <a:rPr sz="2800" spc="-140" dirty="0"/>
              <a:t> </a:t>
            </a:r>
            <a:r>
              <a:rPr sz="2800" spc="-385" dirty="0"/>
              <a:t>Z</a:t>
            </a:r>
            <a:r>
              <a:rPr sz="2800" spc="-550" dirty="0"/>
              <a:t>S</a:t>
            </a:r>
            <a:r>
              <a:rPr sz="2800" spc="20" dirty="0"/>
              <a:t>M</a:t>
            </a:r>
            <a:r>
              <a:rPr sz="2800" dirty="0"/>
              <a:t>-</a:t>
            </a:r>
            <a:r>
              <a:rPr sz="2800" spc="-140" dirty="0"/>
              <a:t>5</a:t>
            </a:r>
            <a:r>
              <a:rPr sz="2800" spc="-150" dirty="0"/>
              <a:t> </a:t>
            </a:r>
            <a:r>
              <a:rPr sz="2800" spc="-215" dirty="0"/>
              <a:t>Cata</a:t>
            </a:r>
            <a:r>
              <a:rPr sz="2800" spc="-120" dirty="0"/>
              <a:t>l</a:t>
            </a:r>
            <a:r>
              <a:rPr sz="2800" spc="-245" dirty="0"/>
              <a:t>y</a:t>
            </a:r>
            <a:r>
              <a:rPr sz="2800" spc="-445" dirty="0"/>
              <a:t>s</a:t>
            </a:r>
            <a:r>
              <a:rPr sz="2800" spc="35" dirty="0"/>
              <a:t>t</a:t>
            </a:r>
            <a:r>
              <a:rPr sz="2800" dirty="0"/>
              <a:t>	</a:t>
            </a:r>
            <a:r>
              <a:rPr sz="2800" spc="-415" dirty="0"/>
              <a:t>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56870" y="1145540"/>
            <a:ext cx="8104505" cy="109220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1790" indent="-313690">
              <a:lnSpc>
                <a:spcPct val="100000"/>
              </a:lnSpc>
              <a:spcBef>
                <a:spcPts val="1540"/>
              </a:spcBef>
              <a:buClr>
                <a:srgbClr val="BF4F4C"/>
              </a:buClr>
              <a:buFont typeface="OpenSymbol"/>
              <a:buChar char=""/>
              <a:tabLst>
                <a:tab pos="351790" algn="l"/>
                <a:tab pos="964565" algn="l"/>
                <a:tab pos="3547745" algn="l"/>
                <a:tab pos="4683760" algn="l"/>
                <a:tab pos="5657850" algn="l"/>
              </a:tabLst>
            </a:pP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It</a:t>
            </a:r>
            <a:r>
              <a:rPr sz="2300" spc="-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is	an</a:t>
            </a:r>
            <a:r>
              <a:rPr sz="2300" spc="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abbreviation</a:t>
            </a:r>
            <a:r>
              <a:rPr sz="2300" spc="1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for	(Zeolite	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Scony	Mobile Number 5</a:t>
            </a:r>
            <a:r>
              <a:rPr sz="23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  <a:p>
            <a:pPr marL="351790" indent="-313690">
              <a:lnSpc>
                <a:spcPct val="100000"/>
              </a:lnSpc>
              <a:spcBef>
                <a:spcPts val="1440"/>
              </a:spcBef>
              <a:buClr>
                <a:srgbClr val="BF4F4C"/>
              </a:buClr>
              <a:buFont typeface="OpenSymbol"/>
              <a:buChar char=""/>
              <a:tabLst>
                <a:tab pos="351790" algn="l"/>
                <a:tab pos="1079500" algn="l"/>
                <a:tab pos="2785745" algn="l"/>
                <a:tab pos="3256279" algn="l"/>
                <a:tab pos="4117975" algn="l"/>
              </a:tabLst>
            </a:pP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First	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synthesized	by	Mobil	Company in</a:t>
            </a:r>
            <a:r>
              <a:rPr sz="2300" spc="-2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1972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89510" y="2393950"/>
            <a:ext cx="105029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8990" algn="l"/>
              </a:tabLst>
            </a:pPr>
            <a:r>
              <a:rPr sz="2300" spc="5" dirty="0">
                <a:solidFill>
                  <a:srgbClr val="365F91"/>
                </a:solidFill>
                <a:latin typeface="Arial"/>
                <a:cs typeface="Arial"/>
              </a:rPr>
              <a:t>u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sed	</a:t>
            </a:r>
            <a:r>
              <a:rPr sz="2300" spc="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870" y="2211070"/>
            <a:ext cx="8282305" cy="220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marR="1550670" indent="-351790">
              <a:lnSpc>
                <a:spcPct val="152200"/>
              </a:lnSpc>
              <a:spcBef>
                <a:spcPts val="100"/>
              </a:spcBef>
              <a:buClr>
                <a:srgbClr val="BF4F4C"/>
              </a:buClr>
              <a:buFont typeface="OpenSymbol"/>
              <a:buChar char=""/>
              <a:tabLst>
                <a:tab pos="351790" algn="l"/>
                <a:tab pos="1859914" algn="l"/>
                <a:tab pos="2737485" algn="l"/>
                <a:tab pos="3814445" algn="l"/>
                <a:tab pos="6088380" algn="l"/>
              </a:tabLst>
            </a:pPr>
            <a:r>
              <a:rPr sz="2300" spc="-10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2300" spc="-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2300" spc="5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2300" spc="5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ace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s	</a:t>
            </a:r>
            <a:r>
              <a:rPr sz="2300" spc="10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2300" spc="5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y	</a:t>
            </a:r>
            <a:r>
              <a:rPr sz="2300" spc="5" dirty="0">
                <a:solidFill>
                  <a:srgbClr val="365F91"/>
                </a:solidFill>
                <a:latin typeface="Arial"/>
                <a:cs typeface="Arial"/>
              </a:rPr>
              <a:t>Ho</a:t>
            </a:r>
            <a:r>
              <a:rPr sz="2300" spc="10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2300" spc="5" dirty="0">
                <a:solidFill>
                  <a:srgbClr val="365F91"/>
                </a:solidFill>
                <a:latin typeface="Arial"/>
                <a:cs typeface="Arial"/>
              </a:rPr>
              <a:t>g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en</a:t>
            </a:r>
            <a:r>
              <a:rPr sz="2300" spc="5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2300" spc="5" dirty="0">
                <a:solidFill>
                  <a:srgbClr val="365F91"/>
                </a:solidFill>
                <a:latin typeface="Arial"/>
                <a:cs typeface="Arial"/>
              </a:rPr>
              <a:t>u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2300" spc="-1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300" spc="-240" dirty="0">
                <a:solidFill>
                  <a:srgbClr val="365F91"/>
                </a:solidFill>
                <a:latin typeface="Arial"/>
                <a:cs typeface="Arial"/>
              </a:rPr>
              <a:t>Ca</a:t>
            </a:r>
            <a:r>
              <a:rPr sz="2300" spc="-254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2300" spc="-2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2300" spc="-240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r>
              <a:rPr sz="2300" spc="-245" dirty="0">
                <a:solidFill>
                  <a:srgbClr val="365F91"/>
                </a:solidFill>
                <a:latin typeface="Arial"/>
                <a:cs typeface="Arial"/>
              </a:rPr>
              <a:t>y</a:t>
            </a:r>
            <a:r>
              <a:rPr sz="2300" spc="-240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2300" spc="-254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2300" spc="-245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	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w</a:t>
            </a:r>
            <a:r>
              <a:rPr sz="2300" spc="5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re  many</a:t>
            </a:r>
            <a:r>
              <a:rPr sz="2300" spc="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petrochemical	processes</a:t>
            </a:r>
            <a:endParaRPr sz="2300">
              <a:latin typeface="Arial"/>
              <a:cs typeface="Arial"/>
            </a:endParaRPr>
          </a:p>
          <a:p>
            <a:pPr marL="351790" indent="-313690">
              <a:lnSpc>
                <a:spcPct val="100000"/>
              </a:lnSpc>
              <a:spcBef>
                <a:spcPts val="1430"/>
              </a:spcBef>
              <a:buClr>
                <a:srgbClr val="BF4F4C"/>
              </a:buClr>
              <a:buFont typeface="OpenSymbol"/>
              <a:buChar char=""/>
              <a:tabLst>
                <a:tab pos="351790" algn="l"/>
                <a:tab pos="5610225" algn="l"/>
              </a:tabLst>
            </a:pP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ZSM-5 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has 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two 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diameters 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for 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its 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pores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 :	</a:t>
            </a:r>
            <a:r>
              <a:rPr sz="2300" spc="30" dirty="0">
                <a:solidFill>
                  <a:srgbClr val="365F91"/>
                </a:solidFill>
                <a:latin typeface="Arial"/>
                <a:cs typeface="Arial"/>
              </a:rPr>
              <a:t>d</a:t>
            </a:r>
            <a:r>
              <a:rPr sz="1950" spc="44" baseline="-25641" dirty="0">
                <a:solidFill>
                  <a:srgbClr val="365F91"/>
                </a:solidFill>
                <a:latin typeface="Arial"/>
                <a:cs typeface="Arial"/>
              </a:rPr>
              <a:t>1</a:t>
            </a:r>
            <a:r>
              <a:rPr sz="2300" spc="30" dirty="0">
                <a:solidFill>
                  <a:srgbClr val="365F91"/>
                </a:solidFill>
                <a:latin typeface="Arial"/>
                <a:cs typeface="Arial"/>
              </a:rPr>
              <a:t>= 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5.6 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Å , </a:t>
            </a:r>
            <a:r>
              <a:rPr sz="2300" spc="15" dirty="0">
                <a:solidFill>
                  <a:srgbClr val="365F91"/>
                </a:solidFill>
                <a:latin typeface="Arial"/>
                <a:cs typeface="Arial"/>
              </a:rPr>
              <a:t>d</a:t>
            </a:r>
            <a:r>
              <a:rPr sz="1950" spc="22" baseline="-25641" dirty="0">
                <a:solidFill>
                  <a:srgbClr val="365F91"/>
                </a:solidFill>
                <a:latin typeface="Arial"/>
                <a:cs typeface="Arial"/>
              </a:rPr>
              <a:t>2</a:t>
            </a:r>
            <a:r>
              <a:rPr sz="2300" spc="15" dirty="0">
                <a:solidFill>
                  <a:srgbClr val="365F91"/>
                </a:solidFill>
                <a:latin typeface="Arial"/>
                <a:cs typeface="Arial"/>
              </a:rPr>
              <a:t>= 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5.4</a:t>
            </a:r>
            <a:r>
              <a:rPr sz="2300" spc="-1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Å</a:t>
            </a:r>
            <a:endParaRPr sz="23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820"/>
              </a:spcBef>
            </a:pPr>
            <a:r>
              <a:rPr sz="3450" spc="675" baseline="6038" dirty="0">
                <a:solidFill>
                  <a:srgbClr val="BF4F4C"/>
                </a:solidFill>
                <a:latin typeface="OpenSymbol"/>
                <a:cs typeface="OpenSymbol"/>
              </a:rPr>
              <a:t></a:t>
            </a:r>
            <a:r>
              <a:rPr sz="2300" spc="450" dirty="0">
                <a:solidFill>
                  <a:srgbClr val="365F91"/>
                </a:solidFill>
                <a:latin typeface="Arial"/>
                <a:cs typeface="Arial"/>
              </a:rPr>
              <a:t>Where</a:t>
            </a:r>
            <a:r>
              <a:rPr sz="2300" spc="-6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as, 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Zeolite 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Y has a diameter = </a:t>
            </a:r>
            <a:r>
              <a:rPr sz="2300" spc="-5" dirty="0">
                <a:solidFill>
                  <a:srgbClr val="365F91"/>
                </a:solidFill>
                <a:latin typeface="Arial"/>
                <a:cs typeface="Arial"/>
              </a:rPr>
              <a:t>7.4 </a:t>
            </a:r>
            <a:r>
              <a:rPr sz="2300" dirty="0">
                <a:solidFill>
                  <a:srgbClr val="365F91"/>
                </a:solidFill>
                <a:latin typeface="Arial"/>
                <a:cs typeface="Arial"/>
              </a:rPr>
              <a:t>Å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7539" y="339090"/>
            <a:ext cx="22529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spc="-1050" dirty="0">
                <a:latin typeface="Arial"/>
                <a:cs typeface="Arial"/>
              </a:rPr>
              <a:t>T</a:t>
            </a:r>
            <a:r>
              <a:rPr sz="7200" b="0" spc="-1150" dirty="0">
                <a:latin typeface="Arial"/>
                <a:cs typeface="Arial"/>
              </a:rPr>
              <a:t>Y</a:t>
            </a:r>
            <a:r>
              <a:rPr sz="7200" b="0" spc="-1295" dirty="0">
                <a:latin typeface="Arial"/>
                <a:cs typeface="Arial"/>
              </a:rPr>
              <a:t>PES</a:t>
            </a:r>
            <a:endParaRPr sz="7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1482090"/>
            <a:ext cx="830389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 indent="-161290">
              <a:lnSpc>
                <a:spcPct val="100000"/>
              </a:lnSpc>
              <a:spcBef>
                <a:spcPts val="100"/>
              </a:spcBef>
              <a:buSzPct val="97222"/>
              <a:buChar char="•"/>
              <a:tabLst>
                <a:tab pos="173990" algn="l"/>
              </a:tabLst>
            </a:pPr>
            <a:r>
              <a:rPr sz="3600" spc="-400" dirty="0">
                <a:solidFill>
                  <a:srgbClr val="365F91"/>
                </a:solidFill>
                <a:latin typeface="Arial"/>
                <a:cs typeface="Arial"/>
              </a:rPr>
              <a:t>ADSORPTION: </a:t>
            </a:r>
            <a:r>
              <a:rPr sz="3600" spc="-18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3600" spc="-45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3600" spc="-5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65" dirty="0">
                <a:solidFill>
                  <a:srgbClr val="365F91"/>
                </a:solidFill>
                <a:latin typeface="Arial"/>
                <a:cs typeface="Arial"/>
              </a:rPr>
              <a:t>adhesion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36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3600" spc="-140" dirty="0">
                <a:solidFill>
                  <a:srgbClr val="365F91"/>
                </a:solidFill>
                <a:latin typeface="Arial"/>
                <a:cs typeface="Arial"/>
              </a:rPr>
              <a:t>atoms, ions, </a:t>
            </a:r>
            <a:r>
              <a:rPr sz="3600" spc="-135" dirty="0">
                <a:solidFill>
                  <a:srgbClr val="365F91"/>
                </a:solidFill>
                <a:latin typeface="Arial"/>
                <a:cs typeface="Arial"/>
              </a:rPr>
              <a:t>biomolecules </a:t>
            </a:r>
            <a:r>
              <a:rPr sz="3600" spc="-30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3600" spc="-160" dirty="0">
                <a:solidFill>
                  <a:srgbClr val="365F91"/>
                </a:solidFill>
                <a:latin typeface="Arial"/>
                <a:cs typeface="Arial"/>
              </a:rPr>
              <a:t>molecules</a:t>
            </a:r>
            <a:r>
              <a:rPr sz="3600" spc="-6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365F91"/>
                </a:solidFill>
                <a:latin typeface="Arial"/>
                <a:cs typeface="Arial"/>
              </a:rPr>
              <a:t>of  </a:t>
            </a:r>
            <a:r>
              <a:rPr sz="3600" spc="-275" dirty="0">
                <a:solidFill>
                  <a:srgbClr val="365F91"/>
                </a:solidFill>
                <a:latin typeface="Arial"/>
                <a:cs typeface="Arial"/>
              </a:rPr>
              <a:t>gas, </a:t>
            </a:r>
            <a:r>
              <a:rPr sz="3600" spc="-55" dirty="0">
                <a:solidFill>
                  <a:srgbClr val="365F91"/>
                </a:solidFill>
                <a:latin typeface="Arial"/>
                <a:cs typeface="Arial"/>
              </a:rPr>
              <a:t>liquid, </a:t>
            </a:r>
            <a:r>
              <a:rPr sz="3600" spc="-30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3600" spc="-165" dirty="0">
                <a:solidFill>
                  <a:srgbClr val="365F91"/>
                </a:solidFill>
                <a:latin typeface="Arial"/>
                <a:cs typeface="Arial"/>
              </a:rPr>
              <a:t>dissolved solids </a:t>
            </a:r>
            <a:r>
              <a:rPr sz="3600" spc="45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3600" spc="-28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3600" spc="-70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55" dirty="0">
                <a:solidFill>
                  <a:srgbClr val="365F91"/>
                </a:solidFill>
                <a:latin typeface="Arial"/>
                <a:cs typeface="Arial"/>
              </a:rPr>
              <a:t>surface.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Arial"/>
              <a:cs typeface="Arial"/>
            </a:endParaRPr>
          </a:p>
          <a:p>
            <a:pPr marL="12700" marR="1231900">
              <a:lnSpc>
                <a:spcPct val="100000"/>
              </a:lnSpc>
              <a:buSzPct val="97222"/>
              <a:buChar char="•"/>
              <a:tabLst>
                <a:tab pos="173990" algn="l"/>
              </a:tabLst>
            </a:pPr>
            <a:r>
              <a:rPr sz="3600" spc="-405" dirty="0">
                <a:solidFill>
                  <a:srgbClr val="365F91"/>
                </a:solidFill>
                <a:latin typeface="Arial"/>
                <a:cs typeface="Arial"/>
              </a:rPr>
              <a:t>ABSORPTION: </a:t>
            </a:r>
            <a:r>
              <a:rPr sz="3600" spc="-18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3600" spc="-28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3600" spc="-165" dirty="0">
                <a:solidFill>
                  <a:srgbClr val="365F91"/>
                </a:solidFill>
                <a:latin typeface="Arial"/>
                <a:cs typeface="Arial"/>
              </a:rPr>
              <a:t>physical </a:t>
            </a:r>
            <a:r>
              <a:rPr sz="3600" spc="-30" dirty="0">
                <a:solidFill>
                  <a:srgbClr val="365F91"/>
                </a:solidFill>
                <a:latin typeface="Arial"/>
                <a:cs typeface="Arial"/>
              </a:rPr>
              <a:t>or  </a:t>
            </a:r>
            <a:r>
              <a:rPr sz="3600" spc="-160" dirty="0">
                <a:solidFill>
                  <a:srgbClr val="365F91"/>
                </a:solidFill>
                <a:latin typeface="Arial"/>
                <a:cs typeface="Arial"/>
              </a:rPr>
              <a:t>chemical </a:t>
            </a:r>
            <a:r>
              <a:rPr sz="3600" spc="-135" dirty="0">
                <a:solidFill>
                  <a:srgbClr val="365F91"/>
                </a:solidFill>
                <a:latin typeface="Arial"/>
                <a:cs typeface="Arial"/>
              </a:rPr>
              <a:t>phenomenon </a:t>
            </a:r>
            <a:r>
              <a:rPr sz="3600" spc="-30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3600" spc="-28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3600" spc="-210" dirty="0">
                <a:solidFill>
                  <a:srgbClr val="365F91"/>
                </a:solidFill>
                <a:latin typeface="Arial"/>
                <a:cs typeface="Arial"/>
              </a:rPr>
              <a:t>process</a:t>
            </a:r>
            <a:r>
              <a:rPr sz="3600" spc="-35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45" dirty="0">
                <a:solidFill>
                  <a:srgbClr val="365F91"/>
                </a:solidFill>
                <a:latin typeface="Arial"/>
                <a:cs typeface="Arial"/>
              </a:rPr>
              <a:t>in</a:t>
            </a:r>
            <a:endParaRPr sz="3600">
              <a:latin typeface="Arial"/>
              <a:cs typeface="Arial"/>
            </a:endParaRPr>
          </a:p>
          <a:p>
            <a:pPr marL="12700" marR="109855">
              <a:lnSpc>
                <a:spcPct val="100000"/>
              </a:lnSpc>
            </a:pPr>
            <a:r>
              <a:rPr sz="3600" spc="-105" dirty="0">
                <a:solidFill>
                  <a:srgbClr val="365F91"/>
                </a:solidFill>
                <a:latin typeface="Arial"/>
                <a:cs typeface="Arial"/>
              </a:rPr>
              <a:t>which </a:t>
            </a:r>
            <a:r>
              <a:rPr sz="3600" spc="-140" dirty="0">
                <a:solidFill>
                  <a:srgbClr val="365F91"/>
                </a:solidFill>
                <a:latin typeface="Arial"/>
                <a:cs typeface="Arial"/>
              </a:rPr>
              <a:t>atoms, </a:t>
            </a:r>
            <a:r>
              <a:rPr sz="3600" spc="-155" dirty="0">
                <a:solidFill>
                  <a:srgbClr val="365F91"/>
                </a:solidFill>
                <a:latin typeface="Arial"/>
                <a:cs typeface="Arial"/>
              </a:rPr>
              <a:t>molecules, </a:t>
            </a:r>
            <a:r>
              <a:rPr sz="3600" spc="-30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3600" spc="-150" dirty="0">
                <a:solidFill>
                  <a:srgbClr val="365F91"/>
                </a:solidFill>
                <a:latin typeface="Arial"/>
                <a:cs typeface="Arial"/>
              </a:rPr>
              <a:t>ions </a:t>
            </a:r>
            <a:r>
              <a:rPr sz="3600" spc="-60" dirty="0">
                <a:solidFill>
                  <a:srgbClr val="365F91"/>
                </a:solidFill>
                <a:latin typeface="Arial"/>
                <a:cs typeface="Arial"/>
              </a:rPr>
              <a:t>enter</a:t>
            </a:r>
            <a:r>
              <a:rPr sz="3600" spc="-55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215" dirty="0">
                <a:solidFill>
                  <a:srgbClr val="365F91"/>
                </a:solidFill>
                <a:latin typeface="Arial"/>
                <a:cs typeface="Arial"/>
              </a:rPr>
              <a:t>some  </a:t>
            </a:r>
            <a:r>
              <a:rPr sz="3600" spc="-90" dirty="0">
                <a:solidFill>
                  <a:srgbClr val="365F91"/>
                </a:solidFill>
                <a:latin typeface="Arial"/>
                <a:cs typeface="Arial"/>
              </a:rPr>
              <a:t>bulk </a:t>
            </a:r>
            <a:r>
              <a:rPr sz="3600" spc="-225" dirty="0">
                <a:solidFill>
                  <a:srgbClr val="365F91"/>
                </a:solidFill>
                <a:latin typeface="Arial"/>
                <a:cs typeface="Arial"/>
              </a:rPr>
              <a:t>phase </a:t>
            </a:r>
            <a:r>
              <a:rPr sz="3600" spc="-100" dirty="0">
                <a:solidFill>
                  <a:srgbClr val="365F91"/>
                </a:solidFill>
                <a:latin typeface="Arial"/>
                <a:cs typeface="Arial"/>
              </a:rPr>
              <a:t>- </a:t>
            </a:r>
            <a:r>
              <a:rPr sz="3600" spc="-275" dirty="0">
                <a:solidFill>
                  <a:srgbClr val="365F91"/>
                </a:solidFill>
                <a:latin typeface="Arial"/>
                <a:cs typeface="Arial"/>
              </a:rPr>
              <a:t>gas, </a:t>
            </a:r>
            <a:r>
              <a:rPr sz="3600" spc="-50" dirty="0">
                <a:solidFill>
                  <a:srgbClr val="365F91"/>
                </a:solidFill>
                <a:latin typeface="Arial"/>
                <a:cs typeface="Arial"/>
              </a:rPr>
              <a:t>liquid, </a:t>
            </a:r>
            <a:r>
              <a:rPr sz="3600" spc="-30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3600" spc="-114" dirty="0">
                <a:solidFill>
                  <a:srgbClr val="365F91"/>
                </a:solidFill>
                <a:latin typeface="Arial"/>
                <a:cs typeface="Arial"/>
              </a:rPr>
              <a:t>solid</a:t>
            </a:r>
            <a:r>
              <a:rPr sz="3600" spc="-5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80" dirty="0">
                <a:solidFill>
                  <a:srgbClr val="365F91"/>
                </a:solidFill>
                <a:latin typeface="Arial"/>
                <a:cs typeface="Arial"/>
              </a:rPr>
              <a:t>material.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86690"/>
            <a:ext cx="3092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4" dirty="0"/>
              <a:t>Properties</a:t>
            </a:r>
            <a:r>
              <a:rPr sz="3200" spc="-220" dirty="0"/>
              <a:t> </a:t>
            </a:r>
            <a:r>
              <a:rPr sz="3200" spc="-5" dirty="0"/>
              <a:t>ZSM-5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6070" y="1177290"/>
            <a:ext cx="7950834" cy="1678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17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200" dirty="0">
                <a:solidFill>
                  <a:srgbClr val="365F91"/>
                </a:solidFill>
                <a:latin typeface="Arial"/>
                <a:cs typeface="Arial"/>
              </a:rPr>
              <a:t>ZSM-5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zeolite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catalyst </a:t>
            </a:r>
            <a:r>
              <a:rPr sz="2400" spc="-120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400" spc="-140" dirty="0">
                <a:solidFill>
                  <a:srgbClr val="365F91"/>
                </a:solidFill>
                <a:latin typeface="Arial"/>
                <a:cs typeface="Arial"/>
              </a:rPr>
              <a:t>used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50" dirty="0">
                <a:solidFill>
                  <a:srgbClr val="365F91"/>
                </a:solidFill>
                <a:latin typeface="Arial"/>
                <a:cs typeface="Arial"/>
              </a:rPr>
              <a:t>petroleum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industry</a:t>
            </a:r>
            <a:r>
              <a:rPr sz="2400" spc="-4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65F91"/>
                </a:solidFill>
                <a:latin typeface="Arial"/>
                <a:cs typeface="Arial"/>
              </a:rPr>
              <a:t>for 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hydrocarbon</a:t>
            </a:r>
            <a:r>
              <a:rPr sz="2400" spc="-13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interconversion.</a:t>
            </a:r>
            <a:endParaRPr sz="2400">
              <a:latin typeface="Arial"/>
              <a:cs typeface="Arial"/>
            </a:endParaRPr>
          </a:p>
          <a:p>
            <a:pPr marL="12700" marR="433705">
              <a:lnSpc>
                <a:spcPct val="100000"/>
              </a:lnSpc>
              <a:spcBef>
                <a:spcPts val="1500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200" dirty="0">
                <a:solidFill>
                  <a:srgbClr val="365F91"/>
                </a:solidFill>
                <a:latin typeface="Arial"/>
                <a:cs typeface="Arial"/>
              </a:rPr>
              <a:t>ZSM-5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zeolite 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400" spc="110" dirty="0">
                <a:solidFill>
                  <a:srgbClr val="365F91"/>
                </a:solidFill>
                <a:latin typeface="Times New Roman"/>
                <a:cs typeface="Times New Roman"/>
              </a:rPr>
              <a:t>a </a:t>
            </a:r>
            <a:r>
              <a:rPr sz="2400" spc="35" dirty="0">
                <a:solidFill>
                  <a:srgbClr val="365F91"/>
                </a:solidFill>
                <a:latin typeface="Times New Roman"/>
                <a:cs typeface="Times New Roman"/>
              </a:rPr>
              <a:t>highly </a:t>
            </a:r>
            <a:r>
              <a:rPr sz="2400" spc="65" dirty="0">
                <a:solidFill>
                  <a:srgbClr val="365F91"/>
                </a:solidFill>
                <a:latin typeface="Times New Roman"/>
                <a:cs typeface="Times New Roman"/>
              </a:rPr>
              <a:t>porous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aluminosilicate </a:t>
            </a:r>
            <a:r>
              <a:rPr sz="2400" spc="15" dirty="0">
                <a:solidFill>
                  <a:srgbClr val="365F91"/>
                </a:solidFill>
                <a:latin typeface="Arial"/>
                <a:cs typeface="Arial"/>
              </a:rPr>
              <a:t>with </a:t>
            </a:r>
            <a:r>
              <a:rPr sz="2400" spc="-19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2400" spc="-45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365F91"/>
                </a:solidFill>
                <a:latin typeface="Arial"/>
                <a:cs typeface="Arial"/>
              </a:rPr>
              <a:t>high 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silica/alumina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365F91"/>
                </a:solidFill>
                <a:latin typeface="Arial"/>
                <a:cs typeface="Arial"/>
              </a:rPr>
              <a:t>ratio.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69" y="3256279"/>
            <a:ext cx="132715" cy="224917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050" y="3272789"/>
            <a:ext cx="7823200" cy="225044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600"/>
              </a:spcBef>
            </a:pPr>
            <a:r>
              <a:rPr sz="2400" spc="60" dirty="0">
                <a:solidFill>
                  <a:srgbClr val="365F91"/>
                </a:solidFill>
                <a:latin typeface="Times New Roman"/>
                <a:cs typeface="Times New Roman"/>
              </a:rPr>
              <a:t>It </a:t>
            </a:r>
            <a:r>
              <a:rPr sz="2400" spc="70" dirty="0">
                <a:solidFill>
                  <a:srgbClr val="365F91"/>
                </a:solidFill>
                <a:latin typeface="Times New Roman"/>
                <a:cs typeface="Times New Roman"/>
              </a:rPr>
              <a:t>has </a:t>
            </a:r>
            <a:r>
              <a:rPr sz="2400" spc="110" dirty="0">
                <a:solidFill>
                  <a:srgbClr val="365F91"/>
                </a:solidFill>
                <a:latin typeface="Times New Roman"/>
                <a:cs typeface="Times New Roman"/>
              </a:rPr>
              <a:t>an </a:t>
            </a:r>
            <a:r>
              <a:rPr sz="2400" spc="35" dirty="0">
                <a:solidFill>
                  <a:srgbClr val="365F91"/>
                </a:solidFill>
                <a:latin typeface="Times New Roman"/>
                <a:cs typeface="Times New Roman"/>
              </a:rPr>
              <a:t>intersecting </a:t>
            </a:r>
            <a:r>
              <a:rPr sz="2400" spc="50" dirty="0">
                <a:solidFill>
                  <a:srgbClr val="365F91"/>
                </a:solidFill>
                <a:latin typeface="Times New Roman"/>
                <a:cs typeface="Times New Roman"/>
              </a:rPr>
              <a:t>two-dimensional </a:t>
            </a:r>
            <a:r>
              <a:rPr sz="2400" spc="60" dirty="0">
                <a:solidFill>
                  <a:srgbClr val="365F91"/>
                </a:solidFill>
                <a:latin typeface="Times New Roman"/>
                <a:cs typeface="Times New Roman"/>
              </a:rPr>
              <a:t>pore</a:t>
            </a:r>
            <a:r>
              <a:rPr sz="2400" spc="-27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365F91"/>
                </a:solidFill>
                <a:latin typeface="Times New Roman"/>
                <a:cs typeface="Times New Roman"/>
              </a:rPr>
              <a:t>structure.</a:t>
            </a:r>
            <a:endParaRPr sz="2400">
              <a:latin typeface="Times New Roman"/>
              <a:cs typeface="Times New Roman"/>
            </a:endParaRPr>
          </a:p>
          <a:p>
            <a:pPr marL="12700" marR="3221355">
              <a:lnSpc>
                <a:spcPct val="152100"/>
              </a:lnSpc>
            </a:pPr>
            <a:r>
              <a:rPr sz="2400" spc="-18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aluminum 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sites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very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acidic.  </a:t>
            </a:r>
            <a:r>
              <a:rPr sz="2400" spc="-18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acidity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zeolite </a:t>
            </a:r>
            <a:r>
              <a:rPr sz="2400" spc="-120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very</a:t>
            </a:r>
            <a:r>
              <a:rPr sz="2400" spc="-4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high.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spc="-18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reaction 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and catalysis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chemistry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200" dirty="0">
                <a:solidFill>
                  <a:srgbClr val="365F91"/>
                </a:solidFill>
                <a:latin typeface="Arial"/>
                <a:cs typeface="Arial"/>
              </a:rPr>
              <a:t>ZSM-5 </a:t>
            </a:r>
            <a:r>
              <a:rPr sz="2400" spc="-120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due </a:t>
            </a:r>
            <a:r>
              <a:rPr sz="2400" spc="30" dirty="0">
                <a:solidFill>
                  <a:srgbClr val="365F91"/>
                </a:solidFill>
                <a:latin typeface="Arial"/>
                <a:cs typeface="Arial"/>
              </a:rPr>
              <a:t>to</a:t>
            </a:r>
            <a:r>
              <a:rPr sz="2400" spc="-4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this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69" y="5497829"/>
            <a:ext cx="9188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acidity.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859" y="497840"/>
            <a:ext cx="75679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90" dirty="0">
                <a:latin typeface="Arial"/>
                <a:cs typeface="Arial"/>
              </a:rPr>
              <a:t>Classification </a:t>
            </a:r>
            <a:r>
              <a:rPr sz="4400" b="0" spc="-10" dirty="0">
                <a:latin typeface="Arial"/>
                <a:cs typeface="Arial"/>
              </a:rPr>
              <a:t>of </a:t>
            </a:r>
            <a:r>
              <a:rPr sz="4400" b="0" spc="-200" dirty="0">
                <a:latin typeface="Arial"/>
                <a:cs typeface="Arial"/>
              </a:rPr>
              <a:t>disperse</a:t>
            </a:r>
            <a:r>
              <a:rPr sz="4400" b="0" spc="-520" dirty="0">
                <a:latin typeface="Arial"/>
                <a:cs typeface="Arial"/>
              </a:rPr>
              <a:t> </a:t>
            </a:r>
            <a:r>
              <a:rPr sz="4400" b="0" spc="-260" dirty="0">
                <a:latin typeface="Arial"/>
                <a:cs typeface="Arial"/>
              </a:rPr>
              <a:t>systems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8829" y="1503426"/>
            <a:ext cx="4491355" cy="1463675"/>
          </a:xfrm>
          <a:prstGeom prst="rect">
            <a:avLst/>
          </a:prstGeom>
        </p:spPr>
        <p:txBody>
          <a:bodyPr vert="horz" wrap="square" lIns="0" tIns="295910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2330"/>
              </a:spcBef>
            </a:pPr>
            <a:r>
              <a:rPr sz="4800" b="1" spc="-395" dirty="0">
                <a:solidFill>
                  <a:srgbClr val="365F91"/>
                </a:solidFill>
                <a:latin typeface="Arial"/>
                <a:cs typeface="Arial"/>
              </a:rPr>
              <a:t>Dispersed</a:t>
            </a:r>
            <a:r>
              <a:rPr sz="4800" b="1" spc="-2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4800" b="1" spc="-409" dirty="0">
                <a:solidFill>
                  <a:srgbClr val="365F91"/>
                </a:solidFill>
                <a:latin typeface="Arial"/>
                <a:cs typeface="Arial"/>
              </a:rPr>
              <a:t>phase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  <a:tabLst>
                <a:tab pos="1957705" algn="l"/>
                <a:tab pos="3958590" algn="l"/>
              </a:tabLst>
            </a:pPr>
            <a:r>
              <a:rPr sz="2000" b="1" spc="-285" dirty="0">
                <a:solidFill>
                  <a:srgbClr val="365F91"/>
                </a:solidFill>
                <a:latin typeface="Arial"/>
                <a:cs typeface="Arial"/>
              </a:rPr>
              <a:t>G</a:t>
            </a:r>
            <a:r>
              <a:rPr sz="2000" b="1" spc="-135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2000" b="1" spc="-315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365F91"/>
                </a:solidFill>
                <a:latin typeface="Arial"/>
                <a:cs typeface="Arial"/>
              </a:rPr>
              <a:t>	</a:t>
            </a:r>
            <a:r>
              <a:rPr sz="2000" b="1" spc="-380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r>
              <a:rPr sz="2000" b="1" spc="-7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2000" b="1" spc="-150" dirty="0">
                <a:solidFill>
                  <a:srgbClr val="365F91"/>
                </a:solidFill>
                <a:latin typeface="Arial"/>
                <a:cs typeface="Arial"/>
              </a:rPr>
              <a:t>qu</a:t>
            </a:r>
            <a:r>
              <a:rPr sz="2000" b="1" spc="-7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2000" b="1" spc="-150" dirty="0">
                <a:solidFill>
                  <a:srgbClr val="365F91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365F91"/>
                </a:solidFill>
                <a:latin typeface="Arial"/>
                <a:cs typeface="Arial"/>
              </a:rPr>
              <a:t>	</a:t>
            </a:r>
            <a:r>
              <a:rPr sz="2000" b="1" spc="-390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2000" b="1" spc="-150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2000" b="1" spc="-70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r>
              <a:rPr sz="2000" b="1" spc="-60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2000" b="1" spc="-150" dirty="0">
                <a:solidFill>
                  <a:srgbClr val="365F91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8829" y="3246120"/>
            <a:ext cx="5848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2000" spc="-60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3676" y="3182620"/>
            <a:ext cx="1469390" cy="6883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75" dirty="0">
                <a:solidFill>
                  <a:srgbClr val="365F91"/>
                </a:solidFill>
                <a:latin typeface="Arial"/>
                <a:cs typeface="Arial"/>
              </a:rPr>
              <a:t>Liquid</a:t>
            </a:r>
            <a:r>
              <a:rPr sz="2000" spc="-15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365F91"/>
                </a:solidFill>
                <a:latin typeface="Arial"/>
                <a:cs typeface="Arial"/>
              </a:rPr>
              <a:t>aerosol</a:t>
            </a:r>
            <a:endParaRPr sz="20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400"/>
              </a:spcBef>
            </a:pPr>
            <a:r>
              <a:rPr sz="1600" spc="-50" dirty="0">
                <a:solidFill>
                  <a:srgbClr val="365F91"/>
                </a:solidFill>
                <a:latin typeface="Arial"/>
                <a:cs typeface="Arial"/>
              </a:rPr>
              <a:t>(fog, </a:t>
            </a:r>
            <a:r>
              <a:rPr sz="1600" spc="-40" dirty="0">
                <a:solidFill>
                  <a:srgbClr val="365F91"/>
                </a:solidFill>
                <a:latin typeface="Arial"/>
                <a:cs typeface="Arial"/>
              </a:rPr>
              <a:t>hair</a:t>
            </a:r>
            <a:r>
              <a:rPr sz="1600" spc="-1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365F91"/>
                </a:solidFill>
                <a:latin typeface="Arial"/>
                <a:cs typeface="Arial"/>
              </a:rPr>
              <a:t>sprays)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6430" y="3182620"/>
            <a:ext cx="1435100" cy="96774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89535" algn="ctr">
              <a:lnSpc>
                <a:spcPct val="115599"/>
              </a:lnSpc>
              <a:spcBef>
                <a:spcPts val="225"/>
              </a:spcBef>
            </a:pPr>
            <a:r>
              <a:rPr sz="2000" spc="-105" dirty="0">
                <a:solidFill>
                  <a:srgbClr val="365F91"/>
                </a:solidFill>
                <a:latin typeface="Arial"/>
                <a:cs typeface="Arial"/>
              </a:rPr>
              <a:t>Solid </a:t>
            </a:r>
            <a:r>
              <a:rPr sz="2000" spc="-85" dirty="0">
                <a:solidFill>
                  <a:srgbClr val="365F91"/>
                </a:solidFill>
                <a:latin typeface="Arial"/>
                <a:cs typeface="Arial"/>
              </a:rPr>
              <a:t>aerosol  </a:t>
            </a:r>
            <a:r>
              <a:rPr sz="1600" spc="-90" dirty="0">
                <a:solidFill>
                  <a:srgbClr val="365F91"/>
                </a:solidFill>
                <a:latin typeface="Arial"/>
                <a:cs typeface="Arial"/>
              </a:rPr>
              <a:t>(smoke </a:t>
            </a:r>
            <a:r>
              <a:rPr sz="1600" spc="-60" dirty="0">
                <a:solidFill>
                  <a:srgbClr val="365F91"/>
                </a:solidFill>
                <a:latin typeface="Arial"/>
                <a:cs typeface="Arial"/>
              </a:rPr>
              <a:t>cloud,</a:t>
            </a:r>
            <a:r>
              <a:rPr sz="1600" spc="-15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365F91"/>
                </a:solidFill>
                <a:latin typeface="Arial"/>
                <a:cs typeface="Arial"/>
              </a:rPr>
              <a:t>air  </a:t>
            </a:r>
            <a:r>
              <a:rPr sz="1600" spc="-50" dirty="0">
                <a:solidFill>
                  <a:srgbClr val="365F91"/>
                </a:solidFill>
                <a:latin typeface="Arial"/>
                <a:cs typeface="Arial"/>
              </a:rPr>
              <a:t>particles)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8420" y="3519170"/>
            <a:ext cx="1898650" cy="63119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000" spc="-45" dirty="0">
                <a:solidFill>
                  <a:srgbClr val="365F91"/>
                </a:solidFill>
                <a:latin typeface="Arial"/>
                <a:cs typeface="Arial"/>
              </a:rPr>
              <a:t>(</a:t>
            </a:r>
            <a:r>
              <a:rPr sz="1600" spc="-45" dirty="0">
                <a:solidFill>
                  <a:srgbClr val="365F91"/>
                </a:solidFill>
                <a:latin typeface="Arial"/>
                <a:cs typeface="Arial"/>
              </a:rPr>
              <a:t>All </a:t>
            </a:r>
            <a:r>
              <a:rPr sz="1600" spc="-145" dirty="0">
                <a:solidFill>
                  <a:srgbClr val="365F91"/>
                </a:solidFill>
                <a:latin typeface="Arial"/>
                <a:cs typeface="Arial"/>
              </a:rPr>
              <a:t>gases </a:t>
            </a:r>
            <a:r>
              <a:rPr sz="1600" spc="-70" dirty="0">
                <a:solidFill>
                  <a:srgbClr val="365F91"/>
                </a:solidFill>
                <a:latin typeface="Arial"/>
                <a:cs typeface="Arial"/>
              </a:rPr>
              <a:t>are</a:t>
            </a:r>
            <a:r>
              <a:rPr sz="1600" spc="-1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365F91"/>
                </a:solidFill>
                <a:latin typeface="Arial"/>
                <a:cs typeface="Arial"/>
              </a:rPr>
              <a:t>mutually</a:t>
            </a:r>
            <a:endParaRPr sz="1600">
              <a:latin typeface="Arial"/>
              <a:cs typeface="Arial"/>
            </a:endParaRPr>
          </a:p>
          <a:p>
            <a:pPr marL="752475">
              <a:lnSpc>
                <a:spcPct val="100000"/>
              </a:lnSpc>
              <a:spcBef>
                <a:spcPts val="200"/>
              </a:spcBef>
            </a:pPr>
            <a:r>
              <a:rPr sz="1600" spc="-60" dirty="0">
                <a:solidFill>
                  <a:srgbClr val="365F91"/>
                </a:solidFill>
                <a:latin typeface="Arial"/>
                <a:cs typeface="Arial"/>
              </a:rPr>
              <a:t>miscible)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0030" y="4373879"/>
            <a:ext cx="6692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70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r>
              <a:rPr sz="2000" b="1" spc="-7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2000" b="1" spc="-150" dirty="0">
                <a:solidFill>
                  <a:srgbClr val="365F91"/>
                </a:solidFill>
                <a:latin typeface="Arial"/>
                <a:cs typeface="Arial"/>
              </a:rPr>
              <a:t>qu</a:t>
            </a:r>
            <a:r>
              <a:rPr sz="2000" b="1" spc="-114" dirty="0">
                <a:solidFill>
                  <a:srgbClr val="365F91"/>
                </a:solidFill>
                <a:latin typeface="Arial"/>
                <a:cs typeface="Arial"/>
              </a:rPr>
              <a:t>id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7979" y="4373879"/>
            <a:ext cx="1433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85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365F91"/>
                </a:solidFill>
                <a:latin typeface="Arial"/>
                <a:cs typeface="Arial"/>
              </a:rPr>
              <a:t>Foam  </a:t>
            </a:r>
            <a:r>
              <a:rPr sz="2000" spc="-50" dirty="0">
                <a:solidFill>
                  <a:srgbClr val="365F91"/>
                </a:solidFill>
                <a:latin typeface="Arial"/>
                <a:cs typeface="Arial"/>
              </a:rPr>
              <a:t>(</a:t>
            </a:r>
            <a:r>
              <a:rPr sz="1600" spc="-50" dirty="0">
                <a:solidFill>
                  <a:srgbClr val="365F91"/>
                </a:solidFill>
                <a:latin typeface="Arial"/>
                <a:cs typeface="Arial"/>
              </a:rPr>
              <a:t>whipped</a:t>
            </a:r>
            <a:r>
              <a:rPr sz="1600" spc="-13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365F91"/>
                </a:solidFill>
                <a:latin typeface="Arial"/>
                <a:cs typeface="Arial"/>
              </a:rPr>
              <a:t>cream,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04308" y="4310379"/>
            <a:ext cx="968375" cy="6883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105" dirty="0">
                <a:solidFill>
                  <a:srgbClr val="365F91"/>
                </a:solidFill>
                <a:latin typeface="Arial"/>
                <a:cs typeface="Arial"/>
              </a:rPr>
              <a:t>Emulsion</a:t>
            </a:r>
            <a:endParaRPr sz="2000">
              <a:latin typeface="Arial"/>
              <a:cs typeface="Arial"/>
            </a:endParaRPr>
          </a:p>
          <a:p>
            <a:pPr marL="175895">
              <a:lnSpc>
                <a:spcPct val="100000"/>
              </a:lnSpc>
              <a:spcBef>
                <a:spcPts val="400"/>
              </a:spcBef>
            </a:pPr>
            <a:r>
              <a:rPr sz="1600" spc="-35" dirty="0">
                <a:solidFill>
                  <a:srgbClr val="365F91"/>
                </a:solidFill>
                <a:latin typeface="Arial"/>
                <a:cs typeface="Arial"/>
              </a:rPr>
              <a:t>(milk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28994" y="4373879"/>
            <a:ext cx="3346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65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2000" spc="-215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3470" y="4729479"/>
            <a:ext cx="1567180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1005840">
              <a:lnSpc>
                <a:spcPct val="104200"/>
              </a:lnSpc>
              <a:spcBef>
                <a:spcPts val="20"/>
              </a:spcBef>
            </a:pPr>
            <a:r>
              <a:rPr sz="1600" spc="-60" dirty="0">
                <a:solidFill>
                  <a:srgbClr val="365F91"/>
                </a:solidFill>
                <a:latin typeface="Arial"/>
                <a:cs typeface="Arial"/>
              </a:rPr>
              <a:t>(</a:t>
            </a:r>
            <a:r>
              <a:rPr sz="1600" spc="-35" dirty="0">
                <a:solidFill>
                  <a:srgbClr val="365F91"/>
                </a:solidFill>
                <a:latin typeface="Arial"/>
                <a:cs typeface="Arial"/>
              </a:rPr>
              <a:t>b</a:t>
            </a:r>
            <a:r>
              <a:rPr sz="1600" spc="-5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r>
              <a:rPr sz="1600" spc="-65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1600" spc="-50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1600" spc="-35" dirty="0">
                <a:solidFill>
                  <a:srgbClr val="365F91"/>
                </a:solidFill>
                <a:latin typeface="Arial"/>
                <a:cs typeface="Arial"/>
              </a:rPr>
              <a:t>d  </a:t>
            </a:r>
            <a:r>
              <a:rPr sz="1600" spc="-50" dirty="0">
                <a:solidFill>
                  <a:srgbClr val="365F91"/>
                </a:solidFill>
                <a:latin typeface="Arial"/>
                <a:cs typeface="Arial"/>
              </a:rPr>
              <a:t>pigmented</a:t>
            </a:r>
            <a:r>
              <a:rPr sz="1600" spc="-1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365F91"/>
                </a:solidFill>
                <a:latin typeface="Arial"/>
                <a:cs typeface="Arial"/>
              </a:rPr>
              <a:t>ink)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3070" y="4983479"/>
            <a:ext cx="2362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90" dirty="0">
                <a:solidFill>
                  <a:srgbClr val="365F91"/>
                </a:solidFill>
                <a:latin typeface="Arial"/>
                <a:cs typeface="Arial"/>
              </a:rPr>
              <a:t>shaving </a:t>
            </a:r>
            <a:r>
              <a:rPr sz="1600" spc="-75" dirty="0">
                <a:solidFill>
                  <a:srgbClr val="365F91"/>
                </a:solidFill>
                <a:latin typeface="Arial"/>
                <a:cs typeface="Arial"/>
              </a:rPr>
              <a:t>cream)</a:t>
            </a:r>
            <a:r>
              <a:rPr sz="1600" spc="-24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365F91"/>
                </a:solidFill>
                <a:latin typeface="Arial"/>
                <a:cs typeface="Arial"/>
              </a:rPr>
              <a:t>mayonnaise)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10030" y="5469890"/>
            <a:ext cx="544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90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2000" b="1" spc="-150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2000" b="1" spc="-70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r>
              <a:rPr sz="2000" b="1" spc="-60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2000" b="1" spc="-150" dirty="0">
                <a:solidFill>
                  <a:srgbClr val="365F91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03550" y="5469890"/>
            <a:ext cx="179387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8419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sz="2000" spc="-265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2000" spc="-215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2000" spc="-65" dirty="0">
                <a:solidFill>
                  <a:srgbClr val="365F91"/>
                </a:solidFill>
                <a:latin typeface="Arial"/>
                <a:cs typeface="Arial"/>
              </a:rPr>
              <a:t>d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65F91"/>
                </a:solidFill>
                <a:latin typeface="Arial"/>
                <a:cs typeface="Arial"/>
              </a:rPr>
              <a:t>fo</a:t>
            </a:r>
            <a:r>
              <a:rPr sz="2000" spc="-114" dirty="0">
                <a:solidFill>
                  <a:srgbClr val="365F91"/>
                </a:solidFill>
                <a:latin typeface="Arial"/>
                <a:cs typeface="Arial"/>
              </a:rPr>
              <a:t>am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	</a:t>
            </a:r>
            <a:r>
              <a:rPr sz="2000" spc="-245" dirty="0">
                <a:solidFill>
                  <a:srgbClr val="365F91"/>
                </a:solidFill>
                <a:latin typeface="Arial"/>
                <a:cs typeface="Arial"/>
              </a:rPr>
              <a:t>G</a:t>
            </a:r>
            <a:r>
              <a:rPr sz="2000" spc="-175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r>
              <a:rPr sz="2000" spc="15" dirty="0">
                <a:solidFill>
                  <a:srgbClr val="365F91"/>
                </a:solidFill>
                <a:latin typeface="Arial"/>
                <a:cs typeface="Arial"/>
              </a:rPr>
              <a:t>l  </a:t>
            </a:r>
            <a:r>
              <a:rPr sz="2000" spc="-65" dirty="0">
                <a:solidFill>
                  <a:srgbClr val="365F91"/>
                </a:solidFill>
                <a:latin typeface="Arial"/>
                <a:cs typeface="Arial"/>
              </a:rPr>
              <a:t>(</a:t>
            </a:r>
            <a:r>
              <a:rPr sz="1600" spc="-65" dirty="0">
                <a:solidFill>
                  <a:srgbClr val="365F91"/>
                </a:solidFill>
                <a:latin typeface="Arial"/>
                <a:cs typeface="Arial"/>
              </a:rPr>
              <a:t>aerogel, pumice  </a:t>
            </a:r>
            <a:r>
              <a:rPr sz="1600" spc="-55" dirty="0">
                <a:solidFill>
                  <a:srgbClr val="365F91"/>
                </a:solidFill>
                <a:latin typeface="Arial"/>
                <a:cs typeface="Arial"/>
              </a:rPr>
              <a:t>polystyrene</a:t>
            </a:r>
            <a:r>
              <a:rPr sz="1600" spc="-10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365F91"/>
                </a:solidFill>
                <a:latin typeface="Arial"/>
                <a:cs typeface="Arial"/>
              </a:rPr>
              <a:t>foam)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55511" y="5469890"/>
            <a:ext cx="8756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solidFill>
                  <a:srgbClr val="365F91"/>
                </a:solidFill>
                <a:latin typeface="Arial"/>
                <a:cs typeface="Arial"/>
              </a:rPr>
              <a:t>Solid</a:t>
            </a:r>
            <a:r>
              <a:rPr sz="2000" spc="-17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365F91"/>
                </a:solidFill>
                <a:latin typeface="Arial"/>
                <a:cs typeface="Arial"/>
              </a:rPr>
              <a:t>sol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80507" y="5825490"/>
            <a:ext cx="1394460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186690">
              <a:lnSpc>
                <a:spcPct val="104200"/>
              </a:lnSpc>
              <a:spcBef>
                <a:spcPts val="20"/>
              </a:spcBef>
            </a:pPr>
            <a:r>
              <a:rPr sz="1600" spc="-80" dirty="0">
                <a:solidFill>
                  <a:srgbClr val="365F91"/>
                </a:solidFill>
                <a:latin typeface="Arial"/>
                <a:cs typeface="Arial"/>
              </a:rPr>
              <a:t>(agar,</a:t>
            </a:r>
            <a:r>
              <a:rPr sz="1600" spc="-1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365F91"/>
                </a:solidFill>
                <a:latin typeface="Arial"/>
                <a:cs typeface="Arial"/>
              </a:rPr>
              <a:t>gelatine  </a:t>
            </a:r>
            <a:r>
              <a:rPr sz="1600" spc="-30" dirty="0">
                <a:solidFill>
                  <a:srgbClr val="365F91"/>
                </a:solidFill>
                <a:latin typeface="Arial"/>
                <a:cs typeface="Arial"/>
              </a:rPr>
              <a:t>jelly,</a:t>
            </a:r>
            <a:r>
              <a:rPr sz="1600" spc="-1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365F91"/>
                </a:solidFill>
                <a:latin typeface="Arial"/>
                <a:cs typeface="Arial"/>
              </a:rPr>
              <a:t>opal)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96430" y="5774690"/>
            <a:ext cx="1539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365F91"/>
                </a:solidFill>
                <a:latin typeface="Arial"/>
                <a:cs typeface="Arial"/>
              </a:rPr>
              <a:t>(</a:t>
            </a:r>
            <a:r>
              <a:rPr sz="1600" spc="-45" dirty="0">
                <a:solidFill>
                  <a:srgbClr val="365F91"/>
                </a:solidFill>
                <a:latin typeface="Arial"/>
                <a:cs typeface="Arial"/>
              </a:rPr>
              <a:t>jewel</a:t>
            </a:r>
            <a:r>
              <a:rPr sz="2000" spc="-45" dirty="0">
                <a:solidFill>
                  <a:srgbClr val="365F91"/>
                </a:solidFill>
                <a:latin typeface="Arial"/>
                <a:cs typeface="Arial"/>
              </a:rPr>
              <a:t>,</a:t>
            </a:r>
            <a:r>
              <a:rPr sz="2000" spc="-13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365F91"/>
                </a:solidFill>
                <a:latin typeface="Arial"/>
                <a:cs typeface="Arial"/>
              </a:rPr>
              <a:t>gemstone)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9290" y="2986643"/>
            <a:ext cx="431800" cy="3306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140"/>
              </a:lnSpc>
            </a:pPr>
            <a:r>
              <a:rPr sz="3200" b="1" spc="-250" dirty="0">
                <a:solidFill>
                  <a:srgbClr val="365F91"/>
                </a:solidFill>
                <a:latin typeface="Arial"/>
                <a:cs typeface="Arial"/>
              </a:rPr>
              <a:t>Dispersion</a:t>
            </a:r>
            <a:r>
              <a:rPr sz="3200" b="1" spc="-24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b="1" spc="-210" dirty="0">
                <a:solidFill>
                  <a:srgbClr val="365F91"/>
                </a:solidFill>
                <a:latin typeface="Arial"/>
                <a:cs typeface="Arial"/>
              </a:rPr>
              <a:t>medium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8069" y="2014220"/>
            <a:ext cx="214122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165" dirty="0">
                <a:solidFill>
                  <a:srgbClr val="365F91"/>
                </a:solidFill>
                <a:latin typeface="Arial"/>
                <a:cs typeface="Arial"/>
              </a:rPr>
              <a:t>Medium</a:t>
            </a:r>
            <a:r>
              <a:rPr sz="3600" b="1" spc="-2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b="1" spc="-200" dirty="0">
                <a:solidFill>
                  <a:srgbClr val="365F91"/>
                </a:solidFill>
                <a:latin typeface="Arial"/>
                <a:cs typeface="Arial"/>
              </a:rPr>
              <a:t>or  </a:t>
            </a:r>
            <a:r>
              <a:rPr sz="3600" b="1" spc="-350" dirty="0">
                <a:solidFill>
                  <a:srgbClr val="365F91"/>
                </a:solidFill>
                <a:latin typeface="Arial"/>
                <a:cs typeface="Arial"/>
              </a:rPr>
              <a:t>Phase</a:t>
            </a:r>
            <a:endParaRPr sz="3600">
              <a:latin typeface="Arial"/>
              <a:cs typeface="Arial"/>
            </a:endParaRPr>
          </a:p>
          <a:p>
            <a:pPr marL="454659">
              <a:lnSpc>
                <a:spcPct val="100000"/>
              </a:lnSpc>
              <a:spcBef>
                <a:spcPts val="1060"/>
              </a:spcBef>
            </a:pPr>
            <a:r>
              <a:rPr sz="2000" b="1" spc="-245" dirty="0">
                <a:solidFill>
                  <a:srgbClr val="365F91"/>
                </a:solidFill>
                <a:latin typeface="Arial"/>
                <a:cs typeface="Arial"/>
              </a:rPr>
              <a:t>Gas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7430" y="454659"/>
            <a:ext cx="6954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55" dirty="0">
                <a:latin typeface="Arial"/>
                <a:cs typeface="Arial"/>
              </a:rPr>
              <a:t>Properties </a:t>
            </a:r>
            <a:r>
              <a:rPr sz="4400" b="0" spc="-5" dirty="0">
                <a:latin typeface="Arial"/>
                <a:cs typeface="Arial"/>
              </a:rPr>
              <a:t>of </a:t>
            </a:r>
            <a:r>
              <a:rPr sz="4400" b="0" spc="-210" dirty="0">
                <a:latin typeface="Arial"/>
                <a:cs typeface="Arial"/>
              </a:rPr>
              <a:t>disperse</a:t>
            </a:r>
            <a:r>
              <a:rPr sz="4400" b="0" spc="-545" dirty="0">
                <a:latin typeface="Arial"/>
                <a:cs typeface="Arial"/>
              </a:rPr>
              <a:t> </a:t>
            </a:r>
            <a:r>
              <a:rPr sz="4400" b="0" spc="-260" dirty="0">
                <a:latin typeface="Arial"/>
                <a:cs typeface="Arial"/>
              </a:rPr>
              <a:t>systems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981199"/>
            <a:ext cx="4114800" cy="767080"/>
          </a:xfrm>
          <a:custGeom>
            <a:avLst/>
            <a:gdLst/>
            <a:ahLst/>
            <a:cxnLst/>
            <a:rect l="l" t="t" r="r" b="b"/>
            <a:pathLst>
              <a:path w="4114800" h="767080">
                <a:moveTo>
                  <a:pt x="4114800" y="0"/>
                </a:moveTo>
                <a:lnTo>
                  <a:pt x="2058670" y="0"/>
                </a:lnTo>
                <a:lnTo>
                  <a:pt x="0" y="0"/>
                </a:lnTo>
                <a:lnTo>
                  <a:pt x="0" y="767080"/>
                </a:lnTo>
                <a:lnTo>
                  <a:pt x="2058670" y="767080"/>
                </a:lnTo>
                <a:lnTo>
                  <a:pt x="4114800" y="767080"/>
                </a:lnTo>
                <a:lnTo>
                  <a:pt x="411480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43200" y="1971040"/>
            <a:ext cx="1612900" cy="71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marR="5080" indent="-219710">
              <a:lnSpc>
                <a:spcPct val="1137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ge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ou</a:t>
            </a:r>
            <a:r>
              <a:rPr sz="2000" dirty="0">
                <a:latin typeface="Arial"/>
                <a:cs typeface="Arial"/>
              </a:rPr>
              <a:t>s  dispersion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1981200"/>
            <a:ext cx="2058670" cy="767080"/>
          </a:xfrm>
          <a:custGeom>
            <a:avLst/>
            <a:gdLst/>
            <a:ahLst/>
            <a:cxnLst/>
            <a:rect l="l" t="t" r="r" b="b"/>
            <a:pathLst>
              <a:path w="2058670" h="767080">
                <a:moveTo>
                  <a:pt x="2058670" y="0"/>
                </a:moveTo>
                <a:lnTo>
                  <a:pt x="0" y="0"/>
                </a:lnTo>
                <a:lnTo>
                  <a:pt x="0" y="767079"/>
                </a:lnTo>
                <a:lnTo>
                  <a:pt x="2058670" y="767079"/>
                </a:lnTo>
                <a:lnTo>
                  <a:pt x="205867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20309" y="1971040"/>
            <a:ext cx="1174115" cy="71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91770">
              <a:lnSpc>
                <a:spcPct val="1137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Colloid  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30669" y="1981200"/>
            <a:ext cx="2056130" cy="767080"/>
          </a:xfrm>
          <a:custGeom>
            <a:avLst/>
            <a:gdLst/>
            <a:ahLst/>
            <a:cxnLst/>
            <a:rect l="l" t="t" r="r" b="b"/>
            <a:pathLst>
              <a:path w="2056129" h="767080">
                <a:moveTo>
                  <a:pt x="2056129" y="0"/>
                </a:moveTo>
                <a:lnTo>
                  <a:pt x="0" y="0"/>
                </a:lnTo>
                <a:lnTo>
                  <a:pt x="0" y="767079"/>
                </a:lnTo>
                <a:lnTo>
                  <a:pt x="2056129" y="767079"/>
                </a:lnTo>
                <a:lnTo>
                  <a:pt x="2056129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22769" y="2186940"/>
            <a:ext cx="1483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True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solution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2748279"/>
            <a:ext cx="2058670" cy="914400"/>
          </a:xfrm>
          <a:custGeom>
            <a:avLst/>
            <a:gdLst/>
            <a:ahLst/>
            <a:cxnLst/>
            <a:rect l="l" t="t" r="r" b="b"/>
            <a:pathLst>
              <a:path w="2058670" h="914400">
                <a:moveTo>
                  <a:pt x="2058670" y="0"/>
                </a:moveTo>
                <a:lnTo>
                  <a:pt x="0" y="0"/>
                </a:lnTo>
                <a:lnTo>
                  <a:pt x="0" y="914400"/>
                </a:lnTo>
                <a:lnTo>
                  <a:pt x="2058670" y="914400"/>
                </a:lnTo>
                <a:lnTo>
                  <a:pt x="205867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7369" y="2885440"/>
            <a:ext cx="1511935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5080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latin typeface="Arial"/>
                <a:cs typeface="Arial"/>
              </a:rPr>
              <a:t>Pass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through  </a:t>
            </a:r>
            <a:r>
              <a:rPr sz="2000" dirty="0">
                <a:latin typeface="Arial"/>
                <a:cs typeface="Arial"/>
              </a:rPr>
              <a:t>membranes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15870" y="2748279"/>
            <a:ext cx="2056130" cy="914400"/>
          </a:xfrm>
          <a:custGeom>
            <a:avLst/>
            <a:gdLst/>
            <a:ahLst/>
            <a:cxnLst/>
            <a:rect l="l" t="t" r="r" b="b"/>
            <a:pathLst>
              <a:path w="2056129" h="914400">
                <a:moveTo>
                  <a:pt x="2056130" y="0"/>
                </a:moveTo>
                <a:lnTo>
                  <a:pt x="0" y="0"/>
                </a:lnTo>
                <a:lnTo>
                  <a:pt x="0" y="914400"/>
                </a:lnTo>
                <a:lnTo>
                  <a:pt x="2056130" y="914400"/>
                </a:lnTo>
                <a:lnTo>
                  <a:pt x="205613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73450" y="3030220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ymbol"/>
                <a:cs typeface="Symbol"/>
              </a:rPr>
              <a:t>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0" y="2748279"/>
            <a:ext cx="2058670" cy="914400"/>
          </a:xfrm>
          <a:custGeom>
            <a:avLst/>
            <a:gdLst/>
            <a:ahLst/>
            <a:cxnLst/>
            <a:rect l="l" t="t" r="r" b="b"/>
            <a:pathLst>
              <a:path w="2058670" h="914400">
                <a:moveTo>
                  <a:pt x="2058670" y="0"/>
                </a:moveTo>
                <a:lnTo>
                  <a:pt x="0" y="0"/>
                </a:lnTo>
                <a:lnTo>
                  <a:pt x="0" y="914400"/>
                </a:lnTo>
                <a:lnTo>
                  <a:pt x="2058670" y="914400"/>
                </a:lnTo>
                <a:lnTo>
                  <a:pt x="205867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52340" y="2885440"/>
            <a:ext cx="1710055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5880" marR="5080" indent="-55880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il  does not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30669" y="2748279"/>
            <a:ext cx="2056130" cy="914400"/>
          </a:xfrm>
          <a:custGeom>
            <a:avLst/>
            <a:gdLst/>
            <a:ahLst/>
            <a:cxnLst/>
            <a:rect l="l" t="t" r="r" b="b"/>
            <a:pathLst>
              <a:path w="2056129" h="914400">
                <a:moveTo>
                  <a:pt x="2056129" y="0"/>
                </a:moveTo>
                <a:lnTo>
                  <a:pt x="0" y="0"/>
                </a:lnTo>
                <a:lnTo>
                  <a:pt x="0" y="914400"/>
                </a:lnTo>
                <a:lnTo>
                  <a:pt x="2056129" y="914400"/>
                </a:lnTo>
                <a:lnTo>
                  <a:pt x="2056129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84440" y="3040379"/>
            <a:ext cx="1612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155" dirty="0">
                <a:latin typeface="Arial Black"/>
                <a:cs typeface="Arial Black"/>
              </a:rPr>
              <a:t>+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3662679"/>
            <a:ext cx="2058670" cy="741680"/>
          </a:xfrm>
          <a:custGeom>
            <a:avLst/>
            <a:gdLst/>
            <a:ahLst/>
            <a:cxnLst/>
            <a:rect l="l" t="t" r="r" b="b"/>
            <a:pathLst>
              <a:path w="2058670" h="741679">
                <a:moveTo>
                  <a:pt x="2058670" y="0"/>
                </a:moveTo>
                <a:lnTo>
                  <a:pt x="0" y="0"/>
                </a:lnTo>
                <a:lnTo>
                  <a:pt x="0" y="741680"/>
                </a:lnTo>
                <a:lnTo>
                  <a:pt x="2058670" y="741680"/>
                </a:lnTo>
                <a:lnTo>
                  <a:pt x="205867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7369" y="3713479"/>
            <a:ext cx="1211580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5080">
              <a:lnSpc>
                <a:spcPts val="2230"/>
              </a:lnSpc>
              <a:spcBef>
                <a:spcPts val="315"/>
              </a:spcBef>
            </a:pPr>
            <a:r>
              <a:rPr sz="2000" spc="-5" dirty="0">
                <a:latin typeface="Arial"/>
                <a:cs typeface="Arial"/>
              </a:rPr>
              <a:t>Visibility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</a:t>
            </a:r>
            <a:r>
              <a:rPr sz="2000" spc="-5" dirty="0">
                <a:latin typeface="Arial"/>
                <a:cs typeface="Arial"/>
              </a:rPr>
              <a:t>particles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15870" y="3662679"/>
            <a:ext cx="2056130" cy="741680"/>
          </a:xfrm>
          <a:custGeom>
            <a:avLst/>
            <a:gdLst/>
            <a:ahLst/>
            <a:cxnLst/>
            <a:rect l="l" t="t" r="r" b="b"/>
            <a:pathLst>
              <a:path w="2056129" h="741679">
                <a:moveTo>
                  <a:pt x="2056130" y="0"/>
                </a:moveTo>
                <a:lnTo>
                  <a:pt x="0" y="0"/>
                </a:lnTo>
                <a:lnTo>
                  <a:pt x="0" y="741680"/>
                </a:lnTo>
                <a:lnTo>
                  <a:pt x="2056130" y="741680"/>
                </a:lnTo>
                <a:lnTo>
                  <a:pt x="205613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86710" y="3713479"/>
            <a:ext cx="1326515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445" marR="5080" indent="-5080">
              <a:lnSpc>
                <a:spcPts val="2230"/>
              </a:lnSpc>
              <a:spcBef>
                <a:spcPts val="315"/>
              </a:spcBef>
            </a:pPr>
            <a:r>
              <a:rPr sz="2000" spc="-5" dirty="0">
                <a:latin typeface="Arial"/>
                <a:cs typeface="Arial"/>
              </a:rPr>
              <a:t>Eye,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optical  m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osc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0" y="3662679"/>
            <a:ext cx="4114800" cy="741680"/>
          </a:xfrm>
          <a:custGeom>
            <a:avLst/>
            <a:gdLst/>
            <a:ahLst/>
            <a:cxnLst/>
            <a:rect l="l" t="t" r="r" b="b"/>
            <a:pathLst>
              <a:path w="4114800" h="741679">
                <a:moveTo>
                  <a:pt x="4114800" y="0"/>
                </a:moveTo>
                <a:lnTo>
                  <a:pt x="2058670" y="0"/>
                </a:lnTo>
                <a:lnTo>
                  <a:pt x="0" y="0"/>
                </a:lnTo>
                <a:lnTo>
                  <a:pt x="0" y="741680"/>
                </a:lnTo>
                <a:lnTo>
                  <a:pt x="2058670" y="741680"/>
                </a:lnTo>
                <a:lnTo>
                  <a:pt x="4114800" y="741680"/>
                </a:lnTo>
                <a:lnTo>
                  <a:pt x="411480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588250" y="3858259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ymbol"/>
                <a:cs typeface="Symbol"/>
              </a:rPr>
              <a:t>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" y="4404359"/>
            <a:ext cx="2058670" cy="745490"/>
          </a:xfrm>
          <a:custGeom>
            <a:avLst/>
            <a:gdLst/>
            <a:ahLst/>
            <a:cxnLst/>
            <a:rect l="l" t="t" r="r" b="b"/>
            <a:pathLst>
              <a:path w="2058670" h="745489">
                <a:moveTo>
                  <a:pt x="2058670" y="0"/>
                </a:moveTo>
                <a:lnTo>
                  <a:pt x="0" y="0"/>
                </a:lnTo>
                <a:lnTo>
                  <a:pt x="0" y="745489"/>
                </a:lnTo>
                <a:lnTo>
                  <a:pt x="2058670" y="745489"/>
                </a:lnTo>
                <a:lnTo>
                  <a:pt x="205867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7369" y="4598670"/>
            <a:ext cx="163766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Sedimentation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15870" y="4404359"/>
            <a:ext cx="2056130" cy="745490"/>
          </a:xfrm>
          <a:custGeom>
            <a:avLst/>
            <a:gdLst/>
            <a:ahLst/>
            <a:cxnLst/>
            <a:rect l="l" t="t" r="r" b="b"/>
            <a:pathLst>
              <a:path w="2056129" h="745489">
                <a:moveTo>
                  <a:pt x="2056130" y="0"/>
                </a:moveTo>
                <a:lnTo>
                  <a:pt x="0" y="0"/>
                </a:lnTo>
                <a:lnTo>
                  <a:pt x="0" y="745489"/>
                </a:lnTo>
                <a:lnTo>
                  <a:pt x="2056130" y="745489"/>
                </a:lnTo>
                <a:lnTo>
                  <a:pt x="205613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69640" y="4612640"/>
            <a:ext cx="1612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155" dirty="0">
                <a:latin typeface="Arial Black"/>
                <a:cs typeface="Arial Black"/>
              </a:rPr>
              <a:t>+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72000" y="4404359"/>
            <a:ext cx="2058670" cy="745490"/>
          </a:xfrm>
          <a:custGeom>
            <a:avLst/>
            <a:gdLst/>
            <a:ahLst/>
            <a:cxnLst/>
            <a:rect l="l" t="t" r="r" b="b"/>
            <a:pathLst>
              <a:path w="2058670" h="745489">
                <a:moveTo>
                  <a:pt x="2058670" y="0"/>
                </a:moveTo>
                <a:lnTo>
                  <a:pt x="0" y="0"/>
                </a:lnTo>
                <a:lnTo>
                  <a:pt x="0" y="745489"/>
                </a:lnTo>
                <a:lnTo>
                  <a:pt x="2058670" y="745489"/>
                </a:lnTo>
                <a:lnTo>
                  <a:pt x="205867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871720" y="3713479"/>
            <a:ext cx="1470025" cy="135763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76835" marR="81280" indent="635" algn="ctr">
              <a:lnSpc>
                <a:spcPts val="2230"/>
              </a:lnSpc>
              <a:spcBef>
                <a:spcPts val="315"/>
              </a:spcBef>
            </a:pPr>
            <a:r>
              <a:rPr sz="2000" spc="-5" dirty="0">
                <a:latin typeface="Arial"/>
                <a:cs typeface="Arial"/>
              </a:rPr>
              <a:t>Electron  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osc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R="5080" algn="ctr">
              <a:lnSpc>
                <a:spcPts val="2230"/>
              </a:lnSpc>
              <a:spcBef>
                <a:spcPts val="1400"/>
              </a:spcBef>
            </a:pPr>
            <a:r>
              <a:rPr sz="2000" spc="1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ce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-  </a:t>
            </a:r>
            <a:r>
              <a:rPr sz="2000" spc="-5" dirty="0">
                <a:latin typeface="Arial"/>
                <a:cs typeface="Arial"/>
              </a:rPr>
              <a:t>gation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30669" y="4404359"/>
            <a:ext cx="2056130" cy="745490"/>
          </a:xfrm>
          <a:custGeom>
            <a:avLst/>
            <a:gdLst/>
            <a:ahLst/>
            <a:cxnLst/>
            <a:rect l="l" t="t" r="r" b="b"/>
            <a:pathLst>
              <a:path w="2056129" h="745489">
                <a:moveTo>
                  <a:pt x="2056129" y="0"/>
                </a:moveTo>
                <a:lnTo>
                  <a:pt x="0" y="0"/>
                </a:lnTo>
                <a:lnTo>
                  <a:pt x="0" y="745489"/>
                </a:lnTo>
                <a:lnTo>
                  <a:pt x="2056129" y="745489"/>
                </a:lnTo>
                <a:lnTo>
                  <a:pt x="2056129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588250" y="4602479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ymbol"/>
                <a:cs typeface="Symbol"/>
              </a:rPr>
              <a:t>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57200" y="5149850"/>
            <a:ext cx="2058670" cy="741680"/>
          </a:xfrm>
          <a:custGeom>
            <a:avLst/>
            <a:gdLst/>
            <a:ahLst/>
            <a:cxnLst/>
            <a:rect l="l" t="t" r="r" b="b"/>
            <a:pathLst>
              <a:path w="2058670" h="741679">
                <a:moveTo>
                  <a:pt x="2058670" y="0"/>
                </a:moveTo>
                <a:lnTo>
                  <a:pt x="0" y="0"/>
                </a:lnTo>
                <a:lnTo>
                  <a:pt x="0" y="741680"/>
                </a:lnTo>
                <a:lnTo>
                  <a:pt x="2058670" y="741680"/>
                </a:lnTo>
                <a:lnTo>
                  <a:pt x="205867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47369" y="5341620"/>
            <a:ext cx="17780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Thermal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15870" y="5149850"/>
            <a:ext cx="2056130" cy="741680"/>
          </a:xfrm>
          <a:custGeom>
            <a:avLst/>
            <a:gdLst/>
            <a:ahLst/>
            <a:cxnLst/>
            <a:rect l="l" t="t" r="r" b="b"/>
            <a:pathLst>
              <a:path w="2056129" h="741679">
                <a:moveTo>
                  <a:pt x="2056130" y="0"/>
                </a:moveTo>
                <a:lnTo>
                  <a:pt x="0" y="0"/>
                </a:lnTo>
                <a:lnTo>
                  <a:pt x="0" y="741680"/>
                </a:lnTo>
                <a:lnTo>
                  <a:pt x="2056130" y="741680"/>
                </a:lnTo>
                <a:lnTo>
                  <a:pt x="205613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225800" y="5341620"/>
            <a:ext cx="6489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5149850"/>
            <a:ext cx="2058670" cy="741680"/>
          </a:xfrm>
          <a:custGeom>
            <a:avLst/>
            <a:gdLst/>
            <a:ahLst/>
            <a:cxnLst/>
            <a:rect l="l" t="t" r="r" b="b"/>
            <a:pathLst>
              <a:path w="2058670" h="741679">
                <a:moveTo>
                  <a:pt x="2058670" y="0"/>
                </a:moveTo>
                <a:lnTo>
                  <a:pt x="0" y="0"/>
                </a:lnTo>
                <a:lnTo>
                  <a:pt x="0" y="741680"/>
                </a:lnTo>
                <a:lnTo>
                  <a:pt x="2058670" y="741680"/>
                </a:lnTo>
                <a:lnTo>
                  <a:pt x="205867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28590" y="5341620"/>
            <a:ext cx="7581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Middle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30669" y="5149850"/>
            <a:ext cx="2056130" cy="741680"/>
          </a:xfrm>
          <a:custGeom>
            <a:avLst/>
            <a:gdLst/>
            <a:ahLst/>
            <a:cxnLst/>
            <a:rect l="l" t="t" r="r" b="b"/>
            <a:pathLst>
              <a:path w="2056129" h="741679">
                <a:moveTo>
                  <a:pt x="2056129" y="0"/>
                </a:moveTo>
                <a:lnTo>
                  <a:pt x="0" y="0"/>
                </a:lnTo>
                <a:lnTo>
                  <a:pt x="0" y="741680"/>
                </a:lnTo>
                <a:lnTo>
                  <a:pt x="2056129" y="741680"/>
                </a:lnTo>
                <a:lnTo>
                  <a:pt x="2056129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396480" y="5341620"/>
            <a:ext cx="5372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Hi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7430" y="454659"/>
            <a:ext cx="6954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55" dirty="0">
                <a:latin typeface="Arial"/>
                <a:cs typeface="Arial"/>
              </a:rPr>
              <a:t>Properties </a:t>
            </a:r>
            <a:r>
              <a:rPr sz="4400" b="0" spc="-5" dirty="0">
                <a:latin typeface="Arial"/>
                <a:cs typeface="Arial"/>
              </a:rPr>
              <a:t>of </a:t>
            </a:r>
            <a:r>
              <a:rPr sz="4400" b="0" spc="-210" dirty="0">
                <a:latin typeface="Arial"/>
                <a:cs typeface="Arial"/>
              </a:rPr>
              <a:t>disperse</a:t>
            </a:r>
            <a:r>
              <a:rPr sz="4400" b="0" spc="-545" dirty="0">
                <a:latin typeface="Arial"/>
                <a:cs typeface="Arial"/>
              </a:rPr>
              <a:t> </a:t>
            </a:r>
            <a:r>
              <a:rPr sz="4400" b="0" spc="-260" dirty="0">
                <a:latin typeface="Arial"/>
                <a:cs typeface="Arial"/>
              </a:rPr>
              <a:t>systems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0290" y="2119629"/>
            <a:ext cx="3724910" cy="805180"/>
          </a:xfrm>
          <a:custGeom>
            <a:avLst/>
            <a:gdLst/>
            <a:ahLst/>
            <a:cxnLst/>
            <a:rect l="l" t="t" r="r" b="b"/>
            <a:pathLst>
              <a:path w="3724910" h="805180">
                <a:moveTo>
                  <a:pt x="3724910" y="0"/>
                </a:moveTo>
                <a:lnTo>
                  <a:pt x="1864360" y="0"/>
                </a:lnTo>
                <a:lnTo>
                  <a:pt x="0" y="0"/>
                </a:lnTo>
                <a:lnTo>
                  <a:pt x="0" y="805180"/>
                </a:lnTo>
                <a:lnTo>
                  <a:pt x="1864360" y="805180"/>
                </a:lnTo>
                <a:lnTo>
                  <a:pt x="3724910" y="805180"/>
                </a:lnTo>
                <a:lnTo>
                  <a:pt x="372491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4189" y="2128519"/>
            <a:ext cx="1611630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710" marR="5080" indent="-219710">
              <a:lnSpc>
                <a:spcPct val="113799"/>
              </a:lnSpc>
              <a:spcBef>
                <a:spcPts val="95"/>
              </a:spcBef>
            </a:pPr>
            <a:r>
              <a:rPr sz="2000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ge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s  dispersion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75200" y="2119629"/>
            <a:ext cx="1863089" cy="805180"/>
          </a:xfrm>
          <a:custGeom>
            <a:avLst/>
            <a:gdLst/>
            <a:ahLst/>
            <a:cxnLst/>
            <a:rect l="l" t="t" r="r" b="b"/>
            <a:pathLst>
              <a:path w="1863090" h="805180">
                <a:moveTo>
                  <a:pt x="1863090" y="0"/>
                </a:moveTo>
                <a:lnTo>
                  <a:pt x="0" y="0"/>
                </a:lnTo>
                <a:lnTo>
                  <a:pt x="0" y="805180"/>
                </a:lnTo>
                <a:lnTo>
                  <a:pt x="1863090" y="805180"/>
                </a:lnTo>
                <a:lnTo>
                  <a:pt x="186309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25720" y="2128519"/>
            <a:ext cx="1174115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91770">
              <a:lnSpc>
                <a:spcPct val="113799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Colloid  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38290" y="2119629"/>
            <a:ext cx="1861820" cy="805180"/>
          </a:xfrm>
          <a:custGeom>
            <a:avLst/>
            <a:gdLst/>
            <a:ahLst/>
            <a:cxnLst/>
            <a:rect l="l" t="t" r="r" b="b"/>
            <a:pathLst>
              <a:path w="1861820" h="805180">
                <a:moveTo>
                  <a:pt x="1861819" y="0"/>
                </a:moveTo>
                <a:lnTo>
                  <a:pt x="0" y="0"/>
                </a:lnTo>
                <a:lnTo>
                  <a:pt x="0" y="805180"/>
                </a:lnTo>
                <a:lnTo>
                  <a:pt x="1861819" y="805180"/>
                </a:lnTo>
                <a:lnTo>
                  <a:pt x="1861819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32600" y="2343150"/>
            <a:ext cx="1483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True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solution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0289" y="2924810"/>
            <a:ext cx="1864360" cy="774700"/>
          </a:xfrm>
          <a:custGeom>
            <a:avLst/>
            <a:gdLst/>
            <a:ahLst/>
            <a:cxnLst/>
            <a:rect l="l" t="t" r="r" b="b"/>
            <a:pathLst>
              <a:path w="1864360" h="774700">
                <a:moveTo>
                  <a:pt x="1864360" y="0"/>
                </a:moveTo>
                <a:lnTo>
                  <a:pt x="0" y="0"/>
                </a:lnTo>
                <a:lnTo>
                  <a:pt x="0" y="774700"/>
                </a:lnTo>
                <a:lnTo>
                  <a:pt x="1864360" y="774700"/>
                </a:lnTo>
                <a:lnTo>
                  <a:pt x="186436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40460" y="2992120"/>
            <a:ext cx="1185545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5080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ve  </a:t>
            </a:r>
            <a:r>
              <a:rPr sz="2000" spc="-5" dirty="0">
                <a:latin typeface="Arial"/>
                <a:cs typeface="Arial"/>
              </a:rPr>
              <a:t>properties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14650" y="2924810"/>
            <a:ext cx="1860550" cy="774700"/>
          </a:xfrm>
          <a:custGeom>
            <a:avLst/>
            <a:gdLst/>
            <a:ahLst/>
            <a:cxnLst/>
            <a:rect l="l" t="t" r="r" b="b"/>
            <a:pathLst>
              <a:path w="1860550" h="774700">
                <a:moveTo>
                  <a:pt x="1860550" y="0"/>
                </a:moveTo>
                <a:lnTo>
                  <a:pt x="0" y="0"/>
                </a:lnTo>
                <a:lnTo>
                  <a:pt x="0" y="774700"/>
                </a:lnTo>
                <a:lnTo>
                  <a:pt x="1860550" y="774700"/>
                </a:lnTo>
                <a:lnTo>
                  <a:pt x="186055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74440" y="3136900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ymbol"/>
                <a:cs typeface="Symbol"/>
              </a:rPr>
              <a:t>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75200" y="2924810"/>
            <a:ext cx="1863089" cy="774700"/>
          </a:xfrm>
          <a:custGeom>
            <a:avLst/>
            <a:gdLst/>
            <a:ahLst/>
            <a:cxnLst/>
            <a:rect l="l" t="t" r="r" b="b"/>
            <a:pathLst>
              <a:path w="1863090" h="774700">
                <a:moveTo>
                  <a:pt x="1863090" y="0"/>
                </a:moveTo>
                <a:lnTo>
                  <a:pt x="0" y="0"/>
                </a:lnTo>
                <a:lnTo>
                  <a:pt x="0" y="774700"/>
                </a:lnTo>
                <a:lnTo>
                  <a:pt x="1863090" y="774700"/>
                </a:lnTo>
                <a:lnTo>
                  <a:pt x="186309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54320" y="3133090"/>
            <a:ext cx="6483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38290" y="2924810"/>
            <a:ext cx="1861820" cy="774700"/>
          </a:xfrm>
          <a:custGeom>
            <a:avLst/>
            <a:gdLst/>
            <a:ahLst/>
            <a:cxnLst/>
            <a:rect l="l" t="t" r="r" b="b"/>
            <a:pathLst>
              <a:path w="1861820" h="774700">
                <a:moveTo>
                  <a:pt x="1861819" y="0"/>
                </a:moveTo>
                <a:lnTo>
                  <a:pt x="0" y="0"/>
                </a:lnTo>
                <a:lnTo>
                  <a:pt x="0" y="774700"/>
                </a:lnTo>
                <a:lnTo>
                  <a:pt x="1861819" y="774700"/>
                </a:lnTo>
                <a:lnTo>
                  <a:pt x="1861819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72019" y="3133090"/>
            <a:ext cx="5359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Hi</a:t>
            </a:r>
            <a:r>
              <a:rPr sz="2000" spc="-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50289" y="3699509"/>
            <a:ext cx="1864360" cy="775970"/>
          </a:xfrm>
          <a:custGeom>
            <a:avLst/>
            <a:gdLst/>
            <a:ahLst/>
            <a:cxnLst/>
            <a:rect l="l" t="t" r="r" b="b"/>
            <a:pathLst>
              <a:path w="1864360" h="775970">
                <a:moveTo>
                  <a:pt x="1864360" y="0"/>
                </a:moveTo>
                <a:lnTo>
                  <a:pt x="0" y="0"/>
                </a:lnTo>
                <a:lnTo>
                  <a:pt x="0" y="775969"/>
                </a:lnTo>
                <a:lnTo>
                  <a:pt x="1864360" y="775969"/>
                </a:lnTo>
                <a:lnTo>
                  <a:pt x="186436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40460" y="3909059"/>
            <a:ext cx="8051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Diffuse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14650" y="3699509"/>
            <a:ext cx="1860550" cy="775970"/>
          </a:xfrm>
          <a:custGeom>
            <a:avLst/>
            <a:gdLst/>
            <a:ahLst/>
            <a:cxnLst/>
            <a:rect l="l" t="t" r="r" b="b"/>
            <a:pathLst>
              <a:path w="1860550" h="775970">
                <a:moveTo>
                  <a:pt x="1860550" y="0"/>
                </a:moveTo>
                <a:lnTo>
                  <a:pt x="0" y="0"/>
                </a:lnTo>
                <a:lnTo>
                  <a:pt x="0" y="775969"/>
                </a:lnTo>
                <a:lnTo>
                  <a:pt x="1860550" y="775969"/>
                </a:lnTo>
                <a:lnTo>
                  <a:pt x="186055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74440" y="3911600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ymbol"/>
                <a:cs typeface="Symbol"/>
              </a:rPr>
              <a:t>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75200" y="3699509"/>
            <a:ext cx="1863089" cy="775970"/>
          </a:xfrm>
          <a:custGeom>
            <a:avLst/>
            <a:gdLst/>
            <a:ahLst/>
            <a:cxnLst/>
            <a:rect l="l" t="t" r="r" b="b"/>
            <a:pathLst>
              <a:path w="1863090" h="775970">
                <a:moveTo>
                  <a:pt x="1863090" y="0"/>
                </a:moveTo>
                <a:lnTo>
                  <a:pt x="0" y="0"/>
                </a:lnTo>
                <a:lnTo>
                  <a:pt x="0" y="775969"/>
                </a:lnTo>
                <a:lnTo>
                  <a:pt x="1863090" y="775969"/>
                </a:lnTo>
                <a:lnTo>
                  <a:pt x="186309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97500" y="3909059"/>
            <a:ext cx="5632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w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38290" y="3699509"/>
            <a:ext cx="1861820" cy="775970"/>
          </a:xfrm>
          <a:custGeom>
            <a:avLst/>
            <a:gdLst/>
            <a:ahLst/>
            <a:cxnLst/>
            <a:rect l="l" t="t" r="r" b="b"/>
            <a:pathLst>
              <a:path w="1861820" h="775970">
                <a:moveTo>
                  <a:pt x="1861819" y="0"/>
                </a:moveTo>
                <a:lnTo>
                  <a:pt x="0" y="0"/>
                </a:lnTo>
                <a:lnTo>
                  <a:pt x="0" y="775969"/>
                </a:lnTo>
                <a:lnTo>
                  <a:pt x="1861819" y="775969"/>
                </a:lnTo>
                <a:lnTo>
                  <a:pt x="1861819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85990" y="3909059"/>
            <a:ext cx="50863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50289" y="4475479"/>
            <a:ext cx="1864360" cy="774700"/>
          </a:xfrm>
          <a:custGeom>
            <a:avLst/>
            <a:gdLst/>
            <a:ahLst/>
            <a:cxnLst/>
            <a:rect l="l" t="t" r="r" b="b"/>
            <a:pathLst>
              <a:path w="1864360" h="774700">
                <a:moveTo>
                  <a:pt x="1864360" y="0"/>
                </a:moveTo>
                <a:lnTo>
                  <a:pt x="0" y="0"/>
                </a:lnTo>
                <a:lnTo>
                  <a:pt x="0" y="774700"/>
                </a:lnTo>
                <a:lnTo>
                  <a:pt x="1864360" y="774700"/>
                </a:lnTo>
                <a:lnTo>
                  <a:pt x="186436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40460" y="4542790"/>
            <a:ext cx="1144270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5080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latin typeface="Arial"/>
                <a:cs typeface="Arial"/>
              </a:rPr>
              <a:t>Optical  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14650" y="4475479"/>
            <a:ext cx="1860550" cy="774700"/>
          </a:xfrm>
          <a:custGeom>
            <a:avLst/>
            <a:gdLst/>
            <a:ahLst/>
            <a:cxnLst/>
            <a:rect l="l" t="t" r="r" b="b"/>
            <a:pathLst>
              <a:path w="1860550" h="774700">
                <a:moveTo>
                  <a:pt x="1860550" y="0"/>
                </a:moveTo>
                <a:lnTo>
                  <a:pt x="0" y="0"/>
                </a:lnTo>
                <a:lnTo>
                  <a:pt x="0" y="774700"/>
                </a:lnTo>
                <a:lnTo>
                  <a:pt x="1860550" y="774700"/>
                </a:lnTo>
                <a:lnTo>
                  <a:pt x="186055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43579" y="4542790"/>
            <a:ext cx="1214755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76530" marR="5080" indent="-176530">
              <a:lnSpc>
                <a:spcPts val="2230"/>
              </a:lnSpc>
              <a:spcBef>
                <a:spcPts val="315"/>
              </a:spcBef>
            </a:pP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q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y  opaque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75200" y="4475479"/>
            <a:ext cx="3724910" cy="774700"/>
          </a:xfrm>
          <a:custGeom>
            <a:avLst/>
            <a:gdLst/>
            <a:ahLst/>
            <a:cxnLst/>
            <a:rect l="l" t="t" r="r" b="b"/>
            <a:pathLst>
              <a:path w="3724909" h="774700">
                <a:moveTo>
                  <a:pt x="3724910" y="0"/>
                </a:moveTo>
                <a:lnTo>
                  <a:pt x="1863090" y="0"/>
                </a:lnTo>
                <a:lnTo>
                  <a:pt x="0" y="0"/>
                </a:lnTo>
                <a:lnTo>
                  <a:pt x="0" y="774700"/>
                </a:lnTo>
                <a:lnTo>
                  <a:pt x="1863090" y="774700"/>
                </a:lnTo>
                <a:lnTo>
                  <a:pt x="3724910" y="774700"/>
                </a:lnTo>
                <a:lnTo>
                  <a:pt x="372491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846569" y="4683759"/>
            <a:ext cx="13862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sp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0289" y="5250179"/>
            <a:ext cx="1864360" cy="774700"/>
          </a:xfrm>
          <a:custGeom>
            <a:avLst/>
            <a:gdLst/>
            <a:ahLst/>
            <a:cxnLst/>
            <a:rect l="l" t="t" r="r" b="b"/>
            <a:pathLst>
              <a:path w="1864360" h="774700">
                <a:moveTo>
                  <a:pt x="1864360" y="0"/>
                </a:moveTo>
                <a:lnTo>
                  <a:pt x="0" y="0"/>
                </a:lnTo>
                <a:lnTo>
                  <a:pt x="0" y="774700"/>
                </a:lnTo>
                <a:lnTo>
                  <a:pt x="1864360" y="774700"/>
                </a:lnTo>
                <a:lnTo>
                  <a:pt x="186436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40460" y="5459729"/>
            <a:ext cx="13411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Separability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14650" y="5250179"/>
            <a:ext cx="1860550" cy="774700"/>
          </a:xfrm>
          <a:custGeom>
            <a:avLst/>
            <a:gdLst/>
            <a:ahLst/>
            <a:cxnLst/>
            <a:rect l="l" t="t" r="r" b="b"/>
            <a:pathLst>
              <a:path w="1860550" h="774700">
                <a:moveTo>
                  <a:pt x="1860550" y="0"/>
                </a:moveTo>
                <a:lnTo>
                  <a:pt x="0" y="0"/>
                </a:lnTo>
                <a:lnTo>
                  <a:pt x="0" y="774700"/>
                </a:lnTo>
                <a:lnTo>
                  <a:pt x="1860550" y="774700"/>
                </a:lnTo>
                <a:lnTo>
                  <a:pt x="186055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166110" y="5459729"/>
            <a:ext cx="13677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Paper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filters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775200" y="5250179"/>
            <a:ext cx="1863089" cy="774700"/>
          </a:xfrm>
          <a:custGeom>
            <a:avLst/>
            <a:gdLst/>
            <a:ahLst/>
            <a:cxnLst/>
            <a:rect l="l" t="t" r="r" b="b"/>
            <a:pathLst>
              <a:path w="1863090" h="774700">
                <a:moveTo>
                  <a:pt x="1863090" y="0"/>
                </a:moveTo>
                <a:lnTo>
                  <a:pt x="0" y="0"/>
                </a:lnTo>
                <a:lnTo>
                  <a:pt x="0" y="774700"/>
                </a:lnTo>
                <a:lnTo>
                  <a:pt x="1863090" y="774700"/>
                </a:lnTo>
                <a:lnTo>
                  <a:pt x="1863090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865370" y="4542790"/>
            <a:ext cx="1692910" cy="13881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5080" indent="-67310" algn="ctr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latin typeface="Arial"/>
                <a:cs typeface="Arial"/>
              </a:rPr>
              <a:t>Opalescent  (Tyndall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effect)</a:t>
            </a:r>
            <a:endParaRPr sz="2000">
              <a:latin typeface="Arial"/>
              <a:cs typeface="Arial"/>
            </a:endParaRPr>
          </a:p>
          <a:p>
            <a:pPr marL="234950" marR="238125" algn="ctr">
              <a:lnSpc>
                <a:spcPts val="2230"/>
              </a:lnSpc>
              <a:spcBef>
                <a:spcPts val="1639"/>
              </a:spcBef>
            </a:pPr>
            <a:r>
              <a:rPr sz="2000" spc="-3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e  </a:t>
            </a:r>
            <a:r>
              <a:rPr sz="2000" spc="-5" dirty="0">
                <a:latin typeface="Arial"/>
                <a:cs typeface="Arial"/>
              </a:rPr>
              <a:t>filters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38290" y="5250179"/>
            <a:ext cx="1861820" cy="774700"/>
          </a:xfrm>
          <a:custGeom>
            <a:avLst/>
            <a:gdLst/>
            <a:ahLst/>
            <a:cxnLst/>
            <a:rect l="l" t="t" r="r" b="b"/>
            <a:pathLst>
              <a:path w="1861820" h="774700">
                <a:moveTo>
                  <a:pt x="1861819" y="0"/>
                </a:moveTo>
                <a:lnTo>
                  <a:pt x="0" y="0"/>
                </a:lnTo>
                <a:lnTo>
                  <a:pt x="0" y="774700"/>
                </a:lnTo>
                <a:lnTo>
                  <a:pt x="1861819" y="774700"/>
                </a:lnTo>
                <a:lnTo>
                  <a:pt x="1861819" y="0"/>
                </a:lnTo>
                <a:close/>
              </a:path>
            </a:pathLst>
          </a:custGeom>
          <a:solidFill>
            <a:srgbClr val="E9E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264400" y="5459729"/>
            <a:ext cx="622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on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9229" y="1063523"/>
          <a:ext cx="8511539" cy="4947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9395"/>
                <a:gridCol w="2047875"/>
                <a:gridCol w="2272029"/>
                <a:gridCol w="2682240"/>
              </a:tblGrid>
              <a:tr h="579365"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Property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4343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True solution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63182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Suspension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5905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Colloidal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solution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</a:tr>
              <a:tr h="78612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Nature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80" dirty="0">
                          <a:latin typeface="Arial"/>
                          <a:cs typeface="Arial"/>
                        </a:rPr>
                        <a:t>Homogeneous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Heterogeneous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2895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80" dirty="0">
                          <a:latin typeface="Arial"/>
                          <a:cs typeface="Arial"/>
                        </a:rPr>
                        <a:t>Appears 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be homogenous</a:t>
                      </a:r>
                      <a:r>
                        <a:rPr sz="14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but 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actually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heterogeneous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</a:tr>
              <a:tr h="49974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Particle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size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125" dirty="0">
                          <a:latin typeface="Arial"/>
                          <a:cs typeface="Arial"/>
                        </a:rPr>
                        <a:t>&lt; 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spc="-217" baseline="27777" dirty="0">
                          <a:latin typeface="Arial"/>
                          <a:cs typeface="Arial"/>
                        </a:rPr>
                        <a:t>–9 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247" baseline="27777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nm)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125" dirty="0">
                          <a:latin typeface="Arial"/>
                          <a:cs typeface="Arial"/>
                        </a:rPr>
                        <a:t>&gt;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1000 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232" baseline="27777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(100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nm)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300" spc="-4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300" spc="-50" dirty="0">
                          <a:latin typeface="Arial"/>
                          <a:cs typeface="Arial"/>
                        </a:rPr>
                        <a:t>10 </a:t>
                      </a:r>
                      <a:r>
                        <a:rPr sz="1300" spc="-5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25" spc="-82" baseline="29629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300" spc="-40" dirty="0">
                          <a:latin typeface="Arial"/>
                          <a:cs typeface="Arial"/>
                        </a:rPr>
                        <a:t>(1 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nm) </a:t>
                      </a:r>
                      <a:r>
                        <a:rPr sz="1300" spc="3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300" spc="-55" dirty="0">
                          <a:latin typeface="Arial"/>
                          <a:cs typeface="Arial"/>
                        </a:rPr>
                        <a:t>1000</a:t>
                      </a:r>
                      <a:r>
                        <a:rPr sz="13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25" spc="-82" baseline="29629" dirty="0">
                          <a:latin typeface="Arial"/>
                          <a:cs typeface="Arial"/>
                        </a:rPr>
                        <a:t>o</a:t>
                      </a:r>
                      <a:endParaRPr sz="1125" baseline="29629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300" spc="-50" dirty="0">
                          <a:latin typeface="Arial"/>
                          <a:cs typeface="Arial"/>
                        </a:rPr>
                        <a:t>(100</a:t>
                      </a:r>
                      <a:r>
                        <a:rPr sz="13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nm)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</a:tr>
              <a:tr h="50037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Sedimentation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settle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Settle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standing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100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settle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Diffusion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Diffuse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quickly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Unable 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diffuse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Diffuse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slowly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</a:tr>
              <a:tr h="78613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Visibility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Particles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invisible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371475">
                        <a:lnSpc>
                          <a:spcPts val="1670"/>
                        </a:lnSpc>
                        <a:spcBef>
                          <a:spcPts val="434"/>
                        </a:spcBef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Particles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visible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naked 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eye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under</a:t>
                      </a:r>
                      <a:r>
                        <a:rPr sz="14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microscope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231140">
                        <a:lnSpc>
                          <a:spcPts val="1670"/>
                        </a:lnSpc>
                        <a:spcBef>
                          <a:spcPts val="434"/>
                        </a:spcBef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Particles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scatter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light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can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be 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observed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under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ultramicroscope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</a:tr>
              <a:tr h="785494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Filterability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318135">
                        <a:lnSpc>
                          <a:spcPct val="99700"/>
                        </a:lnSpc>
                        <a:spcBef>
                          <a:spcPts val="380"/>
                        </a:spcBef>
                      </a:pPr>
                      <a:r>
                        <a:rPr sz="1400" spc="-155" dirty="0">
                          <a:latin typeface="Arial"/>
                          <a:cs typeface="Arial"/>
                        </a:rPr>
                        <a:t>Pass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easily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through 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animal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membrane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filter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paper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271145">
                        <a:lnSpc>
                          <a:spcPct val="99700"/>
                        </a:lnSpc>
                        <a:spcBef>
                          <a:spcPts val="380"/>
                        </a:spcBef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Unable 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pass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through 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animal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membrane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filter 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paper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231140">
                        <a:lnSpc>
                          <a:spcPts val="1670"/>
                        </a:lnSpc>
                        <a:spcBef>
                          <a:spcPts val="439"/>
                        </a:spcBef>
                      </a:pPr>
                      <a:r>
                        <a:rPr sz="1400" spc="-160" dirty="0">
                          <a:latin typeface="Arial"/>
                          <a:cs typeface="Arial"/>
                        </a:rPr>
                        <a:t>Pass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through 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filter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paper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4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not 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through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animal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membrane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</a:tr>
              <a:tr h="508245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Appearance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Clear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transparent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Opaque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Translucent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2560" y="368300"/>
            <a:ext cx="6271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heavy" spc="-120" dirty="0">
                <a:uFill>
                  <a:solidFill>
                    <a:srgbClr val="365F91"/>
                  </a:solidFill>
                </a:uFill>
                <a:latin typeface="Arial"/>
                <a:cs typeface="Arial"/>
              </a:rPr>
              <a:t>Optical </a:t>
            </a:r>
            <a:r>
              <a:rPr sz="3600" b="0" u="heavy" spc="-130" dirty="0">
                <a:uFill>
                  <a:solidFill>
                    <a:srgbClr val="365F91"/>
                  </a:solidFill>
                </a:uFill>
                <a:latin typeface="Arial"/>
                <a:cs typeface="Arial"/>
              </a:rPr>
              <a:t>Properties </a:t>
            </a:r>
            <a:r>
              <a:rPr sz="3600" b="0" u="heavy" spc="-150" dirty="0">
                <a:uFill>
                  <a:solidFill>
                    <a:srgbClr val="365F91"/>
                  </a:solidFill>
                </a:uFill>
                <a:latin typeface="Arial"/>
                <a:cs typeface="Arial"/>
              </a:rPr>
              <a:t>(Tyndall</a:t>
            </a:r>
            <a:r>
              <a:rPr sz="3600" b="0" u="heavy" spc="-350" dirty="0">
                <a:uFill>
                  <a:solidFill>
                    <a:srgbClr val="365F91"/>
                  </a:solidFill>
                </a:uFill>
                <a:latin typeface="Arial"/>
                <a:cs typeface="Arial"/>
              </a:rPr>
              <a:t> </a:t>
            </a:r>
            <a:r>
              <a:rPr sz="3600" b="0" u="heavy" spc="-125" dirty="0">
                <a:uFill>
                  <a:solidFill>
                    <a:srgbClr val="365F91"/>
                  </a:solidFill>
                </a:uFill>
                <a:latin typeface="Arial"/>
                <a:cs typeface="Arial"/>
              </a:rPr>
              <a:t>Effect)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76020"/>
            <a:ext cx="8148320" cy="489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200" spc="-140" dirty="0">
                <a:solidFill>
                  <a:srgbClr val="365F91"/>
                </a:solidFill>
                <a:latin typeface="Arial"/>
                <a:cs typeface="Arial"/>
              </a:rPr>
              <a:t>When </a:t>
            </a:r>
            <a:r>
              <a:rPr sz="3200" spc="-25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3200" spc="-105" dirty="0">
                <a:solidFill>
                  <a:srgbClr val="365F91"/>
                </a:solidFill>
                <a:latin typeface="Arial"/>
                <a:cs typeface="Arial"/>
              </a:rPr>
              <a:t>strong </a:t>
            </a:r>
            <a:r>
              <a:rPr sz="3200" spc="-165" dirty="0">
                <a:solidFill>
                  <a:srgbClr val="365F91"/>
                </a:solidFill>
                <a:latin typeface="Arial"/>
                <a:cs typeface="Arial"/>
              </a:rPr>
              <a:t>beam </a:t>
            </a:r>
            <a:r>
              <a:rPr sz="32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3200" spc="-35" dirty="0">
                <a:solidFill>
                  <a:srgbClr val="365F91"/>
                </a:solidFill>
                <a:latin typeface="Arial"/>
                <a:cs typeface="Arial"/>
              </a:rPr>
              <a:t>light </a:t>
            </a:r>
            <a:r>
              <a:rPr sz="3200" spc="-16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3200" spc="-229" dirty="0">
                <a:solidFill>
                  <a:srgbClr val="365F91"/>
                </a:solidFill>
                <a:latin typeface="Arial"/>
                <a:cs typeface="Arial"/>
              </a:rPr>
              <a:t>passed </a:t>
            </a:r>
            <a:r>
              <a:rPr sz="3200" spc="-65" dirty="0">
                <a:solidFill>
                  <a:srgbClr val="365F91"/>
                </a:solidFill>
                <a:latin typeface="Arial"/>
                <a:cs typeface="Arial"/>
              </a:rPr>
              <a:t>through </a:t>
            </a:r>
            <a:r>
              <a:rPr sz="3200" spc="-250" dirty="0">
                <a:solidFill>
                  <a:srgbClr val="365F91"/>
                </a:solidFill>
                <a:latin typeface="Arial"/>
                <a:cs typeface="Arial"/>
              </a:rPr>
              <a:t>a  </a:t>
            </a:r>
            <a:r>
              <a:rPr sz="3200" spc="-80" dirty="0">
                <a:solidFill>
                  <a:srgbClr val="365F91"/>
                </a:solidFill>
                <a:latin typeface="Arial"/>
                <a:cs typeface="Arial"/>
              </a:rPr>
              <a:t>colloidal </a:t>
            </a:r>
            <a:r>
              <a:rPr sz="3200" spc="-75" dirty="0">
                <a:solidFill>
                  <a:srgbClr val="365F91"/>
                </a:solidFill>
                <a:latin typeface="Arial"/>
                <a:cs typeface="Arial"/>
              </a:rPr>
              <a:t>solution, </a:t>
            </a:r>
            <a:r>
              <a:rPr sz="3200" spc="-4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3200" spc="-70" dirty="0">
                <a:solidFill>
                  <a:srgbClr val="365F91"/>
                </a:solidFill>
                <a:latin typeface="Arial"/>
                <a:cs typeface="Arial"/>
              </a:rPr>
              <a:t>path </a:t>
            </a:r>
            <a:r>
              <a:rPr sz="320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3200" spc="-4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3200" spc="-35" dirty="0">
                <a:solidFill>
                  <a:srgbClr val="365F91"/>
                </a:solidFill>
                <a:latin typeface="Arial"/>
                <a:cs typeface="Arial"/>
              </a:rPr>
              <a:t>light  </a:t>
            </a:r>
            <a:r>
              <a:rPr sz="3200" spc="-185" dirty="0">
                <a:solidFill>
                  <a:srgbClr val="365F91"/>
                </a:solidFill>
                <a:latin typeface="Arial"/>
                <a:cs typeface="Arial"/>
              </a:rPr>
              <a:t>becomes </a:t>
            </a:r>
            <a:r>
              <a:rPr sz="3200" u="heavy" spc="-110" dirty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Arial"/>
                <a:cs typeface="Arial"/>
              </a:rPr>
              <a:t>visible</a:t>
            </a:r>
            <a:r>
              <a:rPr sz="3200" spc="-11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105" dirty="0">
                <a:solidFill>
                  <a:srgbClr val="365F91"/>
                </a:solidFill>
                <a:latin typeface="Arial"/>
                <a:cs typeface="Arial"/>
              </a:rPr>
              <a:t>when </a:t>
            </a:r>
            <a:r>
              <a:rPr sz="3200" spc="-110" dirty="0">
                <a:solidFill>
                  <a:srgbClr val="365F91"/>
                </a:solidFill>
                <a:latin typeface="Arial"/>
                <a:cs typeface="Arial"/>
              </a:rPr>
              <a:t>viewed </a:t>
            </a:r>
            <a:r>
              <a:rPr sz="3200" spc="-20" dirty="0">
                <a:solidFill>
                  <a:srgbClr val="365F91"/>
                </a:solidFill>
                <a:latin typeface="Arial"/>
                <a:cs typeface="Arial"/>
              </a:rPr>
              <a:t>from </a:t>
            </a:r>
            <a:r>
              <a:rPr sz="3200" spc="-25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3200" spc="-55" dirty="0">
                <a:solidFill>
                  <a:srgbClr val="365F91"/>
                </a:solidFill>
                <a:latin typeface="Arial"/>
                <a:cs typeface="Arial"/>
              </a:rPr>
              <a:t>direction  </a:t>
            </a:r>
            <a:r>
              <a:rPr sz="3200" spc="-35" dirty="0">
                <a:solidFill>
                  <a:srgbClr val="365F91"/>
                </a:solidFill>
                <a:latin typeface="Arial"/>
                <a:cs typeface="Arial"/>
              </a:rPr>
              <a:t>at </a:t>
            </a:r>
            <a:r>
              <a:rPr sz="3200" spc="-30" dirty="0">
                <a:solidFill>
                  <a:srgbClr val="365F91"/>
                </a:solidFill>
                <a:latin typeface="Arial"/>
                <a:cs typeface="Arial"/>
              </a:rPr>
              <a:t>right </a:t>
            </a:r>
            <a:r>
              <a:rPr sz="3200" spc="-160" dirty="0">
                <a:solidFill>
                  <a:srgbClr val="365F91"/>
                </a:solidFill>
                <a:latin typeface="Arial"/>
                <a:cs typeface="Arial"/>
              </a:rPr>
              <a:t>angle </a:t>
            </a:r>
            <a:r>
              <a:rPr sz="3200" spc="40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65F91"/>
                </a:solidFill>
                <a:latin typeface="Arial"/>
                <a:cs typeface="Arial"/>
              </a:rPr>
              <a:t>that of </a:t>
            </a:r>
            <a:r>
              <a:rPr sz="3200" spc="-4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3200" spc="-65" dirty="0">
                <a:solidFill>
                  <a:srgbClr val="365F91"/>
                </a:solidFill>
                <a:latin typeface="Arial"/>
                <a:cs typeface="Arial"/>
              </a:rPr>
              <a:t>incident </a:t>
            </a:r>
            <a:r>
              <a:rPr sz="3200" spc="-45" dirty="0">
                <a:solidFill>
                  <a:srgbClr val="365F91"/>
                </a:solidFill>
                <a:latin typeface="Arial"/>
                <a:cs typeface="Arial"/>
              </a:rPr>
              <a:t>light. </a:t>
            </a:r>
            <a:r>
              <a:rPr sz="3200" spc="-210" dirty="0">
                <a:solidFill>
                  <a:srgbClr val="365F91"/>
                </a:solidFill>
                <a:latin typeface="Arial"/>
                <a:cs typeface="Arial"/>
              </a:rPr>
              <a:t>This  </a:t>
            </a:r>
            <a:r>
              <a:rPr sz="3200" spc="-170" dirty="0">
                <a:solidFill>
                  <a:srgbClr val="365F91"/>
                </a:solidFill>
                <a:latin typeface="Arial"/>
                <a:cs typeface="Arial"/>
              </a:rPr>
              <a:t>occurs </a:t>
            </a:r>
            <a:r>
              <a:rPr sz="3200" spc="-204" dirty="0">
                <a:solidFill>
                  <a:srgbClr val="365F91"/>
                </a:solidFill>
                <a:latin typeface="Arial"/>
                <a:cs typeface="Arial"/>
              </a:rPr>
              <a:t>because </a:t>
            </a:r>
            <a:r>
              <a:rPr sz="3200" spc="-4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3200" spc="-80" dirty="0">
                <a:solidFill>
                  <a:srgbClr val="365F91"/>
                </a:solidFill>
                <a:latin typeface="Arial"/>
                <a:cs typeface="Arial"/>
              </a:rPr>
              <a:t>colloidal </a:t>
            </a:r>
            <a:r>
              <a:rPr sz="3200" spc="-100" dirty="0">
                <a:solidFill>
                  <a:srgbClr val="365F91"/>
                </a:solidFill>
                <a:latin typeface="Arial"/>
                <a:cs typeface="Arial"/>
              </a:rPr>
              <a:t>particles </a:t>
            </a:r>
            <a:r>
              <a:rPr sz="3200" spc="-145" dirty="0">
                <a:solidFill>
                  <a:srgbClr val="365F91"/>
                </a:solidFill>
                <a:latin typeface="Arial"/>
                <a:cs typeface="Arial"/>
              </a:rPr>
              <a:t>absorb  </a:t>
            </a:r>
            <a:r>
              <a:rPr sz="3200" spc="-35" dirty="0">
                <a:solidFill>
                  <a:srgbClr val="365F91"/>
                </a:solidFill>
                <a:latin typeface="Arial"/>
                <a:cs typeface="Arial"/>
              </a:rPr>
              <a:t>light</a:t>
            </a:r>
            <a:r>
              <a:rPr sz="3200" spc="-1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145" dirty="0">
                <a:solidFill>
                  <a:srgbClr val="365F91"/>
                </a:solidFill>
                <a:latin typeface="Arial"/>
                <a:cs typeface="Arial"/>
              </a:rPr>
              <a:t>energy</a:t>
            </a:r>
            <a:r>
              <a:rPr sz="3200" spc="-1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150" dirty="0">
                <a:solidFill>
                  <a:srgbClr val="365F91"/>
                </a:solidFill>
                <a:latin typeface="Arial"/>
                <a:cs typeface="Arial"/>
              </a:rPr>
              <a:t>and</a:t>
            </a:r>
            <a:r>
              <a:rPr sz="3200" spc="-17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55" dirty="0">
                <a:solidFill>
                  <a:srgbClr val="365F91"/>
                </a:solidFill>
                <a:latin typeface="Arial"/>
                <a:cs typeface="Arial"/>
              </a:rPr>
              <a:t>then</a:t>
            </a:r>
            <a:r>
              <a:rPr sz="3200" spc="-1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95" dirty="0">
                <a:solidFill>
                  <a:srgbClr val="365F91"/>
                </a:solidFill>
                <a:latin typeface="Arial"/>
                <a:cs typeface="Arial"/>
              </a:rPr>
              <a:t>scatter</a:t>
            </a:r>
            <a:r>
              <a:rPr sz="3200" spc="-1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100" dirty="0">
                <a:solidFill>
                  <a:srgbClr val="365F91"/>
                </a:solidFill>
                <a:latin typeface="Arial"/>
                <a:cs typeface="Arial"/>
              </a:rPr>
              <a:t>it</a:t>
            </a:r>
            <a:r>
              <a:rPr sz="3200" spc="-1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365F91"/>
                </a:solidFill>
                <a:latin typeface="Arial"/>
                <a:cs typeface="Arial"/>
              </a:rPr>
              <a:t>in</a:t>
            </a:r>
            <a:r>
              <a:rPr sz="3200" spc="-17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70" dirty="0">
                <a:solidFill>
                  <a:srgbClr val="365F91"/>
                </a:solidFill>
                <a:latin typeface="Arial"/>
                <a:cs typeface="Arial"/>
              </a:rPr>
              <a:t>all</a:t>
            </a:r>
            <a:r>
              <a:rPr sz="3200" spc="-1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365F91"/>
                </a:solidFill>
                <a:latin typeface="Arial"/>
                <a:cs typeface="Arial"/>
              </a:rPr>
              <a:t>directions.  </a:t>
            </a:r>
            <a:r>
              <a:rPr sz="3200" spc="-23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3200" spc="-120" dirty="0">
                <a:solidFill>
                  <a:srgbClr val="365F91"/>
                </a:solidFill>
                <a:latin typeface="Arial"/>
                <a:cs typeface="Arial"/>
              </a:rPr>
              <a:t>phenomenon </a:t>
            </a:r>
            <a:r>
              <a:rPr sz="320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3200" spc="-105" dirty="0">
                <a:solidFill>
                  <a:srgbClr val="365F91"/>
                </a:solidFill>
                <a:latin typeface="Arial"/>
                <a:cs typeface="Arial"/>
              </a:rPr>
              <a:t>scattering </a:t>
            </a:r>
            <a:r>
              <a:rPr sz="32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3200" spc="-35" dirty="0">
                <a:solidFill>
                  <a:srgbClr val="365F91"/>
                </a:solidFill>
                <a:latin typeface="Arial"/>
                <a:cs typeface="Arial"/>
              </a:rPr>
              <a:t>light </a:t>
            </a:r>
            <a:r>
              <a:rPr sz="3200" spc="-130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3200" spc="-145" dirty="0">
                <a:solidFill>
                  <a:srgbClr val="365F91"/>
                </a:solidFill>
                <a:latin typeface="Arial"/>
                <a:cs typeface="Arial"/>
              </a:rPr>
              <a:t>sol  </a:t>
            </a:r>
            <a:r>
              <a:rPr sz="3200" spc="-100" dirty="0">
                <a:solidFill>
                  <a:srgbClr val="365F91"/>
                </a:solidFill>
                <a:latin typeface="Arial"/>
                <a:cs typeface="Arial"/>
              </a:rPr>
              <a:t>particles </a:t>
            </a:r>
            <a:r>
              <a:rPr sz="3200" spc="40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65F91"/>
                </a:solidFill>
                <a:latin typeface="Arial"/>
                <a:cs typeface="Arial"/>
              </a:rPr>
              <a:t>form </a:t>
            </a:r>
            <a:r>
              <a:rPr sz="3200" spc="-60" dirty="0">
                <a:solidFill>
                  <a:srgbClr val="365F91"/>
                </a:solidFill>
                <a:latin typeface="Arial"/>
                <a:cs typeface="Arial"/>
              </a:rPr>
              <a:t>illuminated </a:t>
            </a:r>
            <a:r>
              <a:rPr sz="3200" spc="-165" dirty="0">
                <a:solidFill>
                  <a:srgbClr val="365F91"/>
                </a:solidFill>
                <a:latin typeface="Arial"/>
                <a:cs typeface="Arial"/>
              </a:rPr>
              <a:t>beam </a:t>
            </a:r>
            <a:r>
              <a:rPr sz="3200" spc="-25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3200" spc="-160" dirty="0">
                <a:solidFill>
                  <a:srgbClr val="365F91"/>
                </a:solidFill>
                <a:latin typeface="Arial"/>
                <a:cs typeface="Arial"/>
              </a:rPr>
              <a:t>cone </a:t>
            </a:r>
            <a:r>
              <a:rPr sz="3200" spc="-165" dirty="0">
                <a:solidFill>
                  <a:srgbClr val="365F91"/>
                </a:solidFill>
                <a:latin typeface="Arial"/>
                <a:cs typeface="Arial"/>
              </a:rPr>
              <a:t>is  </a:t>
            </a:r>
            <a:r>
              <a:rPr sz="3200" spc="-125" dirty="0">
                <a:solidFill>
                  <a:srgbClr val="365F91"/>
                </a:solidFill>
                <a:latin typeface="Arial"/>
                <a:cs typeface="Arial"/>
              </a:rPr>
              <a:t>called </a:t>
            </a:r>
            <a:r>
              <a:rPr sz="3200" spc="-140" dirty="0">
                <a:solidFill>
                  <a:srgbClr val="365F91"/>
                </a:solidFill>
                <a:latin typeface="Arial"/>
                <a:cs typeface="Arial"/>
              </a:rPr>
              <a:t>Tyndall </a:t>
            </a:r>
            <a:r>
              <a:rPr sz="3200" spc="-50" dirty="0">
                <a:solidFill>
                  <a:srgbClr val="365F91"/>
                </a:solidFill>
                <a:latin typeface="Arial"/>
                <a:cs typeface="Arial"/>
              </a:rPr>
              <a:t>effect </a:t>
            </a:r>
            <a:r>
              <a:rPr sz="3200" spc="-25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3200" spc="-140" dirty="0">
                <a:solidFill>
                  <a:srgbClr val="365F91"/>
                </a:solidFill>
                <a:latin typeface="Arial"/>
                <a:cs typeface="Arial"/>
              </a:rPr>
              <a:t>Tyndall </a:t>
            </a:r>
            <a:r>
              <a:rPr sz="3200" spc="-165" dirty="0">
                <a:solidFill>
                  <a:srgbClr val="365F91"/>
                </a:solidFill>
                <a:latin typeface="Arial"/>
                <a:cs typeface="Arial"/>
              </a:rPr>
              <a:t>beam </a:t>
            </a:r>
            <a:r>
              <a:rPr sz="3200" spc="-25" dirty="0">
                <a:solidFill>
                  <a:srgbClr val="365F91"/>
                </a:solidFill>
                <a:latin typeface="Arial"/>
                <a:cs typeface="Arial"/>
              </a:rPr>
              <a:t>or</a:t>
            </a:r>
            <a:r>
              <a:rPr sz="3200" spc="-61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140" dirty="0">
                <a:solidFill>
                  <a:srgbClr val="365F91"/>
                </a:solidFill>
                <a:latin typeface="Arial"/>
                <a:cs typeface="Arial"/>
              </a:rPr>
              <a:t>Tyndall  </a:t>
            </a:r>
            <a:r>
              <a:rPr sz="3200" spc="-145" dirty="0">
                <a:solidFill>
                  <a:srgbClr val="365F91"/>
                </a:solidFill>
                <a:latin typeface="Arial"/>
                <a:cs typeface="Arial"/>
              </a:rPr>
              <a:t>cone.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1446530"/>
            <a:ext cx="9147810" cy="2820670"/>
            <a:chOff x="-1270" y="1446530"/>
            <a:chExt cx="9147810" cy="2820670"/>
          </a:xfrm>
        </p:grpSpPr>
        <p:sp>
          <p:nvSpPr>
            <p:cNvPr id="3" name="object 3"/>
            <p:cNvSpPr/>
            <p:nvPr/>
          </p:nvSpPr>
          <p:spPr>
            <a:xfrm>
              <a:off x="-1270" y="1446529"/>
              <a:ext cx="62230" cy="2820670"/>
            </a:xfrm>
            <a:custGeom>
              <a:avLst/>
              <a:gdLst/>
              <a:ahLst/>
              <a:cxnLst/>
              <a:rect l="l" t="t" r="r" b="b"/>
              <a:pathLst>
                <a:path w="62230" h="2820670">
                  <a:moveTo>
                    <a:pt x="62230" y="0"/>
                  </a:moveTo>
                  <a:lnTo>
                    <a:pt x="33020" y="0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2820670"/>
                  </a:lnTo>
                  <a:lnTo>
                    <a:pt x="29210" y="2820670"/>
                  </a:lnTo>
                  <a:lnTo>
                    <a:pt x="33020" y="2820670"/>
                  </a:lnTo>
                  <a:lnTo>
                    <a:pt x="62230" y="2820670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14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D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6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C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84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B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05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A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525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9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447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8F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36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7F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288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6F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210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5FF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130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4FF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052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3FF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100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2F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021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1F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942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0F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86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FF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783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EF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704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DF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626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CFF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547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BFF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467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AFF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388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9FF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437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8FF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35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7FF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278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6FF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199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5FF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121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4FF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2041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3F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496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2F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7884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1F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804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0FF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3726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FFF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6774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EFF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694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DF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2616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CF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5536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BF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845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AFF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1379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9FF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4299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8FF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221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7F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0141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6F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3062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5F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6111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4F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9031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3F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195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2F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4874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1FF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7794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0FF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0716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FFF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3636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EF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655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DF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9479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CF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2399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CFF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5321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AFF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58369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9FF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1289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8FF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4210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7FF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7131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6FF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005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5FF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2974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4FF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5895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3FF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8815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2F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1736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1F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4657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0F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7705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FF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90626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EF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9354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DF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96469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CF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99390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BF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02310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AF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05231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9F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08152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8F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11200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7F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13995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6F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1704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5F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9964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4F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22885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3F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25805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2F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28726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1F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31647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0F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34569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FF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37490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EF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4053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DF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43459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CF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46380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BF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49300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AF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2221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9F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514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8F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8064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7F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0985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6F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3905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5F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6826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4F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9875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3F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72795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2F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75716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1F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7863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0F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81559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FF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84480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EF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87400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DF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90321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CF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93242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BF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961640" y="1499869"/>
              <a:ext cx="33020" cy="2767330"/>
            </a:xfrm>
            <a:custGeom>
              <a:avLst/>
              <a:gdLst/>
              <a:ahLst/>
              <a:cxnLst/>
              <a:rect l="l" t="t" r="r" b="b"/>
              <a:pathLst>
                <a:path w="33019" h="2767329">
                  <a:moveTo>
                    <a:pt x="33020" y="2730500"/>
                  </a:moveTo>
                  <a:lnTo>
                    <a:pt x="0" y="2730500"/>
                  </a:lnTo>
                  <a:lnTo>
                    <a:pt x="0" y="2767330"/>
                  </a:lnTo>
                  <a:lnTo>
                    <a:pt x="33020" y="2767330"/>
                  </a:lnTo>
                  <a:lnTo>
                    <a:pt x="33020" y="2730500"/>
                  </a:lnTo>
                  <a:close/>
                </a:path>
                <a:path w="33019" h="2767329">
                  <a:moveTo>
                    <a:pt x="33020" y="2616200"/>
                  </a:moveTo>
                  <a:lnTo>
                    <a:pt x="0" y="2616200"/>
                  </a:lnTo>
                  <a:lnTo>
                    <a:pt x="0" y="2673350"/>
                  </a:lnTo>
                  <a:lnTo>
                    <a:pt x="33020" y="2673350"/>
                  </a:lnTo>
                  <a:lnTo>
                    <a:pt x="33020" y="2616200"/>
                  </a:lnTo>
                  <a:close/>
                </a:path>
                <a:path w="33019" h="2767329">
                  <a:moveTo>
                    <a:pt x="33020" y="2503170"/>
                  </a:moveTo>
                  <a:lnTo>
                    <a:pt x="0" y="2503170"/>
                  </a:lnTo>
                  <a:lnTo>
                    <a:pt x="0" y="2559050"/>
                  </a:lnTo>
                  <a:lnTo>
                    <a:pt x="33020" y="2559050"/>
                  </a:lnTo>
                  <a:lnTo>
                    <a:pt x="33020" y="2503170"/>
                  </a:lnTo>
                  <a:close/>
                </a:path>
                <a:path w="33019" h="2767329">
                  <a:moveTo>
                    <a:pt x="33020" y="2388870"/>
                  </a:moveTo>
                  <a:lnTo>
                    <a:pt x="0" y="2388870"/>
                  </a:lnTo>
                  <a:lnTo>
                    <a:pt x="0" y="2446020"/>
                  </a:lnTo>
                  <a:lnTo>
                    <a:pt x="33020" y="2446020"/>
                  </a:lnTo>
                  <a:lnTo>
                    <a:pt x="33020" y="2388870"/>
                  </a:lnTo>
                  <a:close/>
                </a:path>
                <a:path w="33019" h="2767329">
                  <a:moveTo>
                    <a:pt x="33020" y="2274570"/>
                  </a:moveTo>
                  <a:lnTo>
                    <a:pt x="0" y="2274570"/>
                  </a:lnTo>
                  <a:lnTo>
                    <a:pt x="0" y="2331720"/>
                  </a:lnTo>
                  <a:lnTo>
                    <a:pt x="33020" y="2331720"/>
                  </a:lnTo>
                  <a:lnTo>
                    <a:pt x="33020" y="2274570"/>
                  </a:lnTo>
                  <a:close/>
                </a:path>
                <a:path w="33019" h="2767329">
                  <a:moveTo>
                    <a:pt x="33020" y="2161540"/>
                  </a:moveTo>
                  <a:lnTo>
                    <a:pt x="0" y="2161540"/>
                  </a:lnTo>
                  <a:lnTo>
                    <a:pt x="0" y="2218690"/>
                  </a:lnTo>
                  <a:lnTo>
                    <a:pt x="33020" y="2218690"/>
                  </a:lnTo>
                  <a:lnTo>
                    <a:pt x="33020" y="2161540"/>
                  </a:lnTo>
                  <a:close/>
                </a:path>
                <a:path w="33019" h="2767329">
                  <a:moveTo>
                    <a:pt x="33020" y="2047240"/>
                  </a:moveTo>
                  <a:lnTo>
                    <a:pt x="0" y="2047240"/>
                  </a:lnTo>
                  <a:lnTo>
                    <a:pt x="0" y="2104390"/>
                  </a:lnTo>
                  <a:lnTo>
                    <a:pt x="33020" y="2104390"/>
                  </a:lnTo>
                  <a:lnTo>
                    <a:pt x="33020" y="2047240"/>
                  </a:lnTo>
                  <a:close/>
                </a:path>
                <a:path w="33019" h="2767329">
                  <a:moveTo>
                    <a:pt x="33020" y="1934210"/>
                  </a:moveTo>
                  <a:lnTo>
                    <a:pt x="0" y="1934210"/>
                  </a:lnTo>
                  <a:lnTo>
                    <a:pt x="0" y="1990090"/>
                  </a:lnTo>
                  <a:lnTo>
                    <a:pt x="33020" y="1990090"/>
                  </a:lnTo>
                  <a:lnTo>
                    <a:pt x="33020" y="1934210"/>
                  </a:lnTo>
                  <a:close/>
                </a:path>
                <a:path w="33019" h="2767329">
                  <a:moveTo>
                    <a:pt x="33020" y="1819910"/>
                  </a:moveTo>
                  <a:lnTo>
                    <a:pt x="0" y="1819910"/>
                  </a:lnTo>
                  <a:lnTo>
                    <a:pt x="0" y="1877060"/>
                  </a:lnTo>
                  <a:lnTo>
                    <a:pt x="33020" y="1877060"/>
                  </a:lnTo>
                  <a:lnTo>
                    <a:pt x="33020" y="1819910"/>
                  </a:lnTo>
                  <a:close/>
                </a:path>
                <a:path w="33019" h="2767329">
                  <a:moveTo>
                    <a:pt x="33020" y="1706880"/>
                  </a:moveTo>
                  <a:lnTo>
                    <a:pt x="0" y="1706880"/>
                  </a:lnTo>
                  <a:lnTo>
                    <a:pt x="0" y="1762760"/>
                  </a:lnTo>
                  <a:lnTo>
                    <a:pt x="33020" y="1762760"/>
                  </a:lnTo>
                  <a:lnTo>
                    <a:pt x="33020" y="1706880"/>
                  </a:lnTo>
                  <a:close/>
                </a:path>
                <a:path w="33019" h="2767329">
                  <a:moveTo>
                    <a:pt x="33020" y="1592580"/>
                  </a:moveTo>
                  <a:lnTo>
                    <a:pt x="0" y="1592580"/>
                  </a:lnTo>
                  <a:lnTo>
                    <a:pt x="0" y="1649730"/>
                  </a:lnTo>
                  <a:lnTo>
                    <a:pt x="33020" y="1649730"/>
                  </a:lnTo>
                  <a:lnTo>
                    <a:pt x="33020" y="1592580"/>
                  </a:lnTo>
                  <a:close/>
                </a:path>
                <a:path w="33019" h="2767329">
                  <a:moveTo>
                    <a:pt x="33020" y="1478280"/>
                  </a:moveTo>
                  <a:lnTo>
                    <a:pt x="0" y="1478280"/>
                  </a:lnTo>
                  <a:lnTo>
                    <a:pt x="0" y="1535430"/>
                  </a:lnTo>
                  <a:lnTo>
                    <a:pt x="33020" y="1535430"/>
                  </a:lnTo>
                  <a:lnTo>
                    <a:pt x="33020" y="1478280"/>
                  </a:lnTo>
                  <a:close/>
                </a:path>
                <a:path w="33019" h="2767329">
                  <a:moveTo>
                    <a:pt x="33020" y="1365250"/>
                  </a:moveTo>
                  <a:lnTo>
                    <a:pt x="0" y="1365250"/>
                  </a:lnTo>
                  <a:lnTo>
                    <a:pt x="0" y="1422400"/>
                  </a:lnTo>
                  <a:lnTo>
                    <a:pt x="33020" y="1422400"/>
                  </a:lnTo>
                  <a:lnTo>
                    <a:pt x="33020" y="1365250"/>
                  </a:lnTo>
                  <a:close/>
                </a:path>
                <a:path w="33019" h="2767329">
                  <a:moveTo>
                    <a:pt x="33020" y="1250950"/>
                  </a:moveTo>
                  <a:lnTo>
                    <a:pt x="0" y="1250950"/>
                  </a:lnTo>
                  <a:lnTo>
                    <a:pt x="0" y="1308100"/>
                  </a:lnTo>
                  <a:lnTo>
                    <a:pt x="33020" y="1308100"/>
                  </a:lnTo>
                  <a:lnTo>
                    <a:pt x="33020" y="1250950"/>
                  </a:lnTo>
                  <a:close/>
                </a:path>
                <a:path w="33019" h="2767329">
                  <a:moveTo>
                    <a:pt x="33020" y="1137920"/>
                  </a:moveTo>
                  <a:lnTo>
                    <a:pt x="0" y="1137920"/>
                  </a:lnTo>
                  <a:lnTo>
                    <a:pt x="0" y="1193800"/>
                  </a:lnTo>
                  <a:lnTo>
                    <a:pt x="33020" y="1193800"/>
                  </a:lnTo>
                  <a:lnTo>
                    <a:pt x="33020" y="1137920"/>
                  </a:lnTo>
                  <a:close/>
                </a:path>
                <a:path w="33019" h="2767329">
                  <a:moveTo>
                    <a:pt x="33020" y="1023620"/>
                  </a:moveTo>
                  <a:lnTo>
                    <a:pt x="0" y="1023620"/>
                  </a:lnTo>
                  <a:lnTo>
                    <a:pt x="0" y="1080770"/>
                  </a:lnTo>
                  <a:lnTo>
                    <a:pt x="33020" y="1080770"/>
                  </a:lnTo>
                  <a:lnTo>
                    <a:pt x="33020" y="1023620"/>
                  </a:lnTo>
                  <a:close/>
                </a:path>
                <a:path w="33019" h="2767329">
                  <a:moveTo>
                    <a:pt x="33020" y="910590"/>
                  </a:moveTo>
                  <a:lnTo>
                    <a:pt x="0" y="910590"/>
                  </a:lnTo>
                  <a:lnTo>
                    <a:pt x="0" y="966470"/>
                  </a:lnTo>
                  <a:lnTo>
                    <a:pt x="33020" y="966470"/>
                  </a:lnTo>
                  <a:lnTo>
                    <a:pt x="33020" y="910590"/>
                  </a:lnTo>
                  <a:close/>
                </a:path>
                <a:path w="33019" h="2767329">
                  <a:moveTo>
                    <a:pt x="33020" y="796290"/>
                  </a:moveTo>
                  <a:lnTo>
                    <a:pt x="0" y="796290"/>
                  </a:lnTo>
                  <a:lnTo>
                    <a:pt x="0" y="853440"/>
                  </a:lnTo>
                  <a:lnTo>
                    <a:pt x="33020" y="853440"/>
                  </a:lnTo>
                  <a:lnTo>
                    <a:pt x="33020" y="796290"/>
                  </a:lnTo>
                  <a:close/>
                </a:path>
                <a:path w="33019" h="2767329">
                  <a:moveTo>
                    <a:pt x="33020" y="681990"/>
                  </a:moveTo>
                  <a:lnTo>
                    <a:pt x="0" y="681990"/>
                  </a:lnTo>
                  <a:lnTo>
                    <a:pt x="0" y="739140"/>
                  </a:lnTo>
                  <a:lnTo>
                    <a:pt x="33020" y="739140"/>
                  </a:lnTo>
                  <a:lnTo>
                    <a:pt x="33020" y="681990"/>
                  </a:lnTo>
                  <a:close/>
                </a:path>
                <a:path w="33019" h="2767329">
                  <a:moveTo>
                    <a:pt x="33020" y="568960"/>
                  </a:moveTo>
                  <a:lnTo>
                    <a:pt x="0" y="568960"/>
                  </a:lnTo>
                  <a:lnTo>
                    <a:pt x="0" y="626110"/>
                  </a:lnTo>
                  <a:lnTo>
                    <a:pt x="33020" y="626110"/>
                  </a:lnTo>
                  <a:lnTo>
                    <a:pt x="33020" y="568960"/>
                  </a:lnTo>
                  <a:close/>
                </a:path>
                <a:path w="33019" h="2767329">
                  <a:moveTo>
                    <a:pt x="33020" y="454660"/>
                  </a:moveTo>
                  <a:lnTo>
                    <a:pt x="0" y="454660"/>
                  </a:lnTo>
                  <a:lnTo>
                    <a:pt x="0" y="511810"/>
                  </a:lnTo>
                  <a:lnTo>
                    <a:pt x="33020" y="511810"/>
                  </a:lnTo>
                  <a:lnTo>
                    <a:pt x="33020" y="454660"/>
                  </a:lnTo>
                  <a:close/>
                </a:path>
                <a:path w="33019" h="2767329">
                  <a:moveTo>
                    <a:pt x="33020" y="341630"/>
                  </a:moveTo>
                  <a:lnTo>
                    <a:pt x="0" y="341630"/>
                  </a:lnTo>
                  <a:lnTo>
                    <a:pt x="0" y="397510"/>
                  </a:lnTo>
                  <a:lnTo>
                    <a:pt x="33020" y="397510"/>
                  </a:lnTo>
                  <a:lnTo>
                    <a:pt x="33020" y="341630"/>
                  </a:lnTo>
                  <a:close/>
                </a:path>
                <a:path w="33019" h="2767329">
                  <a:moveTo>
                    <a:pt x="33020" y="227330"/>
                  </a:moveTo>
                  <a:lnTo>
                    <a:pt x="0" y="227330"/>
                  </a:lnTo>
                  <a:lnTo>
                    <a:pt x="0" y="284480"/>
                  </a:lnTo>
                  <a:lnTo>
                    <a:pt x="33020" y="284480"/>
                  </a:lnTo>
                  <a:lnTo>
                    <a:pt x="33020" y="227330"/>
                  </a:lnTo>
                  <a:close/>
                </a:path>
                <a:path w="33019" h="2767329">
                  <a:moveTo>
                    <a:pt x="33020" y="113030"/>
                  </a:moveTo>
                  <a:lnTo>
                    <a:pt x="0" y="113030"/>
                  </a:lnTo>
                  <a:lnTo>
                    <a:pt x="0" y="170180"/>
                  </a:lnTo>
                  <a:lnTo>
                    <a:pt x="33020" y="170180"/>
                  </a:lnTo>
                  <a:lnTo>
                    <a:pt x="33020" y="113030"/>
                  </a:lnTo>
                  <a:close/>
                </a:path>
                <a:path w="33019" h="2767329">
                  <a:moveTo>
                    <a:pt x="3302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33020" y="5715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AF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99085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9F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213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9F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05054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7F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07975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6F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10895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5F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13816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4F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1673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3F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19659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2F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22580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1F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25500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0F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28422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FF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31470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EF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34390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DF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37312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CF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4023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BF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43153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AF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46075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9F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48995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8F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51917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7F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54837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6F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57758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5F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60807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4F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6372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3F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66648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2F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69570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1F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72490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0F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75412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FF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7833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EF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81253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DF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84175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CF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87095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BF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90143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AF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93065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9F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95985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8F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98907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7F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0182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6F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04748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5F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07670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4FF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10590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3FF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13512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2FF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16432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1F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19480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0F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22402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FF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532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EF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28243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DF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31165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CF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34085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BF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37007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AF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39927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9F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42848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8F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457700" y="1447800"/>
              <a:ext cx="27940" cy="2819400"/>
            </a:xfrm>
            <a:custGeom>
              <a:avLst/>
              <a:gdLst/>
              <a:ahLst/>
              <a:cxnLst/>
              <a:rect l="l" t="t" r="r" b="b"/>
              <a:pathLst>
                <a:path w="27939" h="2819400">
                  <a:moveTo>
                    <a:pt x="0" y="2819400"/>
                  </a:moveTo>
                  <a:lnTo>
                    <a:pt x="0" y="0"/>
                  </a:lnTo>
                  <a:lnTo>
                    <a:pt x="27939" y="0"/>
                  </a:lnTo>
                  <a:lnTo>
                    <a:pt x="27939" y="2819400"/>
                  </a:lnTo>
                  <a:lnTo>
                    <a:pt x="0" y="2819400"/>
                  </a:lnTo>
                  <a:close/>
                </a:path>
              </a:pathLst>
            </a:custGeom>
            <a:solidFill>
              <a:srgbClr val="67F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485640" y="1446529"/>
              <a:ext cx="55880" cy="2820670"/>
            </a:xfrm>
            <a:custGeom>
              <a:avLst/>
              <a:gdLst/>
              <a:ahLst/>
              <a:cxnLst/>
              <a:rect l="l" t="t" r="r" b="b"/>
              <a:pathLst>
                <a:path w="55879" h="2820670">
                  <a:moveTo>
                    <a:pt x="55880" y="0"/>
                  </a:moveTo>
                  <a:lnTo>
                    <a:pt x="55880" y="0"/>
                  </a:lnTo>
                  <a:lnTo>
                    <a:pt x="0" y="0"/>
                  </a:lnTo>
                  <a:lnTo>
                    <a:pt x="0" y="2820670"/>
                  </a:lnTo>
                  <a:lnTo>
                    <a:pt x="55880" y="2820670"/>
                  </a:lnTo>
                  <a:lnTo>
                    <a:pt x="5588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5402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55930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02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5770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5948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04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61390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05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316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6494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07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6685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0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6863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70535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0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7231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74090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0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7599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0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7777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7955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0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8145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1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8323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1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85140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1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8691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13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8869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1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90600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15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9237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16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94283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17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9606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18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9784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1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9974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1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0152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1B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03300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1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0520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1D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0698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08888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1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1066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2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1244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1435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1612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1790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2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19810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2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2158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23493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27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2527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2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2705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2895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073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2637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441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619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809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987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41782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3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356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3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4533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3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4724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49020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3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50925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3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5270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3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5448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3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5638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3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5816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3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60070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3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6184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3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6362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3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65530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3E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6730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3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69213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4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7099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4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7277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7467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7645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78357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8013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4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8191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8381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8559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4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737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928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9105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92962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4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94740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4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9651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9842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0020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5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0198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0388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0566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07567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5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0934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5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1112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1302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148070" y="1499869"/>
              <a:ext cx="20320" cy="2767330"/>
            </a:xfrm>
            <a:custGeom>
              <a:avLst/>
              <a:gdLst/>
              <a:ahLst/>
              <a:cxnLst/>
              <a:rect l="l" t="t" r="r" b="b"/>
              <a:pathLst>
                <a:path w="20320" h="2767329">
                  <a:moveTo>
                    <a:pt x="20320" y="2730500"/>
                  </a:moveTo>
                  <a:lnTo>
                    <a:pt x="0" y="2730500"/>
                  </a:lnTo>
                  <a:lnTo>
                    <a:pt x="0" y="2767330"/>
                  </a:lnTo>
                  <a:lnTo>
                    <a:pt x="20320" y="2767330"/>
                  </a:lnTo>
                  <a:lnTo>
                    <a:pt x="20320" y="2730500"/>
                  </a:lnTo>
                  <a:close/>
                </a:path>
                <a:path w="20320" h="2767329">
                  <a:moveTo>
                    <a:pt x="20320" y="2616200"/>
                  </a:moveTo>
                  <a:lnTo>
                    <a:pt x="0" y="2616200"/>
                  </a:lnTo>
                  <a:lnTo>
                    <a:pt x="0" y="2673350"/>
                  </a:lnTo>
                  <a:lnTo>
                    <a:pt x="20320" y="2673350"/>
                  </a:lnTo>
                  <a:lnTo>
                    <a:pt x="20320" y="2616200"/>
                  </a:lnTo>
                  <a:close/>
                </a:path>
                <a:path w="20320" h="2767329">
                  <a:moveTo>
                    <a:pt x="20320" y="2503170"/>
                  </a:moveTo>
                  <a:lnTo>
                    <a:pt x="0" y="2503170"/>
                  </a:lnTo>
                  <a:lnTo>
                    <a:pt x="0" y="2559050"/>
                  </a:lnTo>
                  <a:lnTo>
                    <a:pt x="20320" y="2559050"/>
                  </a:lnTo>
                  <a:lnTo>
                    <a:pt x="20320" y="2503170"/>
                  </a:lnTo>
                  <a:close/>
                </a:path>
                <a:path w="20320" h="2767329">
                  <a:moveTo>
                    <a:pt x="20320" y="2388870"/>
                  </a:moveTo>
                  <a:lnTo>
                    <a:pt x="0" y="2388870"/>
                  </a:lnTo>
                  <a:lnTo>
                    <a:pt x="0" y="2446020"/>
                  </a:lnTo>
                  <a:lnTo>
                    <a:pt x="20320" y="2446020"/>
                  </a:lnTo>
                  <a:lnTo>
                    <a:pt x="20320" y="2388870"/>
                  </a:lnTo>
                  <a:close/>
                </a:path>
                <a:path w="20320" h="2767329">
                  <a:moveTo>
                    <a:pt x="20320" y="2274570"/>
                  </a:moveTo>
                  <a:lnTo>
                    <a:pt x="0" y="2274570"/>
                  </a:lnTo>
                  <a:lnTo>
                    <a:pt x="0" y="2331720"/>
                  </a:lnTo>
                  <a:lnTo>
                    <a:pt x="20320" y="2331720"/>
                  </a:lnTo>
                  <a:lnTo>
                    <a:pt x="20320" y="2274570"/>
                  </a:lnTo>
                  <a:close/>
                </a:path>
                <a:path w="20320" h="2767329">
                  <a:moveTo>
                    <a:pt x="20320" y="2161540"/>
                  </a:moveTo>
                  <a:lnTo>
                    <a:pt x="0" y="2161540"/>
                  </a:lnTo>
                  <a:lnTo>
                    <a:pt x="0" y="2218690"/>
                  </a:lnTo>
                  <a:lnTo>
                    <a:pt x="20320" y="2218690"/>
                  </a:lnTo>
                  <a:lnTo>
                    <a:pt x="20320" y="2161540"/>
                  </a:lnTo>
                  <a:close/>
                </a:path>
                <a:path w="20320" h="2767329">
                  <a:moveTo>
                    <a:pt x="20320" y="2047240"/>
                  </a:moveTo>
                  <a:lnTo>
                    <a:pt x="0" y="2047240"/>
                  </a:lnTo>
                  <a:lnTo>
                    <a:pt x="0" y="2104390"/>
                  </a:lnTo>
                  <a:lnTo>
                    <a:pt x="20320" y="2104390"/>
                  </a:lnTo>
                  <a:lnTo>
                    <a:pt x="20320" y="2047240"/>
                  </a:lnTo>
                  <a:close/>
                </a:path>
                <a:path w="20320" h="2767329">
                  <a:moveTo>
                    <a:pt x="20320" y="1934210"/>
                  </a:moveTo>
                  <a:lnTo>
                    <a:pt x="0" y="1934210"/>
                  </a:lnTo>
                  <a:lnTo>
                    <a:pt x="0" y="1990090"/>
                  </a:lnTo>
                  <a:lnTo>
                    <a:pt x="20320" y="1990090"/>
                  </a:lnTo>
                  <a:lnTo>
                    <a:pt x="20320" y="1934210"/>
                  </a:lnTo>
                  <a:close/>
                </a:path>
                <a:path w="20320" h="2767329">
                  <a:moveTo>
                    <a:pt x="20320" y="1819910"/>
                  </a:moveTo>
                  <a:lnTo>
                    <a:pt x="0" y="1819910"/>
                  </a:lnTo>
                  <a:lnTo>
                    <a:pt x="0" y="1877060"/>
                  </a:lnTo>
                  <a:lnTo>
                    <a:pt x="20320" y="1877060"/>
                  </a:lnTo>
                  <a:lnTo>
                    <a:pt x="20320" y="1819910"/>
                  </a:lnTo>
                  <a:close/>
                </a:path>
                <a:path w="20320" h="2767329">
                  <a:moveTo>
                    <a:pt x="20320" y="1706880"/>
                  </a:moveTo>
                  <a:lnTo>
                    <a:pt x="0" y="1706880"/>
                  </a:lnTo>
                  <a:lnTo>
                    <a:pt x="0" y="1762760"/>
                  </a:lnTo>
                  <a:lnTo>
                    <a:pt x="20320" y="1762760"/>
                  </a:lnTo>
                  <a:lnTo>
                    <a:pt x="20320" y="1706880"/>
                  </a:lnTo>
                  <a:close/>
                </a:path>
                <a:path w="20320" h="2767329">
                  <a:moveTo>
                    <a:pt x="20320" y="1592580"/>
                  </a:moveTo>
                  <a:lnTo>
                    <a:pt x="0" y="1592580"/>
                  </a:lnTo>
                  <a:lnTo>
                    <a:pt x="0" y="1649730"/>
                  </a:lnTo>
                  <a:lnTo>
                    <a:pt x="20320" y="1649730"/>
                  </a:lnTo>
                  <a:lnTo>
                    <a:pt x="20320" y="1592580"/>
                  </a:lnTo>
                  <a:close/>
                </a:path>
                <a:path w="20320" h="2767329">
                  <a:moveTo>
                    <a:pt x="20320" y="1478280"/>
                  </a:moveTo>
                  <a:lnTo>
                    <a:pt x="0" y="1478280"/>
                  </a:lnTo>
                  <a:lnTo>
                    <a:pt x="0" y="1535430"/>
                  </a:lnTo>
                  <a:lnTo>
                    <a:pt x="20320" y="1535430"/>
                  </a:lnTo>
                  <a:lnTo>
                    <a:pt x="20320" y="1478280"/>
                  </a:lnTo>
                  <a:close/>
                </a:path>
                <a:path w="20320" h="2767329">
                  <a:moveTo>
                    <a:pt x="20320" y="1365250"/>
                  </a:moveTo>
                  <a:lnTo>
                    <a:pt x="0" y="1365250"/>
                  </a:lnTo>
                  <a:lnTo>
                    <a:pt x="0" y="1422400"/>
                  </a:lnTo>
                  <a:lnTo>
                    <a:pt x="20320" y="1422400"/>
                  </a:lnTo>
                  <a:lnTo>
                    <a:pt x="20320" y="1365250"/>
                  </a:lnTo>
                  <a:close/>
                </a:path>
                <a:path w="20320" h="2767329">
                  <a:moveTo>
                    <a:pt x="20320" y="1250950"/>
                  </a:moveTo>
                  <a:lnTo>
                    <a:pt x="0" y="1250950"/>
                  </a:lnTo>
                  <a:lnTo>
                    <a:pt x="0" y="1308100"/>
                  </a:lnTo>
                  <a:lnTo>
                    <a:pt x="20320" y="1308100"/>
                  </a:lnTo>
                  <a:lnTo>
                    <a:pt x="20320" y="1250950"/>
                  </a:lnTo>
                  <a:close/>
                </a:path>
                <a:path w="20320" h="2767329">
                  <a:moveTo>
                    <a:pt x="20320" y="1137920"/>
                  </a:moveTo>
                  <a:lnTo>
                    <a:pt x="0" y="1137920"/>
                  </a:lnTo>
                  <a:lnTo>
                    <a:pt x="0" y="1193800"/>
                  </a:lnTo>
                  <a:lnTo>
                    <a:pt x="20320" y="1193800"/>
                  </a:lnTo>
                  <a:lnTo>
                    <a:pt x="20320" y="1137920"/>
                  </a:lnTo>
                  <a:close/>
                </a:path>
                <a:path w="20320" h="2767329">
                  <a:moveTo>
                    <a:pt x="20320" y="1023620"/>
                  </a:moveTo>
                  <a:lnTo>
                    <a:pt x="0" y="1023620"/>
                  </a:lnTo>
                  <a:lnTo>
                    <a:pt x="0" y="1080770"/>
                  </a:lnTo>
                  <a:lnTo>
                    <a:pt x="20320" y="1080770"/>
                  </a:lnTo>
                  <a:lnTo>
                    <a:pt x="20320" y="1023620"/>
                  </a:lnTo>
                  <a:close/>
                </a:path>
                <a:path w="20320" h="2767329">
                  <a:moveTo>
                    <a:pt x="20320" y="910590"/>
                  </a:moveTo>
                  <a:lnTo>
                    <a:pt x="0" y="910590"/>
                  </a:lnTo>
                  <a:lnTo>
                    <a:pt x="0" y="966470"/>
                  </a:lnTo>
                  <a:lnTo>
                    <a:pt x="20320" y="966470"/>
                  </a:lnTo>
                  <a:lnTo>
                    <a:pt x="20320" y="910590"/>
                  </a:lnTo>
                  <a:close/>
                </a:path>
                <a:path w="20320" h="2767329">
                  <a:moveTo>
                    <a:pt x="20320" y="796290"/>
                  </a:moveTo>
                  <a:lnTo>
                    <a:pt x="0" y="796290"/>
                  </a:lnTo>
                  <a:lnTo>
                    <a:pt x="0" y="853440"/>
                  </a:lnTo>
                  <a:lnTo>
                    <a:pt x="20320" y="853440"/>
                  </a:lnTo>
                  <a:lnTo>
                    <a:pt x="20320" y="796290"/>
                  </a:lnTo>
                  <a:close/>
                </a:path>
                <a:path w="20320" h="2767329">
                  <a:moveTo>
                    <a:pt x="20320" y="681990"/>
                  </a:moveTo>
                  <a:lnTo>
                    <a:pt x="0" y="681990"/>
                  </a:lnTo>
                  <a:lnTo>
                    <a:pt x="0" y="739140"/>
                  </a:lnTo>
                  <a:lnTo>
                    <a:pt x="20320" y="739140"/>
                  </a:lnTo>
                  <a:lnTo>
                    <a:pt x="20320" y="681990"/>
                  </a:lnTo>
                  <a:close/>
                </a:path>
                <a:path w="20320" h="2767329">
                  <a:moveTo>
                    <a:pt x="20320" y="568960"/>
                  </a:moveTo>
                  <a:lnTo>
                    <a:pt x="0" y="568960"/>
                  </a:lnTo>
                  <a:lnTo>
                    <a:pt x="0" y="626110"/>
                  </a:lnTo>
                  <a:lnTo>
                    <a:pt x="20320" y="626110"/>
                  </a:lnTo>
                  <a:lnTo>
                    <a:pt x="20320" y="568960"/>
                  </a:lnTo>
                  <a:close/>
                </a:path>
                <a:path w="20320" h="2767329">
                  <a:moveTo>
                    <a:pt x="20320" y="454660"/>
                  </a:moveTo>
                  <a:lnTo>
                    <a:pt x="0" y="454660"/>
                  </a:lnTo>
                  <a:lnTo>
                    <a:pt x="0" y="511810"/>
                  </a:lnTo>
                  <a:lnTo>
                    <a:pt x="20320" y="511810"/>
                  </a:lnTo>
                  <a:lnTo>
                    <a:pt x="20320" y="454660"/>
                  </a:lnTo>
                  <a:close/>
                </a:path>
                <a:path w="20320" h="2767329">
                  <a:moveTo>
                    <a:pt x="20320" y="341630"/>
                  </a:moveTo>
                  <a:lnTo>
                    <a:pt x="0" y="341630"/>
                  </a:lnTo>
                  <a:lnTo>
                    <a:pt x="0" y="397510"/>
                  </a:lnTo>
                  <a:lnTo>
                    <a:pt x="20320" y="397510"/>
                  </a:lnTo>
                  <a:lnTo>
                    <a:pt x="20320" y="341630"/>
                  </a:lnTo>
                  <a:close/>
                </a:path>
                <a:path w="20320" h="2767329">
                  <a:moveTo>
                    <a:pt x="20320" y="227330"/>
                  </a:moveTo>
                  <a:lnTo>
                    <a:pt x="0" y="227330"/>
                  </a:lnTo>
                  <a:lnTo>
                    <a:pt x="0" y="284480"/>
                  </a:lnTo>
                  <a:lnTo>
                    <a:pt x="20320" y="284480"/>
                  </a:lnTo>
                  <a:lnTo>
                    <a:pt x="20320" y="227330"/>
                  </a:lnTo>
                  <a:close/>
                </a:path>
                <a:path w="20320" h="2767329">
                  <a:moveTo>
                    <a:pt x="20320" y="113030"/>
                  </a:moveTo>
                  <a:lnTo>
                    <a:pt x="0" y="113030"/>
                  </a:lnTo>
                  <a:lnTo>
                    <a:pt x="0" y="170180"/>
                  </a:lnTo>
                  <a:lnTo>
                    <a:pt x="20320" y="170180"/>
                  </a:lnTo>
                  <a:lnTo>
                    <a:pt x="20320" y="113030"/>
                  </a:lnTo>
                  <a:close/>
                </a:path>
                <a:path w="20320" h="2767329">
                  <a:moveTo>
                    <a:pt x="2032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20320" y="5715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165850" y="1499869"/>
              <a:ext cx="20320" cy="2767330"/>
            </a:xfrm>
            <a:custGeom>
              <a:avLst/>
              <a:gdLst/>
              <a:ahLst/>
              <a:cxnLst/>
              <a:rect l="l" t="t" r="r" b="b"/>
              <a:pathLst>
                <a:path w="20320" h="2767329">
                  <a:moveTo>
                    <a:pt x="20320" y="2730500"/>
                  </a:moveTo>
                  <a:lnTo>
                    <a:pt x="0" y="2730500"/>
                  </a:lnTo>
                  <a:lnTo>
                    <a:pt x="0" y="2767330"/>
                  </a:lnTo>
                  <a:lnTo>
                    <a:pt x="20320" y="2767330"/>
                  </a:lnTo>
                  <a:lnTo>
                    <a:pt x="20320" y="2730500"/>
                  </a:lnTo>
                  <a:close/>
                </a:path>
                <a:path w="20320" h="2767329">
                  <a:moveTo>
                    <a:pt x="20320" y="2616200"/>
                  </a:moveTo>
                  <a:lnTo>
                    <a:pt x="0" y="2616200"/>
                  </a:lnTo>
                  <a:lnTo>
                    <a:pt x="0" y="2673350"/>
                  </a:lnTo>
                  <a:lnTo>
                    <a:pt x="20320" y="2673350"/>
                  </a:lnTo>
                  <a:lnTo>
                    <a:pt x="20320" y="2616200"/>
                  </a:lnTo>
                  <a:close/>
                </a:path>
                <a:path w="20320" h="2767329">
                  <a:moveTo>
                    <a:pt x="20320" y="2503170"/>
                  </a:moveTo>
                  <a:lnTo>
                    <a:pt x="0" y="2503170"/>
                  </a:lnTo>
                  <a:lnTo>
                    <a:pt x="0" y="2559050"/>
                  </a:lnTo>
                  <a:lnTo>
                    <a:pt x="20320" y="2559050"/>
                  </a:lnTo>
                  <a:lnTo>
                    <a:pt x="20320" y="2503170"/>
                  </a:lnTo>
                  <a:close/>
                </a:path>
                <a:path w="20320" h="2767329">
                  <a:moveTo>
                    <a:pt x="20320" y="2388870"/>
                  </a:moveTo>
                  <a:lnTo>
                    <a:pt x="0" y="2388870"/>
                  </a:lnTo>
                  <a:lnTo>
                    <a:pt x="0" y="2446020"/>
                  </a:lnTo>
                  <a:lnTo>
                    <a:pt x="20320" y="2446020"/>
                  </a:lnTo>
                  <a:lnTo>
                    <a:pt x="20320" y="2388870"/>
                  </a:lnTo>
                  <a:close/>
                </a:path>
                <a:path w="20320" h="2767329">
                  <a:moveTo>
                    <a:pt x="20320" y="2274570"/>
                  </a:moveTo>
                  <a:lnTo>
                    <a:pt x="0" y="2274570"/>
                  </a:lnTo>
                  <a:lnTo>
                    <a:pt x="0" y="2331720"/>
                  </a:lnTo>
                  <a:lnTo>
                    <a:pt x="20320" y="2331720"/>
                  </a:lnTo>
                  <a:lnTo>
                    <a:pt x="20320" y="2274570"/>
                  </a:lnTo>
                  <a:close/>
                </a:path>
                <a:path w="20320" h="2767329">
                  <a:moveTo>
                    <a:pt x="20320" y="2161540"/>
                  </a:moveTo>
                  <a:lnTo>
                    <a:pt x="0" y="2161540"/>
                  </a:lnTo>
                  <a:lnTo>
                    <a:pt x="0" y="2218690"/>
                  </a:lnTo>
                  <a:lnTo>
                    <a:pt x="20320" y="2218690"/>
                  </a:lnTo>
                  <a:lnTo>
                    <a:pt x="20320" y="2161540"/>
                  </a:lnTo>
                  <a:close/>
                </a:path>
                <a:path w="20320" h="2767329">
                  <a:moveTo>
                    <a:pt x="20320" y="2047240"/>
                  </a:moveTo>
                  <a:lnTo>
                    <a:pt x="0" y="2047240"/>
                  </a:lnTo>
                  <a:lnTo>
                    <a:pt x="0" y="2104390"/>
                  </a:lnTo>
                  <a:lnTo>
                    <a:pt x="20320" y="2104390"/>
                  </a:lnTo>
                  <a:lnTo>
                    <a:pt x="20320" y="2047240"/>
                  </a:lnTo>
                  <a:close/>
                </a:path>
                <a:path w="20320" h="2767329">
                  <a:moveTo>
                    <a:pt x="20320" y="1934210"/>
                  </a:moveTo>
                  <a:lnTo>
                    <a:pt x="0" y="1934210"/>
                  </a:lnTo>
                  <a:lnTo>
                    <a:pt x="0" y="1990090"/>
                  </a:lnTo>
                  <a:lnTo>
                    <a:pt x="20320" y="1990090"/>
                  </a:lnTo>
                  <a:lnTo>
                    <a:pt x="20320" y="1934210"/>
                  </a:lnTo>
                  <a:close/>
                </a:path>
                <a:path w="20320" h="2767329">
                  <a:moveTo>
                    <a:pt x="20320" y="1819910"/>
                  </a:moveTo>
                  <a:lnTo>
                    <a:pt x="0" y="1819910"/>
                  </a:lnTo>
                  <a:lnTo>
                    <a:pt x="0" y="1877060"/>
                  </a:lnTo>
                  <a:lnTo>
                    <a:pt x="20320" y="1877060"/>
                  </a:lnTo>
                  <a:lnTo>
                    <a:pt x="20320" y="1819910"/>
                  </a:lnTo>
                  <a:close/>
                </a:path>
                <a:path w="20320" h="2767329">
                  <a:moveTo>
                    <a:pt x="20320" y="1706880"/>
                  </a:moveTo>
                  <a:lnTo>
                    <a:pt x="0" y="1706880"/>
                  </a:lnTo>
                  <a:lnTo>
                    <a:pt x="0" y="1762760"/>
                  </a:lnTo>
                  <a:lnTo>
                    <a:pt x="20320" y="1762760"/>
                  </a:lnTo>
                  <a:lnTo>
                    <a:pt x="20320" y="1706880"/>
                  </a:lnTo>
                  <a:close/>
                </a:path>
                <a:path w="20320" h="2767329">
                  <a:moveTo>
                    <a:pt x="20320" y="1592580"/>
                  </a:moveTo>
                  <a:lnTo>
                    <a:pt x="0" y="1592580"/>
                  </a:lnTo>
                  <a:lnTo>
                    <a:pt x="0" y="1649730"/>
                  </a:lnTo>
                  <a:lnTo>
                    <a:pt x="20320" y="1649730"/>
                  </a:lnTo>
                  <a:lnTo>
                    <a:pt x="20320" y="1592580"/>
                  </a:lnTo>
                  <a:close/>
                </a:path>
                <a:path w="20320" h="2767329">
                  <a:moveTo>
                    <a:pt x="20320" y="1478280"/>
                  </a:moveTo>
                  <a:lnTo>
                    <a:pt x="0" y="1478280"/>
                  </a:lnTo>
                  <a:lnTo>
                    <a:pt x="0" y="1535430"/>
                  </a:lnTo>
                  <a:lnTo>
                    <a:pt x="20320" y="1535430"/>
                  </a:lnTo>
                  <a:lnTo>
                    <a:pt x="20320" y="1478280"/>
                  </a:lnTo>
                  <a:close/>
                </a:path>
                <a:path w="20320" h="2767329">
                  <a:moveTo>
                    <a:pt x="20320" y="1365250"/>
                  </a:moveTo>
                  <a:lnTo>
                    <a:pt x="0" y="1365250"/>
                  </a:lnTo>
                  <a:lnTo>
                    <a:pt x="0" y="1422400"/>
                  </a:lnTo>
                  <a:lnTo>
                    <a:pt x="20320" y="1422400"/>
                  </a:lnTo>
                  <a:lnTo>
                    <a:pt x="20320" y="1365250"/>
                  </a:lnTo>
                  <a:close/>
                </a:path>
                <a:path w="20320" h="2767329">
                  <a:moveTo>
                    <a:pt x="20320" y="1250950"/>
                  </a:moveTo>
                  <a:lnTo>
                    <a:pt x="0" y="1250950"/>
                  </a:lnTo>
                  <a:lnTo>
                    <a:pt x="0" y="1308100"/>
                  </a:lnTo>
                  <a:lnTo>
                    <a:pt x="20320" y="1308100"/>
                  </a:lnTo>
                  <a:lnTo>
                    <a:pt x="20320" y="1250950"/>
                  </a:lnTo>
                  <a:close/>
                </a:path>
                <a:path w="20320" h="2767329">
                  <a:moveTo>
                    <a:pt x="20320" y="1137920"/>
                  </a:moveTo>
                  <a:lnTo>
                    <a:pt x="0" y="1137920"/>
                  </a:lnTo>
                  <a:lnTo>
                    <a:pt x="0" y="1193800"/>
                  </a:lnTo>
                  <a:lnTo>
                    <a:pt x="20320" y="1193800"/>
                  </a:lnTo>
                  <a:lnTo>
                    <a:pt x="20320" y="1137920"/>
                  </a:lnTo>
                  <a:close/>
                </a:path>
                <a:path w="20320" h="2767329">
                  <a:moveTo>
                    <a:pt x="20320" y="1023620"/>
                  </a:moveTo>
                  <a:lnTo>
                    <a:pt x="0" y="1023620"/>
                  </a:lnTo>
                  <a:lnTo>
                    <a:pt x="0" y="1080770"/>
                  </a:lnTo>
                  <a:lnTo>
                    <a:pt x="20320" y="1080770"/>
                  </a:lnTo>
                  <a:lnTo>
                    <a:pt x="20320" y="1023620"/>
                  </a:lnTo>
                  <a:close/>
                </a:path>
                <a:path w="20320" h="2767329">
                  <a:moveTo>
                    <a:pt x="20320" y="910590"/>
                  </a:moveTo>
                  <a:lnTo>
                    <a:pt x="0" y="910590"/>
                  </a:lnTo>
                  <a:lnTo>
                    <a:pt x="0" y="966470"/>
                  </a:lnTo>
                  <a:lnTo>
                    <a:pt x="20320" y="966470"/>
                  </a:lnTo>
                  <a:lnTo>
                    <a:pt x="20320" y="910590"/>
                  </a:lnTo>
                  <a:close/>
                </a:path>
                <a:path w="20320" h="2767329">
                  <a:moveTo>
                    <a:pt x="20320" y="796290"/>
                  </a:moveTo>
                  <a:lnTo>
                    <a:pt x="0" y="796290"/>
                  </a:lnTo>
                  <a:lnTo>
                    <a:pt x="0" y="853440"/>
                  </a:lnTo>
                  <a:lnTo>
                    <a:pt x="20320" y="853440"/>
                  </a:lnTo>
                  <a:lnTo>
                    <a:pt x="20320" y="796290"/>
                  </a:lnTo>
                  <a:close/>
                </a:path>
                <a:path w="20320" h="2767329">
                  <a:moveTo>
                    <a:pt x="20320" y="681990"/>
                  </a:moveTo>
                  <a:lnTo>
                    <a:pt x="0" y="681990"/>
                  </a:lnTo>
                  <a:lnTo>
                    <a:pt x="0" y="739140"/>
                  </a:lnTo>
                  <a:lnTo>
                    <a:pt x="20320" y="739140"/>
                  </a:lnTo>
                  <a:lnTo>
                    <a:pt x="20320" y="681990"/>
                  </a:lnTo>
                  <a:close/>
                </a:path>
                <a:path w="20320" h="2767329">
                  <a:moveTo>
                    <a:pt x="20320" y="568960"/>
                  </a:moveTo>
                  <a:lnTo>
                    <a:pt x="0" y="568960"/>
                  </a:lnTo>
                  <a:lnTo>
                    <a:pt x="0" y="626110"/>
                  </a:lnTo>
                  <a:lnTo>
                    <a:pt x="20320" y="626110"/>
                  </a:lnTo>
                  <a:lnTo>
                    <a:pt x="20320" y="568960"/>
                  </a:lnTo>
                  <a:close/>
                </a:path>
                <a:path w="20320" h="2767329">
                  <a:moveTo>
                    <a:pt x="20320" y="454660"/>
                  </a:moveTo>
                  <a:lnTo>
                    <a:pt x="0" y="454660"/>
                  </a:lnTo>
                  <a:lnTo>
                    <a:pt x="0" y="511810"/>
                  </a:lnTo>
                  <a:lnTo>
                    <a:pt x="20320" y="511810"/>
                  </a:lnTo>
                  <a:lnTo>
                    <a:pt x="20320" y="454660"/>
                  </a:lnTo>
                  <a:close/>
                </a:path>
                <a:path w="20320" h="2767329">
                  <a:moveTo>
                    <a:pt x="20320" y="341630"/>
                  </a:moveTo>
                  <a:lnTo>
                    <a:pt x="0" y="341630"/>
                  </a:lnTo>
                  <a:lnTo>
                    <a:pt x="0" y="397510"/>
                  </a:lnTo>
                  <a:lnTo>
                    <a:pt x="20320" y="397510"/>
                  </a:lnTo>
                  <a:lnTo>
                    <a:pt x="20320" y="341630"/>
                  </a:lnTo>
                  <a:close/>
                </a:path>
                <a:path w="20320" h="2767329">
                  <a:moveTo>
                    <a:pt x="20320" y="227330"/>
                  </a:moveTo>
                  <a:lnTo>
                    <a:pt x="0" y="227330"/>
                  </a:lnTo>
                  <a:lnTo>
                    <a:pt x="0" y="284480"/>
                  </a:lnTo>
                  <a:lnTo>
                    <a:pt x="20320" y="284480"/>
                  </a:lnTo>
                  <a:lnTo>
                    <a:pt x="20320" y="227330"/>
                  </a:lnTo>
                  <a:close/>
                </a:path>
                <a:path w="20320" h="2767329">
                  <a:moveTo>
                    <a:pt x="20320" y="113030"/>
                  </a:moveTo>
                  <a:lnTo>
                    <a:pt x="0" y="113030"/>
                  </a:lnTo>
                  <a:lnTo>
                    <a:pt x="0" y="170180"/>
                  </a:lnTo>
                  <a:lnTo>
                    <a:pt x="20320" y="170180"/>
                  </a:lnTo>
                  <a:lnTo>
                    <a:pt x="20320" y="113030"/>
                  </a:lnTo>
                  <a:close/>
                </a:path>
                <a:path w="20320" h="2767329">
                  <a:moveTo>
                    <a:pt x="2032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20320" y="5715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1849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2026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2217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23950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5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2572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2763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6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2941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6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31317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6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3309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6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3487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6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367780" y="1446529"/>
              <a:ext cx="38100" cy="2820670"/>
            </a:xfrm>
            <a:custGeom>
              <a:avLst/>
              <a:gdLst/>
              <a:ahLst/>
              <a:cxnLst/>
              <a:rect l="l" t="t" r="r" b="b"/>
              <a:pathLst>
                <a:path w="38100" h="2820670">
                  <a:moveTo>
                    <a:pt x="38100" y="0"/>
                  </a:moveTo>
                  <a:lnTo>
                    <a:pt x="20320" y="0"/>
                  </a:lnTo>
                  <a:lnTo>
                    <a:pt x="17780" y="0"/>
                  </a:lnTo>
                  <a:lnTo>
                    <a:pt x="0" y="0"/>
                  </a:lnTo>
                  <a:lnTo>
                    <a:pt x="0" y="2820670"/>
                  </a:lnTo>
                  <a:lnTo>
                    <a:pt x="17780" y="2820670"/>
                  </a:lnTo>
                  <a:lnTo>
                    <a:pt x="20320" y="2820670"/>
                  </a:lnTo>
                  <a:lnTo>
                    <a:pt x="38100" y="28206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6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40460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6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4223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6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4401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6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4592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6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4770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6B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49605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6C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5138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6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5316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6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5506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6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5684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7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58748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7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6052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6230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6420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6598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67892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7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6967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7144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7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7335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7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7513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77037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7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7881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8059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8249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8427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8605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8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8795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8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8973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2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91642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8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9341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9519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5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9710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6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9888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0065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8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0256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8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0434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0624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0802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0980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1170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1348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15391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9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1716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9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1894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2085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2262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2440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2631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2809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299960" y="1446529"/>
              <a:ext cx="38100" cy="2820670"/>
            </a:xfrm>
            <a:custGeom>
              <a:avLst/>
              <a:gdLst/>
              <a:ahLst/>
              <a:cxnLst/>
              <a:rect l="l" t="t" r="r" b="b"/>
              <a:pathLst>
                <a:path w="38100" h="2820670">
                  <a:moveTo>
                    <a:pt x="38100" y="0"/>
                  </a:moveTo>
                  <a:lnTo>
                    <a:pt x="19050" y="0"/>
                  </a:lnTo>
                  <a:lnTo>
                    <a:pt x="17780" y="0"/>
                  </a:lnTo>
                  <a:lnTo>
                    <a:pt x="0" y="0"/>
                  </a:lnTo>
                  <a:lnTo>
                    <a:pt x="0" y="2820670"/>
                  </a:lnTo>
                  <a:lnTo>
                    <a:pt x="17780" y="2820670"/>
                  </a:lnTo>
                  <a:lnTo>
                    <a:pt x="19050" y="2820670"/>
                  </a:lnTo>
                  <a:lnTo>
                    <a:pt x="38100" y="28206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9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3355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3545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3723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39139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9D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4091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E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4269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4460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4637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48283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5006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5183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A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53744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A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5552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A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57427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A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920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A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6098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A9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62888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A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6466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A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66572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AC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6834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A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7012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A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72032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A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7381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75716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B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7749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B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7927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81177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B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8295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8473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8663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8841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90321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9209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B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9387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B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9578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C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9755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99464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B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0124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0302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0492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1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0670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C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0848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1038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4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1216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14069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1584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1762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1953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2130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CA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2308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C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2499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2676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D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2867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E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3045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F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3223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3413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3591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D2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37818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D3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3959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4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4137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5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4327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6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4505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7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46962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D8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4874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9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051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DA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2423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D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420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C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6107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D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88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966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61567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E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6334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E1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65251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E2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6702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E3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6880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E4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70712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E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7248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E6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74394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E7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7617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E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7795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E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79856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E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8163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EB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83538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E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8531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ED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8709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EE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88999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EF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9077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9255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1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9446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2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9623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F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98143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F4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9992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5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90169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6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90360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7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90538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8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90716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9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90906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A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91084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FB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12748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6" name="object 406"/>
          <p:cNvSpPr txBox="1"/>
          <p:nvPr/>
        </p:nvSpPr>
        <p:spPr>
          <a:xfrm>
            <a:off x="636269" y="2625090"/>
            <a:ext cx="14306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solutions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3911600" y="2625090"/>
            <a:ext cx="1211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colloids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6677659" y="2625090"/>
            <a:ext cx="20040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suspensions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2971800" y="1442719"/>
            <a:ext cx="3200400" cy="2787650"/>
          </a:xfrm>
          <a:custGeom>
            <a:avLst/>
            <a:gdLst/>
            <a:ahLst/>
            <a:cxnLst/>
            <a:rect l="l" t="t" r="r" b="b"/>
            <a:pathLst>
              <a:path w="3200400" h="2787650">
                <a:moveTo>
                  <a:pt x="0" y="0"/>
                </a:moveTo>
                <a:lnTo>
                  <a:pt x="0" y="57150"/>
                </a:lnTo>
              </a:path>
              <a:path w="3200400" h="2787650">
                <a:moveTo>
                  <a:pt x="0" y="114300"/>
                </a:moveTo>
                <a:lnTo>
                  <a:pt x="0" y="170179"/>
                </a:lnTo>
              </a:path>
              <a:path w="3200400" h="2787650">
                <a:moveTo>
                  <a:pt x="0" y="227329"/>
                </a:moveTo>
                <a:lnTo>
                  <a:pt x="0" y="284479"/>
                </a:lnTo>
              </a:path>
              <a:path w="3200400" h="2787650">
                <a:moveTo>
                  <a:pt x="0" y="341629"/>
                </a:moveTo>
                <a:lnTo>
                  <a:pt x="0" y="398779"/>
                </a:lnTo>
              </a:path>
              <a:path w="3200400" h="2787650">
                <a:moveTo>
                  <a:pt x="0" y="454659"/>
                </a:moveTo>
                <a:lnTo>
                  <a:pt x="0" y="511809"/>
                </a:lnTo>
              </a:path>
              <a:path w="3200400" h="2787650">
                <a:moveTo>
                  <a:pt x="0" y="568959"/>
                </a:moveTo>
                <a:lnTo>
                  <a:pt x="0" y="626109"/>
                </a:lnTo>
              </a:path>
              <a:path w="3200400" h="2787650">
                <a:moveTo>
                  <a:pt x="0" y="683259"/>
                </a:moveTo>
                <a:lnTo>
                  <a:pt x="0" y="739139"/>
                </a:lnTo>
              </a:path>
              <a:path w="3200400" h="2787650">
                <a:moveTo>
                  <a:pt x="0" y="796289"/>
                </a:moveTo>
                <a:lnTo>
                  <a:pt x="0" y="853439"/>
                </a:lnTo>
              </a:path>
              <a:path w="3200400" h="2787650">
                <a:moveTo>
                  <a:pt x="0" y="910589"/>
                </a:moveTo>
                <a:lnTo>
                  <a:pt x="0" y="967739"/>
                </a:lnTo>
              </a:path>
              <a:path w="3200400" h="2787650">
                <a:moveTo>
                  <a:pt x="0" y="1023619"/>
                </a:moveTo>
                <a:lnTo>
                  <a:pt x="0" y="1080769"/>
                </a:lnTo>
              </a:path>
              <a:path w="3200400" h="2787650">
                <a:moveTo>
                  <a:pt x="0" y="1137919"/>
                </a:moveTo>
                <a:lnTo>
                  <a:pt x="0" y="1195069"/>
                </a:lnTo>
              </a:path>
              <a:path w="3200400" h="2787650">
                <a:moveTo>
                  <a:pt x="0" y="1250950"/>
                </a:moveTo>
                <a:lnTo>
                  <a:pt x="0" y="1308100"/>
                </a:lnTo>
              </a:path>
              <a:path w="3200400" h="2787650">
                <a:moveTo>
                  <a:pt x="0" y="1365250"/>
                </a:moveTo>
                <a:lnTo>
                  <a:pt x="0" y="1422400"/>
                </a:lnTo>
              </a:path>
              <a:path w="3200400" h="2787650">
                <a:moveTo>
                  <a:pt x="0" y="1479550"/>
                </a:moveTo>
                <a:lnTo>
                  <a:pt x="0" y="1535429"/>
                </a:lnTo>
              </a:path>
              <a:path w="3200400" h="2787650">
                <a:moveTo>
                  <a:pt x="0" y="1592579"/>
                </a:moveTo>
                <a:lnTo>
                  <a:pt x="0" y="1649729"/>
                </a:lnTo>
              </a:path>
              <a:path w="3200400" h="2787650">
                <a:moveTo>
                  <a:pt x="0" y="1706879"/>
                </a:moveTo>
                <a:lnTo>
                  <a:pt x="0" y="1764029"/>
                </a:lnTo>
              </a:path>
              <a:path w="3200400" h="2787650">
                <a:moveTo>
                  <a:pt x="0" y="1819909"/>
                </a:moveTo>
                <a:lnTo>
                  <a:pt x="0" y="1877059"/>
                </a:lnTo>
              </a:path>
              <a:path w="3200400" h="2787650">
                <a:moveTo>
                  <a:pt x="0" y="1934209"/>
                </a:moveTo>
                <a:lnTo>
                  <a:pt x="0" y="1991359"/>
                </a:lnTo>
              </a:path>
              <a:path w="3200400" h="2787650">
                <a:moveTo>
                  <a:pt x="0" y="2047239"/>
                </a:moveTo>
                <a:lnTo>
                  <a:pt x="0" y="2104390"/>
                </a:lnTo>
              </a:path>
              <a:path w="3200400" h="2787650">
                <a:moveTo>
                  <a:pt x="0" y="2161540"/>
                </a:moveTo>
                <a:lnTo>
                  <a:pt x="0" y="2218690"/>
                </a:lnTo>
              </a:path>
              <a:path w="3200400" h="2787650">
                <a:moveTo>
                  <a:pt x="0" y="2275840"/>
                </a:moveTo>
                <a:lnTo>
                  <a:pt x="0" y="2331719"/>
                </a:lnTo>
              </a:path>
              <a:path w="3200400" h="2787650">
                <a:moveTo>
                  <a:pt x="0" y="2388869"/>
                </a:moveTo>
                <a:lnTo>
                  <a:pt x="0" y="2446019"/>
                </a:lnTo>
              </a:path>
              <a:path w="3200400" h="2787650">
                <a:moveTo>
                  <a:pt x="0" y="2503169"/>
                </a:moveTo>
                <a:lnTo>
                  <a:pt x="0" y="2560319"/>
                </a:lnTo>
              </a:path>
              <a:path w="3200400" h="2787650">
                <a:moveTo>
                  <a:pt x="0" y="2616199"/>
                </a:moveTo>
                <a:lnTo>
                  <a:pt x="0" y="2673349"/>
                </a:lnTo>
              </a:path>
              <a:path w="3200400" h="2787650">
                <a:moveTo>
                  <a:pt x="0" y="2730499"/>
                </a:moveTo>
                <a:lnTo>
                  <a:pt x="0" y="2787649"/>
                </a:lnTo>
              </a:path>
              <a:path w="3200400" h="2787650">
                <a:moveTo>
                  <a:pt x="3200400" y="0"/>
                </a:moveTo>
                <a:lnTo>
                  <a:pt x="3200400" y="57150"/>
                </a:lnTo>
              </a:path>
              <a:path w="3200400" h="2787650">
                <a:moveTo>
                  <a:pt x="3200400" y="114300"/>
                </a:moveTo>
                <a:lnTo>
                  <a:pt x="3200400" y="170179"/>
                </a:lnTo>
              </a:path>
              <a:path w="3200400" h="2787650">
                <a:moveTo>
                  <a:pt x="3200400" y="227329"/>
                </a:moveTo>
                <a:lnTo>
                  <a:pt x="3200400" y="284479"/>
                </a:lnTo>
              </a:path>
              <a:path w="3200400" h="2787650">
                <a:moveTo>
                  <a:pt x="3200400" y="341629"/>
                </a:moveTo>
                <a:lnTo>
                  <a:pt x="3200400" y="398779"/>
                </a:lnTo>
              </a:path>
              <a:path w="3200400" h="2787650">
                <a:moveTo>
                  <a:pt x="3200400" y="454659"/>
                </a:moveTo>
                <a:lnTo>
                  <a:pt x="3200400" y="511809"/>
                </a:lnTo>
              </a:path>
              <a:path w="3200400" h="2787650">
                <a:moveTo>
                  <a:pt x="3200400" y="568959"/>
                </a:moveTo>
                <a:lnTo>
                  <a:pt x="3200400" y="626109"/>
                </a:lnTo>
              </a:path>
              <a:path w="3200400" h="2787650">
                <a:moveTo>
                  <a:pt x="3200400" y="683259"/>
                </a:moveTo>
                <a:lnTo>
                  <a:pt x="3200400" y="739139"/>
                </a:lnTo>
              </a:path>
              <a:path w="3200400" h="2787650">
                <a:moveTo>
                  <a:pt x="3200400" y="796289"/>
                </a:moveTo>
                <a:lnTo>
                  <a:pt x="3200400" y="853439"/>
                </a:lnTo>
              </a:path>
              <a:path w="3200400" h="2787650">
                <a:moveTo>
                  <a:pt x="3200400" y="910589"/>
                </a:moveTo>
                <a:lnTo>
                  <a:pt x="3200400" y="967739"/>
                </a:lnTo>
              </a:path>
              <a:path w="3200400" h="2787650">
                <a:moveTo>
                  <a:pt x="3200400" y="1023619"/>
                </a:moveTo>
                <a:lnTo>
                  <a:pt x="3200400" y="1080769"/>
                </a:lnTo>
              </a:path>
              <a:path w="3200400" h="2787650">
                <a:moveTo>
                  <a:pt x="3200400" y="1137919"/>
                </a:moveTo>
                <a:lnTo>
                  <a:pt x="3200400" y="1195069"/>
                </a:lnTo>
              </a:path>
              <a:path w="3200400" h="2787650">
                <a:moveTo>
                  <a:pt x="3200400" y="1250950"/>
                </a:moveTo>
                <a:lnTo>
                  <a:pt x="3200400" y="1308100"/>
                </a:lnTo>
              </a:path>
              <a:path w="3200400" h="2787650">
                <a:moveTo>
                  <a:pt x="3200400" y="1365250"/>
                </a:moveTo>
                <a:lnTo>
                  <a:pt x="3200400" y="1422400"/>
                </a:lnTo>
              </a:path>
              <a:path w="3200400" h="2787650">
                <a:moveTo>
                  <a:pt x="3200400" y="1479550"/>
                </a:moveTo>
                <a:lnTo>
                  <a:pt x="3200400" y="1535429"/>
                </a:lnTo>
              </a:path>
              <a:path w="3200400" h="2787650">
                <a:moveTo>
                  <a:pt x="3200400" y="1592579"/>
                </a:moveTo>
                <a:lnTo>
                  <a:pt x="3200400" y="1649729"/>
                </a:lnTo>
              </a:path>
              <a:path w="3200400" h="2787650">
                <a:moveTo>
                  <a:pt x="3200400" y="1706879"/>
                </a:moveTo>
                <a:lnTo>
                  <a:pt x="3200400" y="1764029"/>
                </a:lnTo>
              </a:path>
              <a:path w="3200400" h="2787650">
                <a:moveTo>
                  <a:pt x="3200400" y="1819909"/>
                </a:moveTo>
                <a:lnTo>
                  <a:pt x="3200400" y="1877059"/>
                </a:lnTo>
              </a:path>
              <a:path w="3200400" h="2787650">
                <a:moveTo>
                  <a:pt x="3200400" y="1934209"/>
                </a:moveTo>
                <a:lnTo>
                  <a:pt x="3200400" y="1991359"/>
                </a:lnTo>
              </a:path>
              <a:path w="3200400" h="2787650">
                <a:moveTo>
                  <a:pt x="3200400" y="2047239"/>
                </a:moveTo>
                <a:lnTo>
                  <a:pt x="3200400" y="2104390"/>
                </a:lnTo>
              </a:path>
              <a:path w="3200400" h="2787650">
                <a:moveTo>
                  <a:pt x="3200400" y="2161540"/>
                </a:moveTo>
                <a:lnTo>
                  <a:pt x="3200400" y="2218690"/>
                </a:lnTo>
              </a:path>
              <a:path w="3200400" h="2787650">
                <a:moveTo>
                  <a:pt x="3200400" y="2275840"/>
                </a:moveTo>
                <a:lnTo>
                  <a:pt x="3200400" y="2331719"/>
                </a:lnTo>
              </a:path>
              <a:path w="3200400" h="2787650">
                <a:moveTo>
                  <a:pt x="3200400" y="2388869"/>
                </a:moveTo>
                <a:lnTo>
                  <a:pt x="3200400" y="2446019"/>
                </a:lnTo>
              </a:path>
              <a:path w="3200400" h="2787650">
                <a:moveTo>
                  <a:pt x="3200400" y="2503169"/>
                </a:moveTo>
                <a:lnTo>
                  <a:pt x="3200400" y="2560319"/>
                </a:lnTo>
              </a:path>
              <a:path w="3200400" h="2787650">
                <a:moveTo>
                  <a:pt x="3200400" y="2616199"/>
                </a:moveTo>
                <a:lnTo>
                  <a:pt x="3200400" y="2673349"/>
                </a:lnTo>
              </a:path>
              <a:path w="3200400" h="2787650">
                <a:moveTo>
                  <a:pt x="3200400" y="2730499"/>
                </a:moveTo>
                <a:lnTo>
                  <a:pt x="3200400" y="2787649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 txBox="1">
            <a:spLocks noGrp="1"/>
          </p:cNvSpPr>
          <p:nvPr>
            <p:ph type="title"/>
          </p:nvPr>
        </p:nvSpPr>
        <p:spPr>
          <a:xfrm>
            <a:off x="2536189" y="872490"/>
            <a:ext cx="965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BF4F4C"/>
                </a:solidFill>
                <a:latin typeface="Arial"/>
                <a:cs typeface="Arial"/>
              </a:rPr>
              <a:t>&lt; 1</a:t>
            </a:r>
            <a:r>
              <a:rPr sz="2400" b="0" spc="-100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BF4F4C"/>
                </a:solidFill>
                <a:latin typeface="Arial"/>
                <a:cs typeface="Arial"/>
              </a:rPr>
              <a:t>nm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5676900" y="872490"/>
            <a:ext cx="1304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BF4F4C"/>
                </a:solidFill>
                <a:latin typeface="Arial"/>
                <a:cs typeface="Arial"/>
              </a:rPr>
              <a:t>&gt; </a:t>
            </a:r>
            <a:r>
              <a:rPr sz="2400" spc="-10" dirty="0">
                <a:solidFill>
                  <a:srgbClr val="BF4F4C"/>
                </a:solidFill>
                <a:latin typeface="Arial"/>
                <a:cs typeface="Arial"/>
              </a:rPr>
              <a:t>100</a:t>
            </a:r>
            <a:r>
              <a:rPr sz="2400" spc="-80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BF4F4C"/>
                </a:solidFill>
                <a:latin typeface="Arial"/>
                <a:cs typeface="Arial"/>
              </a:rPr>
              <a:t>nm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3030220" y="4453890"/>
            <a:ext cx="3223260" cy="237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marR="7874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transparent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  Tyndall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effect</a:t>
            </a:r>
            <a:endParaRPr sz="2400">
              <a:latin typeface="Arial"/>
              <a:cs typeface="Arial"/>
            </a:endParaRPr>
          </a:p>
          <a:p>
            <a:pPr marL="184150" marR="659765" algn="just">
              <a:lnSpc>
                <a:spcPct val="100000"/>
              </a:lnSpc>
              <a:spcBef>
                <a:spcPts val="240"/>
              </a:spcBef>
            </a:pPr>
            <a:r>
              <a:rPr sz="2400" spc="-10" dirty="0">
                <a:latin typeface="Arial"/>
                <a:cs typeface="Arial"/>
              </a:rPr>
              <a:t>Brownian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motion-  </a:t>
            </a:r>
            <a:r>
              <a:rPr sz="2400" spc="-10" dirty="0">
                <a:latin typeface="Arial"/>
                <a:cs typeface="Arial"/>
              </a:rPr>
              <a:t>colloidal </a:t>
            </a:r>
            <a:r>
              <a:rPr sz="2400" spc="-5" dirty="0">
                <a:latin typeface="Arial"/>
                <a:cs typeface="Arial"/>
              </a:rPr>
              <a:t>particles  moved by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solvent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2400" spc="-10" dirty="0">
                <a:latin typeface="Arial"/>
                <a:cs typeface="Arial"/>
              </a:rPr>
              <a:t>coagulation </a:t>
            </a:r>
            <a:r>
              <a:rPr sz="2400" dirty="0">
                <a:latin typeface="Arial"/>
                <a:cs typeface="Arial"/>
              </a:rPr>
              <a:t>– can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settle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6690359" y="4453890"/>
            <a:ext cx="185928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marR="189230" indent="-2032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  </a:t>
            </a:r>
            <a:r>
              <a:rPr sz="2400" spc="-5" dirty="0">
                <a:latin typeface="Arial"/>
                <a:cs typeface="Arial"/>
              </a:rPr>
              <a:t>(cloudy)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"/>
                <a:cs typeface="Arial"/>
              </a:rPr>
              <a:t>movement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by  gravity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109220" y="4453890"/>
            <a:ext cx="2349500" cy="183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8369" marR="212090" indent="-3390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tra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  </a:t>
            </a:r>
            <a:r>
              <a:rPr sz="2400" spc="-5" dirty="0">
                <a:latin typeface="Arial"/>
                <a:cs typeface="Arial"/>
              </a:rPr>
              <a:t>(clear)</a:t>
            </a:r>
            <a:endParaRPr sz="2400">
              <a:latin typeface="Arial"/>
              <a:cs typeface="Arial"/>
            </a:endParaRPr>
          </a:p>
          <a:p>
            <a:pPr marL="516255" marR="5080" indent="-504190">
              <a:lnSpc>
                <a:spcPct val="145800"/>
              </a:lnSpc>
              <a:spcBef>
                <a:spcPts val="120"/>
              </a:spcBef>
            </a:pPr>
            <a:r>
              <a:rPr sz="2400" spc="-5" dirty="0">
                <a:latin typeface="Arial"/>
                <a:cs typeface="Arial"/>
              </a:rPr>
              <a:t>molecular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motion  </a:t>
            </a:r>
            <a:r>
              <a:rPr sz="2400" spc="-10" dirty="0">
                <a:latin typeface="Arial"/>
                <a:cs typeface="Arial"/>
              </a:rPr>
              <a:t>never </a:t>
            </a:r>
            <a:r>
              <a:rPr sz="2400" spc="-5" dirty="0">
                <a:latin typeface="Arial"/>
                <a:cs typeface="Arial"/>
              </a:rPr>
              <a:t>settle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4648200"/>
            <a:ext cx="838200" cy="1524000"/>
          </a:xfrm>
          <a:custGeom>
            <a:avLst/>
            <a:gdLst/>
            <a:ahLst/>
            <a:cxnLst/>
            <a:rect l="l" t="t" r="r" b="b"/>
            <a:pathLst>
              <a:path w="838200" h="1524000">
                <a:moveTo>
                  <a:pt x="419100" y="0"/>
                </a:moveTo>
                <a:lnTo>
                  <a:pt x="357813" y="2089"/>
                </a:lnTo>
                <a:lnTo>
                  <a:pt x="299103" y="8152"/>
                </a:lnTo>
                <a:lnTo>
                  <a:pt x="243656" y="17879"/>
                </a:lnTo>
                <a:lnTo>
                  <a:pt x="192160" y="30960"/>
                </a:lnTo>
                <a:lnTo>
                  <a:pt x="145300" y="47088"/>
                </a:lnTo>
                <a:lnTo>
                  <a:pt x="103765" y="65952"/>
                </a:lnTo>
                <a:lnTo>
                  <a:pt x="68242" y="87243"/>
                </a:lnTo>
                <a:lnTo>
                  <a:pt x="17976" y="135871"/>
                </a:lnTo>
                <a:lnTo>
                  <a:pt x="0" y="190500"/>
                </a:lnTo>
                <a:lnTo>
                  <a:pt x="0" y="1333500"/>
                </a:lnTo>
                <a:lnTo>
                  <a:pt x="17976" y="1388128"/>
                </a:lnTo>
                <a:lnTo>
                  <a:pt x="68242" y="1436756"/>
                </a:lnTo>
                <a:lnTo>
                  <a:pt x="103765" y="1458047"/>
                </a:lnTo>
                <a:lnTo>
                  <a:pt x="145300" y="1476911"/>
                </a:lnTo>
                <a:lnTo>
                  <a:pt x="192160" y="1493039"/>
                </a:lnTo>
                <a:lnTo>
                  <a:pt x="243656" y="1506120"/>
                </a:lnTo>
                <a:lnTo>
                  <a:pt x="299103" y="1515847"/>
                </a:lnTo>
                <a:lnTo>
                  <a:pt x="357813" y="1521910"/>
                </a:lnTo>
                <a:lnTo>
                  <a:pt x="419100" y="1524000"/>
                </a:lnTo>
                <a:lnTo>
                  <a:pt x="480386" y="1521910"/>
                </a:lnTo>
                <a:lnTo>
                  <a:pt x="539096" y="1515847"/>
                </a:lnTo>
                <a:lnTo>
                  <a:pt x="594543" y="1506120"/>
                </a:lnTo>
                <a:lnTo>
                  <a:pt x="646039" y="1493039"/>
                </a:lnTo>
                <a:lnTo>
                  <a:pt x="692899" y="1476911"/>
                </a:lnTo>
                <a:lnTo>
                  <a:pt x="734434" y="1458047"/>
                </a:lnTo>
                <a:lnTo>
                  <a:pt x="769957" y="1436756"/>
                </a:lnTo>
                <a:lnTo>
                  <a:pt x="820223" y="1388128"/>
                </a:lnTo>
                <a:lnTo>
                  <a:pt x="838200" y="1333500"/>
                </a:lnTo>
                <a:lnTo>
                  <a:pt x="838200" y="190500"/>
                </a:lnTo>
                <a:lnTo>
                  <a:pt x="820223" y="135871"/>
                </a:lnTo>
                <a:lnTo>
                  <a:pt x="769957" y="87243"/>
                </a:lnTo>
                <a:lnTo>
                  <a:pt x="734434" y="65952"/>
                </a:lnTo>
                <a:lnTo>
                  <a:pt x="692899" y="47088"/>
                </a:lnTo>
                <a:lnTo>
                  <a:pt x="646039" y="30960"/>
                </a:lnTo>
                <a:lnTo>
                  <a:pt x="594543" y="17879"/>
                </a:lnTo>
                <a:lnTo>
                  <a:pt x="539096" y="8152"/>
                </a:lnTo>
                <a:lnTo>
                  <a:pt x="480386" y="2089"/>
                </a:lnTo>
                <a:lnTo>
                  <a:pt x="419100" y="0"/>
                </a:lnTo>
                <a:close/>
              </a:path>
              <a:path w="838200" h="1524000">
                <a:moveTo>
                  <a:pt x="0" y="0"/>
                </a:moveTo>
                <a:lnTo>
                  <a:pt x="0" y="0"/>
                </a:lnTo>
              </a:path>
              <a:path w="838200" h="1524000">
                <a:moveTo>
                  <a:pt x="838200" y="1524000"/>
                </a:moveTo>
                <a:lnTo>
                  <a:pt x="838200" y="1524000"/>
                </a:lnTo>
              </a:path>
              <a:path w="838200" h="1524000">
                <a:moveTo>
                  <a:pt x="419100" y="0"/>
                </a:moveTo>
                <a:lnTo>
                  <a:pt x="357813" y="2089"/>
                </a:lnTo>
                <a:lnTo>
                  <a:pt x="299103" y="8152"/>
                </a:lnTo>
                <a:lnTo>
                  <a:pt x="243656" y="17879"/>
                </a:lnTo>
                <a:lnTo>
                  <a:pt x="192160" y="30960"/>
                </a:lnTo>
                <a:lnTo>
                  <a:pt x="145300" y="47088"/>
                </a:lnTo>
                <a:lnTo>
                  <a:pt x="103765" y="65952"/>
                </a:lnTo>
                <a:lnTo>
                  <a:pt x="68242" y="87243"/>
                </a:lnTo>
                <a:lnTo>
                  <a:pt x="17976" y="135871"/>
                </a:lnTo>
                <a:lnTo>
                  <a:pt x="0" y="190500"/>
                </a:lnTo>
                <a:lnTo>
                  <a:pt x="4608" y="218123"/>
                </a:lnTo>
                <a:lnTo>
                  <a:pt x="39416" y="269797"/>
                </a:lnTo>
                <a:lnTo>
                  <a:pt x="103765" y="314532"/>
                </a:lnTo>
                <a:lnTo>
                  <a:pt x="145300" y="333482"/>
                </a:lnTo>
                <a:lnTo>
                  <a:pt x="192160" y="349718"/>
                </a:lnTo>
                <a:lnTo>
                  <a:pt x="243656" y="362914"/>
                </a:lnTo>
                <a:lnTo>
                  <a:pt x="299103" y="372744"/>
                </a:lnTo>
                <a:lnTo>
                  <a:pt x="357813" y="378881"/>
                </a:lnTo>
                <a:lnTo>
                  <a:pt x="419100" y="381000"/>
                </a:lnTo>
                <a:lnTo>
                  <a:pt x="480386" y="378881"/>
                </a:lnTo>
                <a:lnTo>
                  <a:pt x="539096" y="372744"/>
                </a:lnTo>
                <a:lnTo>
                  <a:pt x="594543" y="362914"/>
                </a:lnTo>
                <a:lnTo>
                  <a:pt x="646039" y="349718"/>
                </a:lnTo>
                <a:lnTo>
                  <a:pt x="692899" y="333482"/>
                </a:lnTo>
                <a:lnTo>
                  <a:pt x="734434" y="314532"/>
                </a:lnTo>
                <a:lnTo>
                  <a:pt x="769957" y="293195"/>
                </a:lnTo>
                <a:lnTo>
                  <a:pt x="820223" y="244664"/>
                </a:lnTo>
                <a:lnTo>
                  <a:pt x="838200" y="190500"/>
                </a:lnTo>
                <a:lnTo>
                  <a:pt x="833591" y="162590"/>
                </a:lnTo>
                <a:lnTo>
                  <a:pt x="798783" y="110653"/>
                </a:lnTo>
                <a:lnTo>
                  <a:pt x="734434" y="65952"/>
                </a:lnTo>
                <a:lnTo>
                  <a:pt x="692899" y="47088"/>
                </a:lnTo>
                <a:lnTo>
                  <a:pt x="646039" y="30960"/>
                </a:lnTo>
                <a:lnTo>
                  <a:pt x="594543" y="17879"/>
                </a:lnTo>
                <a:lnTo>
                  <a:pt x="539096" y="8152"/>
                </a:lnTo>
                <a:lnTo>
                  <a:pt x="480386" y="2089"/>
                </a:lnTo>
                <a:lnTo>
                  <a:pt x="419100" y="0"/>
                </a:lnTo>
                <a:close/>
              </a:path>
              <a:path w="838200" h="1524000">
                <a:moveTo>
                  <a:pt x="0" y="0"/>
                </a:moveTo>
                <a:lnTo>
                  <a:pt x="0" y="0"/>
                </a:lnTo>
              </a:path>
              <a:path w="838200" h="1524000">
                <a:moveTo>
                  <a:pt x="838200" y="1524000"/>
                </a:moveTo>
                <a:lnTo>
                  <a:pt x="838200" y="15240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70" y="1446530"/>
            <a:ext cx="9147810" cy="2820670"/>
            <a:chOff x="-1270" y="1446530"/>
            <a:chExt cx="9147810" cy="2820670"/>
          </a:xfrm>
        </p:grpSpPr>
        <p:sp>
          <p:nvSpPr>
            <p:cNvPr id="4" name="object 4"/>
            <p:cNvSpPr/>
            <p:nvPr/>
          </p:nvSpPr>
          <p:spPr>
            <a:xfrm>
              <a:off x="-1270" y="1446529"/>
              <a:ext cx="62230" cy="2820670"/>
            </a:xfrm>
            <a:custGeom>
              <a:avLst/>
              <a:gdLst/>
              <a:ahLst/>
              <a:cxnLst/>
              <a:rect l="l" t="t" r="r" b="b"/>
              <a:pathLst>
                <a:path w="62230" h="2820670">
                  <a:moveTo>
                    <a:pt x="62230" y="0"/>
                  </a:moveTo>
                  <a:lnTo>
                    <a:pt x="33020" y="0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2820670"/>
                  </a:lnTo>
                  <a:lnTo>
                    <a:pt x="29210" y="2820670"/>
                  </a:lnTo>
                  <a:lnTo>
                    <a:pt x="33020" y="2820670"/>
                  </a:lnTo>
                  <a:lnTo>
                    <a:pt x="62230" y="2820670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14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D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6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C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84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B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05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A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25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9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447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8F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36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7F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288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6F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210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5FF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130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4FF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052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F3FF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00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2F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021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1F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942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0F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86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FF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783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EF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704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DF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626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CFF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547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BFF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467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AFF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388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9FF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437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8FF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35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7FF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278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6FF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199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5FF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121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4FF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2041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3F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496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2F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884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1F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804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0FF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726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FFF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6774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EFF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9694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DF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2616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CF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5536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BF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845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AFF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1379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9FF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4299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8FF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7221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7F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0141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6F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3062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5F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6111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4F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9031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3F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195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2F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4874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1FF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7794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D0FF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0716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FFF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3636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EF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655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DF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9479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CF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2399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CFF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55321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AFF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8369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9FF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1289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8FF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4210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7FF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7131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6FF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005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5FF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2974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C4FF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5895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3FF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8815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2F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1736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1F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4657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0F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7705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FF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90626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EF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9354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DF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96469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CF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99390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BF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02310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AF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05231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9F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08152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8F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11200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7F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13995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6F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704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5F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19964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4F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22885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3F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25805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2F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8726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B1F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31647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0F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34569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AFF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37490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EF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4053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DF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43459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CF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46380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BF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49300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AF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2221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9F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514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8F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8064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7F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0985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6F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3905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5F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6826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4F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9875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3F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72795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2F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75716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1F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7863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A0F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81559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FF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84480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EF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7400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DF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90321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CF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93242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BF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961640" y="1499869"/>
              <a:ext cx="33020" cy="2767330"/>
            </a:xfrm>
            <a:custGeom>
              <a:avLst/>
              <a:gdLst/>
              <a:ahLst/>
              <a:cxnLst/>
              <a:rect l="l" t="t" r="r" b="b"/>
              <a:pathLst>
                <a:path w="33019" h="2767329">
                  <a:moveTo>
                    <a:pt x="33020" y="2730500"/>
                  </a:moveTo>
                  <a:lnTo>
                    <a:pt x="0" y="2730500"/>
                  </a:lnTo>
                  <a:lnTo>
                    <a:pt x="0" y="2767330"/>
                  </a:lnTo>
                  <a:lnTo>
                    <a:pt x="33020" y="2767330"/>
                  </a:lnTo>
                  <a:lnTo>
                    <a:pt x="33020" y="2730500"/>
                  </a:lnTo>
                  <a:close/>
                </a:path>
                <a:path w="33019" h="2767329">
                  <a:moveTo>
                    <a:pt x="33020" y="2616200"/>
                  </a:moveTo>
                  <a:lnTo>
                    <a:pt x="0" y="2616200"/>
                  </a:lnTo>
                  <a:lnTo>
                    <a:pt x="0" y="2673350"/>
                  </a:lnTo>
                  <a:lnTo>
                    <a:pt x="33020" y="2673350"/>
                  </a:lnTo>
                  <a:lnTo>
                    <a:pt x="33020" y="2616200"/>
                  </a:lnTo>
                  <a:close/>
                </a:path>
                <a:path w="33019" h="2767329">
                  <a:moveTo>
                    <a:pt x="33020" y="2503170"/>
                  </a:moveTo>
                  <a:lnTo>
                    <a:pt x="0" y="2503170"/>
                  </a:lnTo>
                  <a:lnTo>
                    <a:pt x="0" y="2559050"/>
                  </a:lnTo>
                  <a:lnTo>
                    <a:pt x="33020" y="2559050"/>
                  </a:lnTo>
                  <a:lnTo>
                    <a:pt x="33020" y="2503170"/>
                  </a:lnTo>
                  <a:close/>
                </a:path>
                <a:path w="33019" h="2767329">
                  <a:moveTo>
                    <a:pt x="33020" y="2388870"/>
                  </a:moveTo>
                  <a:lnTo>
                    <a:pt x="0" y="2388870"/>
                  </a:lnTo>
                  <a:lnTo>
                    <a:pt x="0" y="2446020"/>
                  </a:lnTo>
                  <a:lnTo>
                    <a:pt x="33020" y="2446020"/>
                  </a:lnTo>
                  <a:lnTo>
                    <a:pt x="33020" y="2388870"/>
                  </a:lnTo>
                  <a:close/>
                </a:path>
                <a:path w="33019" h="2767329">
                  <a:moveTo>
                    <a:pt x="33020" y="2274570"/>
                  </a:moveTo>
                  <a:lnTo>
                    <a:pt x="0" y="2274570"/>
                  </a:lnTo>
                  <a:lnTo>
                    <a:pt x="0" y="2331720"/>
                  </a:lnTo>
                  <a:lnTo>
                    <a:pt x="33020" y="2331720"/>
                  </a:lnTo>
                  <a:lnTo>
                    <a:pt x="33020" y="2274570"/>
                  </a:lnTo>
                  <a:close/>
                </a:path>
                <a:path w="33019" h="2767329">
                  <a:moveTo>
                    <a:pt x="33020" y="2161540"/>
                  </a:moveTo>
                  <a:lnTo>
                    <a:pt x="0" y="2161540"/>
                  </a:lnTo>
                  <a:lnTo>
                    <a:pt x="0" y="2218690"/>
                  </a:lnTo>
                  <a:lnTo>
                    <a:pt x="33020" y="2218690"/>
                  </a:lnTo>
                  <a:lnTo>
                    <a:pt x="33020" y="2161540"/>
                  </a:lnTo>
                  <a:close/>
                </a:path>
                <a:path w="33019" h="2767329">
                  <a:moveTo>
                    <a:pt x="33020" y="2047240"/>
                  </a:moveTo>
                  <a:lnTo>
                    <a:pt x="0" y="2047240"/>
                  </a:lnTo>
                  <a:lnTo>
                    <a:pt x="0" y="2104390"/>
                  </a:lnTo>
                  <a:lnTo>
                    <a:pt x="33020" y="2104390"/>
                  </a:lnTo>
                  <a:lnTo>
                    <a:pt x="33020" y="2047240"/>
                  </a:lnTo>
                  <a:close/>
                </a:path>
                <a:path w="33019" h="2767329">
                  <a:moveTo>
                    <a:pt x="33020" y="1934210"/>
                  </a:moveTo>
                  <a:lnTo>
                    <a:pt x="0" y="1934210"/>
                  </a:lnTo>
                  <a:lnTo>
                    <a:pt x="0" y="1990090"/>
                  </a:lnTo>
                  <a:lnTo>
                    <a:pt x="33020" y="1990090"/>
                  </a:lnTo>
                  <a:lnTo>
                    <a:pt x="33020" y="1934210"/>
                  </a:lnTo>
                  <a:close/>
                </a:path>
                <a:path w="33019" h="2767329">
                  <a:moveTo>
                    <a:pt x="33020" y="1819910"/>
                  </a:moveTo>
                  <a:lnTo>
                    <a:pt x="0" y="1819910"/>
                  </a:lnTo>
                  <a:lnTo>
                    <a:pt x="0" y="1877060"/>
                  </a:lnTo>
                  <a:lnTo>
                    <a:pt x="33020" y="1877060"/>
                  </a:lnTo>
                  <a:lnTo>
                    <a:pt x="33020" y="1819910"/>
                  </a:lnTo>
                  <a:close/>
                </a:path>
                <a:path w="33019" h="2767329">
                  <a:moveTo>
                    <a:pt x="33020" y="1706880"/>
                  </a:moveTo>
                  <a:lnTo>
                    <a:pt x="0" y="1706880"/>
                  </a:lnTo>
                  <a:lnTo>
                    <a:pt x="0" y="1762760"/>
                  </a:lnTo>
                  <a:lnTo>
                    <a:pt x="33020" y="1762760"/>
                  </a:lnTo>
                  <a:lnTo>
                    <a:pt x="33020" y="1706880"/>
                  </a:lnTo>
                  <a:close/>
                </a:path>
                <a:path w="33019" h="2767329">
                  <a:moveTo>
                    <a:pt x="33020" y="1592580"/>
                  </a:moveTo>
                  <a:lnTo>
                    <a:pt x="0" y="1592580"/>
                  </a:lnTo>
                  <a:lnTo>
                    <a:pt x="0" y="1649730"/>
                  </a:lnTo>
                  <a:lnTo>
                    <a:pt x="33020" y="1649730"/>
                  </a:lnTo>
                  <a:lnTo>
                    <a:pt x="33020" y="1592580"/>
                  </a:lnTo>
                  <a:close/>
                </a:path>
                <a:path w="33019" h="2767329">
                  <a:moveTo>
                    <a:pt x="33020" y="1478280"/>
                  </a:moveTo>
                  <a:lnTo>
                    <a:pt x="0" y="1478280"/>
                  </a:lnTo>
                  <a:lnTo>
                    <a:pt x="0" y="1535430"/>
                  </a:lnTo>
                  <a:lnTo>
                    <a:pt x="33020" y="1535430"/>
                  </a:lnTo>
                  <a:lnTo>
                    <a:pt x="33020" y="1478280"/>
                  </a:lnTo>
                  <a:close/>
                </a:path>
                <a:path w="33019" h="2767329">
                  <a:moveTo>
                    <a:pt x="33020" y="1365250"/>
                  </a:moveTo>
                  <a:lnTo>
                    <a:pt x="0" y="1365250"/>
                  </a:lnTo>
                  <a:lnTo>
                    <a:pt x="0" y="1422400"/>
                  </a:lnTo>
                  <a:lnTo>
                    <a:pt x="33020" y="1422400"/>
                  </a:lnTo>
                  <a:lnTo>
                    <a:pt x="33020" y="1365250"/>
                  </a:lnTo>
                  <a:close/>
                </a:path>
                <a:path w="33019" h="2767329">
                  <a:moveTo>
                    <a:pt x="33020" y="1250950"/>
                  </a:moveTo>
                  <a:lnTo>
                    <a:pt x="0" y="1250950"/>
                  </a:lnTo>
                  <a:lnTo>
                    <a:pt x="0" y="1308100"/>
                  </a:lnTo>
                  <a:lnTo>
                    <a:pt x="33020" y="1308100"/>
                  </a:lnTo>
                  <a:lnTo>
                    <a:pt x="33020" y="1250950"/>
                  </a:lnTo>
                  <a:close/>
                </a:path>
                <a:path w="33019" h="2767329">
                  <a:moveTo>
                    <a:pt x="33020" y="1137920"/>
                  </a:moveTo>
                  <a:lnTo>
                    <a:pt x="0" y="1137920"/>
                  </a:lnTo>
                  <a:lnTo>
                    <a:pt x="0" y="1193800"/>
                  </a:lnTo>
                  <a:lnTo>
                    <a:pt x="33020" y="1193800"/>
                  </a:lnTo>
                  <a:lnTo>
                    <a:pt x="33020" y="1137920"/>
                  </a:lnTo>
                  <a:close/>
                </a:path>
                <a:path w="33019" h="2767329">
                  <a:moveTo>
                    <a:pt x="33020" y="1023620"/>
                  </a:moveTo>
                  <a:lnTo>
                    <a:pt x="0" y="1023620"/>
                  </a:lnTo>
                  <a:lnTo>
                    <a:pt x="0" y="1080770"/>
                  </a:lnTo>
                  <a:lnTo>
                    <a:pt x="33020" y="1080770"/>
                  </a:lnTo>
                  <a:lnTo>
                    <a:pt x="33020" y="1023620"/>
                  </a:lnTo>
                  <a:close/>
                </a:path>
                <a:path w="33019" h="2767329">
                  <a:moveTo>
                    <a:pt x="33020" y="910590"/>
                  </a:moveTo>
                  <a:lnTo>
                    <a:pt x="0" y="910590"/>
                  </a:lnTo>
                  <a:lnTo>
                    <a:pt x="0" y="966470"/>
                  </a:lnTo>
                  <a:lnTo>
                    <a:pt x="33020" y="966470"/>
                  </a:lnTo>
                  <a:lnTo>
                    <a:pt x="33020" y="910590"/>
                  </a:lnTo>
                  <a:close/>
                </a:path>
                <a:path w="33019" h="2767329">
                  <a:moveTo>
                    <a:pt x="33020" y="796290"/>
                  </a:moveTo>
                  <a:lnTo>
                    <a:pt x="0" y="796290"/>
                  </a:lnTo>
                  <a:lnTo>
                    <a:pt x="0" y="853440"/>
                  </a:lnTo>
                  <a:lnTo>
                    <a:pt x="33020" y="853440"/>
                  </a:lnTo>
                  <a:lnTo>
                    <a:pt x="33020" y="796290"/>
                  </a:lnTo>
                  <a:close/>
                </a:path>
                <a:path w="33019" h="2767329">
                  <a:moveTo>
                    <a:pt x="33020" y="681990"/>
                  </a:moveTo>
                  <a:lnTo>
                    <a:pt x="0" y="681990"/>
                  </a:lnTo>
                  <a:lnTo>
                    <a:pt x="0" y="739140"/>
                  </a:lnTo>
                  <a:lnTo>
                    <a:pt x="33020" y="739140"/>
                  </a:lnTo>
                  <a:lnTo>
                    <a:pt x="33020" y="681990"/>
                  </a:lnTo>
                  <a:close/>
                </a:path>
                <a:path w="33019" h="2767329">
                  <a:moveTo>
                    <a:pt x="33020" y="568960"/>
                  </a:moveTo>
                  <a:lnTo>
                    <a:pt x="0" y="568960"/>
                  </a:lnTo>
                  <a:lnTo>
                    <a:pt x="0" y="626110"/>
                  </a:lnTo>
                  <a:lnTo>
                    <a:pt x="33020" y="626110"/>
                  </a:lnTo>
                  <a:lnTo>
                    <a:pt x="33020" y="568960"/>
                  </a:lnTo>
                  <a:close/>
                </a:path>
                <a:path w="33019" h="2767329">
                  <a:moveTo>
                    <a:pt x="33020" y="454660"/>
                  </a:moveTo>
                  <a:lnTo>
                    <a:pt x="0" y="454660"/>
                  </a:lnTo>
                  <a:lnTo>
                    <a:pt x="0" y="511810"/>
                  </a:lnTo>
                  <a:lnTo>
                    <a:pt x="33020" y="511810"/>
                  </a:lnTo>
                  <a:lnTo>
                    <a:pt x="33020" y="454660"/>
                  </a:lnTo>
                  <a:close/>
                </a:path>
                <a:path w="33019" h="2767329">
                  <a:moveTo>
                    <a:pt x="33020" y="341630"/>
                  </a:moveTo>
                  <a:lnTo>
                    <a:pt x="0" y="341630"/>
                  </a:lnTo>
                  <a:lnTo>
                    <a:pt x="0" y="397510"/>
                  </a:lnTo>
                  <a:lnTo>
                    <a:pt x="33020" y="397510"/>
                  </a:lnTo>
                  <a:lnTo>
                    <a:pt x="33020" y="341630"/>
                  </a:lnTo>
                  <a:close/>
                </a:path>
                <a:path w="33019" h="2767329">
                  <a:moveTo>
                    <a:pt x="33020" y="227330"/>
                  </a:moveTo>
                  <a:lnTo>
                    <a:pt x="0" y="227330"/>
                  </a:lnTo>
                  <a:lnTo>
                    <a:pt x="0" y="284480"/>
                  </a:lnTo>
                  <a:lnTo>
                    <a:pt x="33020" y="284480"/>
                  </a:lnTo>
                  <a:lnTo>
                    <a:pt x="33020" y="227330"/>
                  </a:lnTo>
                  <a:close/>
                </a:path>
                <a:path w="33019" h="2767329">
                  <a:moveTo>
                    <a:pt x="33020" y="113030"/>
                  </a:moveTo>
                  <a:lnTo>
                    <a:pt x="0" y="113030"/>
                  </a:lnTo>
                  <a:lnTo>
                    <a:pt x="0" y="170180"/>
                  </a:lnTo>
                  <a:lnTo>
                    <a:pt x="33020" y="170180"/>
                  </a:lnTo>
                  <a:lnTo>
                    <a:pt x="33020" y="113030"/>
                  </a:lnTo>
                  <a:close/>
                </a:path>
                <a:path w="33019" h="2767329">
                  <a:moveTo>
                    <a:pt x="3302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33020" y="5715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AF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99085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19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9F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0213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9F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05054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7F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07975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6F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10895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5F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13816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4F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1673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3F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19659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92F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22580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1F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25500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90F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28422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FF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31470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EF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34390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DFF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37312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CF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4023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BF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43153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AF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46075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9F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48995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8F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51917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87F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54837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6F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57758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5F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60807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4FF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6372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3F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66648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2F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69570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1F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72490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80F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75412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FF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7833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EF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81253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DF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84175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CF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87095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BF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90143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AF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93065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9F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95985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8F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98907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7F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01827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6F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04748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5F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07670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4FF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10590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3FF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135120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2FF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16432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71F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19480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70F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2402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FF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25322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EF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282439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DF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31165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CF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34085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19" y="28206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BF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370070" y="1446530"/>
              <a:ext cx="31750" cy="2820670"/>
            </a:xfrm>
            <a:custGeom>
              <a:avLst/>
              <a:gdLst/>
              <a:ahLst/>
              <a:cxnLst/>
              <a:rect l="l" t="t" r="r" b="b"/>
              <a:pathLst>
                <a:path w="31750" h="2820670">
                  <a:moveTo>
                    <a:pt x="317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1750" y="282067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6AF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39927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9F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428489" y="1446530"/>
              <a:ext cx="33020" cy="2820670"/>
            </a:xfrm>
            <a:custGeom>
              <a:avLst/>
              <a:gdLst/>
              <a:ahLst/>
              <a:cxnLst/>
              <a:rect l="l" t="t" r="r" b="b"/>
              <a:pathLst>
                <a:path w="33020" h="2820670">
                  <a:moveTo>
                    <a:pt x="330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33020" y="28206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8F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457700" y="1447800"/>
              <a:ext cx="27940" cy="2819400"/>
            </a:xfrm>
            <a:custGeom>
              <a:avLst/>
              <a:gdLst/>
              <a:ahLst/>
              <a:cxnLst/>
              <a:rect l="l" t="t" r="r" b="b"/>
              <a:pathLst>
                <a:path w="27939" h="2819400">
                  <a:moveTo>
                    <a:pt x="0" y="2819400"/>
                  </a:moveTo>
                  <a:lnTo>
                    <a:pt x="0" y="0"/>
                  </a:lnTo>
                  <a:lnTo>
                    <a:pt x="27939" y="0"/>
                  </a:lnTo>
                  <a:lnTo>
                    <a:pt x="27939" y="2819400"/>
                  </a:lnTo>
                  <a:lnTo>
                    <a:pt x="0" y="2819400"/>
                  </a:lnTo>
                  <a:close/>
                </a:path>
              </a:pathLst>
            </a:custGeom>
            <a:solidFill>
              <a:srgbClr val="67F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485640" y="1446529"/>
              <a:ext cx="55880" cy="2820670"/>
            </a:xfrm>
            <a:custGeom>
              <a:avLst/>
              <a:gdLst/>
              <a:ahLst/>
              <a:cxnLst/>
              <a:rect l="l" t="t" r="r" b="b"/>
              <a:pathLst>
                <a:path w="55879" h="2820670">
                  <a:moveTo>
                    <a:pt x="55880" y="0"/>
                  </a:moveTo>
                  <a:lnTo>
                    <a:pt x="55880" y="0"/>
                  </a:lnTo>
                  <a:lnTo>
                    <a:pt x="0" y="0"/>
                  </a:lnTo>
                  <a:lnTo>
                    <a:pt x="0" y="2820670"/>
                  </a:lnTo>
                  <a:lnTo>
                    <a:pt x="55880" y="2820670"/>
                  </a:lnTo>
                  <a:lnTo>
                    <a:pt x="5588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5402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55930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02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5770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5948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04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1390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05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6316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6494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07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6685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0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6863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70535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0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7231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74090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0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7599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0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7777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0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7955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0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8145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1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8323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1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85140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1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8691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13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8869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1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90600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15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9237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16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94283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17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9606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18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9784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1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9974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1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0152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1B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03300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1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0520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1D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0698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08888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1F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1066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2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1244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1435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1612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1790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2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19810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2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2158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23493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27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2527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2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2705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2895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073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2637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441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2D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619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E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809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2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3987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1782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3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4356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3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4533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3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4724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3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49020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3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50925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3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5270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3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5448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3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5638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3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5816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3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60070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3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6184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3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6362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3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65530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3E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6730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3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69213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4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7099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4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7277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7467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7645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78357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8013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4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8191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8381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559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4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737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8928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9105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92962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4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94740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4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9651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9842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0020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5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0198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0388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0566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07567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5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09345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5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1112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1302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148070" y="1499869"/>
              <a:ext cx="20320" cy="2767330"/>
            </a:xfrm>
            <a:custGeom>
              <a:avLst/>
              <a:gdLst/>
              <a:ahLst/>
              <a:cxnLst/>
              <a:rect l="l" t="t" r="r" b="b"/>
              <a:pathLst>
                <a:path w="20320" h="2767329">
                  <a:moveTo>
                    <a:pt x="20320" y="2730500"/>
                  </a:moveTo>
                  <a:lnTo>
                    <a:pt x="0" y="2730500"/>
                  </a:lnTo>
                  <a:lnTo>
                    <a:pt x="0" y="2767330"/>
                  </a:lnTo>
                  <a:lnTo>
                    <a:pt x="20320" y="2767330"/>
                  </a:lnTo>
                  <a:lnTo>
                    <a:pt x="20320" y="2730500"/>
                  </a:lnTo>
                  <a:close/>
                </a:path>
                <a:path w="20320" h="2767329">
                  <a:moveTo>
                    <a:pt x="20320" y="2616200"/>
                  </a:moveTo>
                  <a:lnTo>
                    <a:pt x="0" y="2616200"/>
                  </a:lnTo>
                  <a:lnTo>
                    <a:pt x="0" y="2673350"/>
                  </a:lnTo>
                  <a:lnTo>
                    <a:pt x="20320" y="2673350"/>
                  </a:lnTo>
                  <a:lnTo>
                    <a:pt x="20320" y="2616200"/>
                  </a:lnTo>
                  <a:close/>
                </a:path>
                <a:path w="20320" h="2767329">
                  <a:moveTo>
                    <a:pt x="20320" y="2503170"/>
                  </a:moveTo>
                  <a:lnTo>
                    <a:pt x="0" y="2503170"/>
                  </a:lnTo>
                  <a:lnTo>
                    <a:pt x="0" y="2559050"/>
                  </a:lnTo>
                  <a:lnTo>
                    <a:pt x="20320" y="2559050"/>
                  </a:lnTo>
                  <a:lnTo>
                    <a:pt x="20320" y="2503170"/>
                  </a:lnTo>
                  <a:close/>
                </a:path>
                <a:path w="20320" h="2767329">
                  <a:moveTo>
                    <a:pt x="20320" y="2388870"/>
                  </a:moveTo>
                  <a:lnTo>
                    <a:pt x="0" y="2388870"/>
                  </a:lnTo>
                  <a:lnTo>
                    <a:pt x="0" y="2446020"/>
                  </a:lnTo>
                  <a:lnTo>
                    <a:pt x="20320" y="2446020"/>
                  </a:lnTo>
                  <a:lnTo>
                    <a:pt x="20320" y="2388870"/>
                  </a:lnTo>
                  <a:close/>
                </a:path>
                <a:path w="20320" h="2767329">
                  <a:moveTo>
                    <a:pt x="20320" y="2274570"/>
                  </a:moveTo>
                  <a:lnTo>
                    <a:pt x="0" y="2274570"/>
                  </a:lnTo>
                  <a:lnTo>
                    <a:pt x="0" y="2331720"/>
                  </a:lnTo>
                  <a:lnTo>
                    <a:pt x="20320" y="2331720"/>
                  </a:lnTo>
                  <a:lnTo>
                    <a:pt x="20320" y="2274570"/>
                  </a:lnTo>
                  <a:close/>
                </a:path>
                <a:path w="20320" h="2767329">
                  <a:moveTo>
                    <a:pt x="20320" y="2161540"/>
                  </a:moveTo>
                  <a:lnTo>
                    <a:pt x="0" y="2161540"/>
                  </a:lnTo>
                  <a:lnTo>
                    <a:pt x="0" y="2218690"/>
                  </a:lnTo>
                  <a:lnTo>
                    <a:pt x="20320" y="2218690"/>
                  </a:lnTo>
                  <a:lnTo>
                    <a:pt x="20320" y="2161540"/>
                  </a:lnTo>
                  <a:close/>
                </a:path>
                <a:path w="20320" h="2767329">
                  <a:moveTo>
                    <a:pt x="20320" y="2047240"/>
                  </a:moveTo>
                  <a:lnTo>
                    <a:pt x="0" y="2047240"/>
                  </a:lnTo>
                  <a:lnTo>
                    <a:pt x="0" y="2104390"/>
                  </a:lnTo>
                  <a:lnTo>
                    <a:pt x="20320" y="2104390"/>
                  </a:lnTo>
                  <a:lnTo>
                    <a:pt x="20320" y="2047240"/>
                  </a:lnTo>
                  <a:close/>
                </a:path>
                <a:path w="20320" h="2767329">
                  <a:moveTo>
                    <a:pt x="20320" y="1934210"/>
                  </a:moveTo>
                  <a:lnTo>
                    <a:pt x="0" y="1934210"/>
                  </a:lnTo>
                  <a:lnTo>
                    <a:pt x="0" y="1990090"/>
                  </a:lnTo>
                  <a:lnTo>
                    <a:pt x="20320" y="1990090"/>
                  </a:lnTo>
                  <a:lnTo>
                    <a:pt x="20320" y="1934210"/>
                  </a:lnTo>
                  <a:close/>
                </a:path>
                <a:path w="20320" h="2767329">
                  <a:moveTo>
                    <a:pt x="20320" y="1819910"/>
                  </a:moveTo>
                  <a:lnTo>
                    <a:pt x="0" y="1819910"/>
                  </a:lnTo>
                  <a:lnTo>
                    <a:pt x="0" y="1877060"/>
                  </a:lnTo>
                  <a:lnTo>
                    <a:pt x="20320" y="1877060"/>
                  </a:lnTo>
                  <a:lnTo>
                    <a:pt x="20320" y="1819910"/>
                  </a:lnTo>
                  <a:close/>
                </a:path>
                <a:path w="20320" h="2767329">
                  <a:moveTo>
                    <a:pt x="20320" y="1706880"/>
                  </a:moveTo>
                  <a:lnTo>
                    <a:pt x="0" y="1706880"/>
                  </a:lnTo>
                  <a:lnTo>
                    <a:pt x="0" y="1762760"/>
                  </a:lnTo>
                  <a:lnTo>
                    <a:pt x="20320" y="1762760"/>
                  </a:lnTo>
                  <a:lnTo>
                    <a:pt x="20320" y="1706880"/>
                  </a:lnTo>
                  <a:close/>
                </a:path>
                <a:path w="20320" h="2767329">
                  <a:moveTo>
                    <a:pt x="20320" y="1592580"/>
                  </a:moveTo>
                  <a:lnTo>
                    <a:pt x="0" y="1592580"/>
                  </a:lnTo>
                  <a:lnTo>
                    <a:pt x="0" y="1649730"/>
                  </a:lnTo>
                  <a:lnTo>
                    <a:pt x="20320" y="1649730"/>
                  </a:lnTo>
                  <a:lnTo>
                    <a:pt x="20320" y="1592580"/>
                  </a:lnTo>
                  <a:close/>
                </a:path>
                <a:path w="20320" h="2767329">
                  <a:moveTo>
                    <a:pt x="20320" y="1478280"/>
                  </a:moveTo>
                  <a:lnTo>
                    <a:pt x="0" y="1478280"/>
                  </a:lnTo>
                  <a:lnTo>
                    <a:pt x="0" y="1535430"/>
                  </a:lnTo>
                  <a:lnTo>
                    <a:pt x="20320" y="1535430"/>
                  </a:lnTo>
                  <a:lnTo>
                    <a:pt x="20320" y="1478280"/>
                  </a:lnTo>
                  <a:close/>
                </a:path>
                <a:path w="20320" h="2767329">
                  <a:moveTo>
                    <a:pt x="20320" y="1365250"/>
                  </a:moveTo>
                  <a:lnTo>
                    <a:pt x="0" y="1365250"/>
                  </a:lnTo>
                  <a:lnTo>
                    <a:pt x="0" y="1422400"/>
                  </a:lnTo>
                  <a:lnTo>
                    <a:pt x="20320" y="1422400"/>
                  </a:lnTo>
                  <a:lnTo>
                    <a:pt x="20320" y="1365250"/>
                  </a:lnTo>
                  <a:close/>
                </a:path>
                <a:path w="20320" h="2767329">
                  <a:moveTo>
                    <a:pt x="20320" y="1250950"/>
                  </a:moveTo>
                  <a:lnTo>
                    <a:pt x="0" y="1250950"/>
                  </a:lnTo>
                  <a:lnTo>
                    <a:pt x="0" y="1308100"/>
                  </a:lnTo>
                  <a:lnTo>
                    <a:pt x="20320" y="1308100"/>
                  </a:lnTo>
                  <a:lnTo>
                    <a:pt x="20320" y="1250950"/>
                  </a:lnTo>
                  <a:close/>
                </a:path>
                <a:path w="20320" h="2767329">
                  <a:moveTo>
                    <a:pt x="20320" y="1137920"/>
                  </a:moveTo>
                  <a:lnTo>
                    <a:pt x="0" y="1137920"/>
                  </a:lnTo>
                  <a:lnTo>
                    <a:pt x="0" y="1193800"/>
                  </a:lnTo>
                  <a:lnTo>
                    <a:pt x="20320" y="1193800"/>
                  </a:lnTo>
                  <a:lnTo>
                    <a:pt x="20320" y="1137920"/>
                  </a:lnTo>
                  <a:close/>
                </a:path>
                <a:path w="20320" h="2767329">
                  <a:moveTo>
                    <a:pt x="20320" y="1023620"/>
                  </a:moveTo>
                  <a:lnTo>
                    <a:pt x="0" y="1023620"/>
                  </a:lnTo>
                  <a:lnTo>
                    <a:pt x="0" y="1080770"/>
                  </a:lnTo>
                  <a:lnTo>
                    <a:pt x="20320" y="1080770"/>
                  </a:lnTo>
                  <a:lnTo>
                    <a:pt x="20320" y="1023620"/>
                  </a:lnTo>
                  <a:close/>
                </a:path>
                <a:path w="20320" h="2767329">
                  <a:moveTo>
                    <a:pt x="20320" y="910590"/>
                  </a:moveTo>
                  <a:lnTo>
                    <a:pt x="0" y="910590"/>
                  </a:lnTo>
                  <a:lnTo>
                    <a:pt x="0" y="966470"/>
                  </a:lnTo>
                  <a:lnTo>
                    <a:pt x="20320" y="966470"/>
                  </a:lnTo>
                  <a:lnTo>
                    <a:pt x="20320" y="910590"/>
                  </a:lnTo>
                  <a:close/>
                </a:path>
                <a:path w="20320" h="2767329">
                  <a:moveTo>
                    <a:pt x="20320" y="796290"/>
                  </a:moveTo>
                  <a:lnTo>
                    <a:pt x="0" y="796290"/>
                  </a:lnTo>
                  <a:lnTo>
                    <a:pt x="0" y="853440"/>
                  </a:lnTo>
                  <a:lnTo>
                    <a:pt x="20320" y="853440"/>
                  </a:lnTo>
                  <a:lnTo>
                    <a:pt x="20320" y="796290"/>
                  </a:lnTo>
                  <a:close/>
                </a:path>
                <a:path w="20320" h="2767329">
                  <a:moveTo>
                    <a:pt x="20320" y="681990"/>
                  </a:moveTo>
                  <a:lnTo>
                    <a:pt x="0" y="681990"/>
                  </a:lnTo>
                  <a:lnTo>
                    <a:pt x="0" y="739140"/>
                  </a:lnTo>
                  <a:lnTo>
                    <a:pt x="20320" y="739140"/>
                  </a:lnTo>
                  <a:lnTo>
                    <a:pt x="20320" y="681990"/>
                  </a:lnTo>
                  <a:close/>
                </a:path>
                <a:path w="20320" h="2767329">
                  <a:moveTo>
                    <a:pt x="20320" y="568960"/>
                  </a:moveTo>
                  <a:lnTo>
                    <a:pt x="0" y="568960"/>
                  </a:lnTo>
                  <a:lnTo>
                    <a:pt x="0" y="626110"/>
                  </a:lnTo>
                  <a:lnTo>
                    <a:pt x="20320" y="626110"/>
                  </a:lnTo>
                  <a:lnTo>
                    <a:pt x="20320" y="568960"/>
                  </a:lnTo>
                  <a:close/>
                </a:path>
                <a:path w="20320" h="2767329">
                  <a:moveTo>
                    <a:pt x="20320" y="454660"/>
                  </a:moveTo>
                  <a:lnTo>
                    <a:pt x="0" y="454660"/>
                  </a:lnTo>
                  <a:lnTo>
                    <a:pt x="0" y="511810"/>
                  </a:lnTo>
                  <a:lnTo>
                    <a:pt x="20320" y="511810"/>
                  </a:lnTo>
                  <a:lnTo>
                    <a:pt x="20320" y="454660"/>
                  </a:lnTo>
                  <a:close/>
                </a:path>
                <a:path w="20320" h="2767329">
                  <a:moveTo>
                    <a:pt x="20320" y="341630"/>
                  </a:moveTo>
                  <a:lnTo>
                    <a:pt x="0" y="341630"/>
                  </a:lnTo>
                  <a:lnTo>
                    <a:pt x="0" y="397510"/>
                  </a:lnTo>
                  <a:lnTo>
                    <a:pt x="20320" y="397510"/>
                  </a:lnTo>
                  <a:lnTo>
                    <a:pt x="20320" y="341630"/>
                  </a:lnTo>
                  <a:close/>
                </a:path>
                <a:path w="20320" h="2767329">
                  <a:moveTo>
                    <a:pt x="20320" y="227330"/>
                  </a:moveTo>
                  <a:lnTo>
                    <a:pt x="0" y="227330"/>
                  </a:lnTo>
                  <a:lnTo>
                    <a:pt x="0" y="284480"/>
                  </a:lnTo>
                  <a:lnTo>
                    <a:pt x="20320" y="284480"/>
                  </a:lnTo>
                  <a:lnTo>
                    <a:pt x="20320" y="227330"/>
                  </a:lnTo>
                  <a:close/>
                </a:path>
                <a:path w="20320" h="2767329">
                  <a:moveTo>
                    <a:pt x="20320" y="113030"/>
                  </a:moveTo>
                  <a:lnTo>
                    <a:pt x="0" y="113030"/>
                  </a:lnTo>
                  <a:lnTo>
                    <a:pt x="0" y="170180"/>
                  </a:lnTo>
                  <a:lnTo>
                    <a:pt x="20320" y="170180"/>
                  </a:lnTo>
                  <a:lnTo>
                    <a:pt x="20320" y="113030"/>
                  </a:lnTo>
                  <a:close/>
                </a:path>
                <a:path w="20320" h="2767329">
                  <a:moveTo>
                    <a:pt x="2032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20320" y="5715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165850" y="1499869"/>
              <a:ext cx="20320" cy="2767330"/>
            </a:xfrm>
            <a:custGeom>
              <a:avLst/>
              <a:gdLst/>
              <a:ahLst/>
              <a:cxnLst/>
              <a:rect l="l" t="t" r="r" b="b"/>
              <a:pathLst>
                <a:path w="20320" h="2767329">
                  <a:moveTo>
                    <a:pt x="20320" y="2730500"/>
                  </a:moveTo>
                  <a:lnTo>
                    <a:pt x="0" y="2730500"/>
                  </a:lnTo>
                  <a:lnTo>
                    <a:pt x="0" y="2767330"/>
                  </a:lnTo>
                  <a:lnTo>
                    <a:pt x="20320" y="2767330"/>
                  </a:lnTo>
                  <a:lnTo>
                    <a:pt x="20320" y="2730500"/>
                  </a:lnTo>
                  <a:close/>
                </a:path>
                <a:path w="20320" h="2767329">
                  <a:moveTo>
                    <a:pt x="20320" y="2616200"/>
                  </a:moveTo>
                  <a:lnTo>
                    <a:pt x="0" y="2616200"/>
                  </a:lnTo>
                  <a:lnTo>
                    <a:pt x="0" y="2673350"/>
                  </a:lnTo>
                  <a:lnTo>
                    <a:pt x="20320" y="2673350"/>
                  </a:lnTo>
                  <a:lnTo>
                    <a:pt x="20320" y="2616200"/>
                  </a:lnTo>
                  <a:close/>
                </a:path>
                <a:path w="20320" h="2767329">
                  <a:moveTo>
                    <a:pt x="20320" y="2503170"/>
                  </a:moveTo>
                  <a:lnTo>
                    <a:pt x="0" y="2503170"/>
                  </a:lnTo>
                  <a:lnTo>
                    <a:pt x="0" y="2559050"/>
                  </a:lnTo>
                  <a:lnTo>
                    <a:pt x="20320" y="2559050"/>
                  </a:lnTo>
                  <a:lnTo>
                    <a:pt x="20320" y="2503170"/>
                  </a:lnTo>
                  <a:close/>
                </a:path>
                <a:path w="20320" h="2767329">
                  <a:moveTo>
                    <a:pt x="20320" y="2388870"/>
                  </a:moveTo>
                  <a:lnTo>
                    <a:pt x="0" y="2388870"/>
                  </a:lnTo>
                  <a:lnTo>
                    <a:pt x="0" y="2446020"/>
                  </a:lnTo>
                  <a:lnTo>
                    <a:pt x="20320" y="2446020"/>
                  </a:lnTo>
                  <a:lnTo>
                    <a:pt x="20320" y="2388870"/>
                  </a:lnTo>
                  <a:close/>
                </a:path>
                <a:path w="20320" h="2767329">
                  <a:moveTo>
                    <a:pt x="20320" y="2274570"/>
                  </a:moveTo>
                  <a:lnTo>
                    <a:pt x="0" y="2274570"/>
                  </a:lnTo>
                  <a:lnTo>
                    <a:pt x="0" y="2331720"/>
                  </a:lnTo>
                  <a:lnTo>
                    <a:pt x="20320" y="2331720"/>
                  </a:lnTo>
                  <a:lnTo>
                    <a:pt x="20320" y="2274570"/>
                  </a:lnTo>
                  <a:close/>
                </a:path>
                <a:path w="20320" h="2767329">
                  <a:moveTo>
                    <a:pt x="20320" y="2161540"/>
                  </a:moveTo>
                  <a:lnTo>
                    <a:pt x="0" y="2161540"/>
                  </a:lnTo>
                  <a:lnTo>
                    <a:pt x="0" y="2218690"/>
                  </a:lnTo>
                  <a:lnTo>
                    <a:pt x="20320" y="2218690"/>
                  </a:lnTo>
                  <a:lnTo>
                    <a:pt x="20320" y="2161540"/>
                  </a:lnTo>
                  <a:close/>
                </a:path>
                <a:path w="20320" h="2767329">
                  <a:moveTo>
                    <a:pt x="20320" y="2047240"/>
                  </a:moveTo>
                  <a:lnTo>
                    <a:pt x="0" y="2047240"/>
                  </a:lnTo>
                  <a:lnTo>
                    <a:pt x="0" y="2104390"/>
                  </a:lnTo>
                  <a:lnTo>
                    <a:pt x="20320" y="2104390"/>
                  </a:lnTo>
                  <a:lnTo>
                    <a:pt x="20320" y="2047240"/>
                  </a:lnTo>
                  <a:close/>
                </a:path>
                <a:path w="20320" h="2767329">
                  <a:moveTo>
                    <a:pt x="20320" y="1934210"/>
                  </a:moveTo>
                  <a:lnTo>
                    <a:pt x="0" y="1934210"/>
                  </a:lnTo>
                  <a:lnTo>
                    <a:pt x="0" y="1990090"/>
                  </a:lnTo>
                  <a:lnTo>
                    <a:pt x="20320" y="1990090"/>
                  </a:lnTo>
                  <a:lnTo>
                    <a:pt x="20320" y="1934210"/>
                  </a:lnTo>
                  <a:close/>
                </a:path>
                <a:path w="20320" h="2767329">
                  <a:moveTo>
                    <a:pt x="20320" y="1819910"/>
                  </a:moveTo>
                  <a:lnTo>
                    <a:pt x="0" y="1819910"/>
                  </a:lnTo>
                  <a:lnTo>
                    <a:pt x="0" y="1877060"/>
                  </a:lnTo>
                  <a:lnTo>
                    <a:pt x="20320" y="1877060"/>
                  </a:lnTo>
                  <a:lnTo>
                    <a:pt x="20320" y="1819910"/>
                  </a:lnTo>
                  <a:close/>
                </a:path>
                <a:path w="20320" h="2767329">
                  <a:moveTo>
                    <a:pt x="20320" y="1706880"/>
                  </a:moveTo>
                  <a:lnTo>
                    <a:pt x="0" y="1706880"/>
                  </a:lnTo>
                  <a:lnTo>
                    <a:pt x="0" y="1762760"/>
                  </a:lnTo>
                  <a:lnTo>
                    <a:pt x="20320" y="1762760"/>
                  </a:lnTo>
                  <a:lnTo>
                    <a:pt x="20320" y="1706880"/>
                  </a:lnTo>
                  <a:close/>
                </a:path>
                <a:path w="20320" h="2767329">
                  <a:moveTo>
                    <a:pt x="20320" y="1592580"/>
                  </a:moveTo>
                  <a:lnTo>
                    <a:pt x="0" y="1592580"/>
                  </a:lnTo>
                  <a:lnTo>
                    <a:pt x="0" y="1649730"/>
                  </a:lnTo>
                  <a:lnTo>
                    <a:pt x="20320" y="1649730"/>
                  </a:lnTo>
                  <a:lnTo>
                    <a:pt x="20320" y="1592580"/>
                  </a:lnTo>
                  <a:close/>
                </a:path>
                <a:path w="20320" h="2767329">
                  <a:moveTo>
                    <a:pt x="20320" y="1478280"/>
                  </a:moveTo>
                  <a:lnTo>
                    <a:pt x="0" y="1478280"/>
                  </a:lnTo>
                  <a:lnTo>
                    <a:pt x="0" y="1535430"/>
                  </a:lnTo>
                  <a:lnTo>
                    <a:pt x="20320" y="1535430"/>
                  </a:lnTo>
                  <a:lnTo>
                    <a:pt x="20320" y="1478280"/>
                  </a:lnTo>
                  <a:close/>
                </a:path>
                <a:path w="20320" h="2767329">
                  <a:moveTo>
                    <a:pt x="20320" y="1365250"/>
                  </a:moveTo>
                  <a:lnTo>
                    <a:pt x="0" y="1365250"/>
                  </a:lnTo>
                  <a:lnTo>
                    <a:pt x="0" y="1422400"/>
                  </a:lnTo>
                  <a:lnTo>
                    <a:pt x="20320" y="1422400"/>
                  </a:lnTo>
                  <a:lnTo>
                    <a:pt x="20320" y="1365250"/>
                  </a:lnTo>
                  <a:close/>
                </a:path>
                <a:path w="20320" h="2767329">
                  <a:moveTo>
                    <a:pt x="20320" y="1250950"/>
                  </a:moveTo>
                  <a:lnTo>
                    <a:pt x="0" y="1250950"/>
                  </a:lnTo>
                  <a:lnTo>
                    <a:pt x="0" y="1308100"/>
                  </a:lnTo>
                  <a:lnTo>
                    <a:pt x="20320" y="1308100"/>
                  </a:lnTo>
                  <a:lnTo>
                    <a:pt x="20320" y="1250950"/>
                  </a:lnTo>
                  <a:close/>
                </a:path>
                <a:path w="20320" h="2767329">
                  <a:moveTo>
                    <a:pt x="20320" y="1137920"/>
                  </a:moveTo>
                  <a:lnTo>
                    <a:pt x="0" y="1137920"/>
                  </a:lnTo>
                  <a:lnTo>
                    <a:pt x="0" y="1193800"/>
                  </a:lnTo>
                  <a:lnTo>
                    <a:pt x="20320" y="1193800"/>
                  </a:lnTo>
                  <a:lnTo>
                    <a:pt x="20320" y="1137920"/>
                  </a:lnTo>
                  <a:close/>
                </a:path>
                <a:path w="20320" h="2767329">
                  <a:moveTo>
                    <a:pt x="20320" y="1023620"/>
                  </a:moveTo>
                  <a:lnTo>
                    <a:pt x="0" y="1023620"/>
                  </a:lnTo>
                  <a:lnTo>
                    <a:pt x="0" y="1080770"/>
                  </a:lnTo>
                  <a:lnTo>
                    <a:pt x="20320" y="1080770"/>
                  </a:lnTo>
                  <a:lnTo>
                    <a:pt x="20320" y="1023620"/>
                  </a:lnTo>
                  <a:close/>
                </a:path>
                <a:path w="20320" h="2767329">
                  <a:moveTo>
                    <a:pt x="20320" y="910590"/>
                  </a:moveTo>
                  <a:lnTo>
                    <a:pt x="0" y="910590"/>
                  </a:lnTo>
                  <a:lnTo>
                    <a:pt x="0" y="966470"/>
                  </a:lnTo>
                  <a:lnTo>
                    <a:pt x="20320" y="966470"/>
                  </a:lnTo>
                  <a:lnTo>
                    <a:pt x="20320" y="910590"/>
                  </a:lnTo>
                  <a:close/>
                </a:path>
                <a:path w="20320" h="2767329">
                  <a:moveTo>
                    <a:pt x="20320" y="796290"/>
                  </a:moveTo>
                  <a:lnTo>
                    <a:pt x="0" y="796290"/>
                  </a:lnTo>
                  <a:lnTo>
                    <a:pt x="0" y="853440"/>
                  </a:lnTo>
                  <a:lnTo>
                    <a:pt x="20320" y="853440"/>
                  </a:lnTo>
                  <a:lnTo>
                    <a:pt x="20320" y="796290"/>
                  </a:lnTo>
                  <a:close/>
                </a:path>
                <a:path w="20320" h="2767329">
                  <a:moveTo>
                    <a:pt x="20320" y="681990"/>
                  </a:moveTo>
                  <a:lnTo>
                    <a:pt x="0" y="681990"/>
                  </a:lnTo>
                  <a:lnTo>
                    <a:pt x="0" y="739140"/>
                  </a:lnTo>
                  <a:lnTo>
                    <a:pt x="20320" y="739140"/>
                  </a:lnTo>
                  <a:lnTo>
                    <a:pt x="20320" y="681990"/>
                  </a:lnTo>
                  <a:close/>
                </a:path>
                <a:path w="20320" h="2767329">
                  <a:moveTo>
                    <a:pt x="20320" y="568960"/>
                  </a:moveTo>
                  <a:lnTo>
                    <a:pt x="0" y="568960"/>
                  </a:lnTo>
                  <a:lnTo>
                    <a:pt x="0" y="626110"/>
                  </a:lnTo>
                  <a:lnTo>
                    <a:pt x="20320" y="626110"/>
                  </a:lnTo>
                  <a:lnTo>
                    <a:pt x="20320" y="568960"/>
                  </a:lnTo>
                  <a:close/>
                </a:path>
                <a:path w="20320" h="2767329">
                  <a:moveTo>
                    <a:pt x="20320" y="454660"/>
                  </a:moveTo>
                  <a:lnTo>
                    <a:pt x="0" y="454660"/>
                  </a:lnTo>
                  <a:lnTo>
                    <a:pt x="0" y="511810"/>
                  </a:lnTo>
                  <a:lnTo>
                    <a:pt x="20320" y="511810"/>
                  </a:lnTo>
                  <a:lnTo>
                    <a:pt x="20320" y="454660"/>
                  </a:lnTo>
                  <a:close/>
                </a:path>
                <a:path w="20320" h="2767329">
                  <a:moveTo>
                    <a:pt x="20320" y="341630"/>
                  </a:moveTo>
                  <a:lnTo>
                    <a:pt x="0" y="341630"/>
                  </a:lnTo>
                  <a:lnTo>
                    <a:pt x="0" y="397510"/>
                  </a:lnTo>
                  <a:lnTo>
                    <a:pt x="20320" y="397510"/>
                  </a:lnTo>
                  <a:lnTo>
                    <a:pt x="20320" y="341630"/>
                  </a:lnTo>
                  <a:close/>
                </a:path>
                <a:path w="20320" h="2767329">
                  <a:moveTo>
                    <a:pt x="20320" y="227330"/>
                  </a:moveTo>
                  <a:lnTo>
                    <a:pt x="0" y="227330"/>
                  </a:lnTo>
                  <a:lnTo>
                    <a:pt x="0" y="284480"/>
                  </a:lnTo>
                  <a:lnTo>
                    <a:pt x="20320" y="284480"/>
                  </a:lnTo>
                  <a:lnTo>
                    <a:pt x="20320" y="227330"/>
                  </a:lnTo>
                  <a:close/>
                </a:path>
                <a:path w="20320" h="2767329">
                  <a:moveTo>
                    <a:pt x="20320" y="113030"/>
                  </a:moveTo>
                  <a:lnTo>
                    <a:pt x="0" y="113030"/>
                  </a:lnTo>
                  <a:lnTo>
                    <a:pt x="0" y="170180"/>
                  </a:lnTo>
                  <a:lnTo>
                    <a:pt x="20320" y="170180"/>
                  </a:lnTo>
                  <a:lnTo>
                    <a:pt x="20320" y="113030"/>
                  </a:lnTo>
                  <a:close/>
                </a:path>
                <a:path w="20320" h="2767329">
                  <a:moveTo>
                    <a:pt x="2032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20320" y="5715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1849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2026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2217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23950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5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2572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5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2763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6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2941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6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31317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6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33095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6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3487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6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367780" y="1446529"/>
              <a:ext cx="38100" cy="2820670"/>
            </a:xfrm>
            <a:custGeom>
              <a:avLst/>
              <a:gdLst/>
              <a:ahLst/>
              <a:cxnLst/>
              <a:rect l="l" t="t" r="r" b="b"/>
              <a:pathLst>
                <a:path w="38100" h="2820670">
                  <a:moveTo>
                    <a:pt x="38100" y="0"/>
                  </a:moveTo>
                  <a:lnTo>
                    <a:pt x="20320" y="0"/>
                  </a:lnTo>
                  <a:lnTo>
                    <a:pt x="17780" y="0"/>
                  </a:lnTo>
                  <a:lnTo>
                    <a:pt x="0" y="0"/>
                  </a:lnTo>
                  <a:lnTo>
                    <a:pt x="0" y="2820670"/>
                  </a:lnTo>
                  <a:lnTo>
                    <a:pt x="17780" y="2820670"/>
                  </a:lnTo>
                  <a:lnTo>
                    <a:pt x="20320" y="2820670"/>
                  </a:lnTo>
                  <a:lnTo>
                    <a:pt x="38100" y="28206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6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40460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6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4223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6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4401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6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4592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6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47700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6B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49605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6C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5138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6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5316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6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5506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6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5684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7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58748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7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6052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6230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6420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6598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67892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7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6967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7144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7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7335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7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7513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A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77037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7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7881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8059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8249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8427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7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8605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8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8795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8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8973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2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91642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8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9341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9519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5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9710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6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9888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0065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88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0256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8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0434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0624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0802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0980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1170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E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1348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8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15391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9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1716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9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1894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2085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2262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2440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2631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2809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299960" y="1446529"/>
              <a:ext cx="38100" cy="2820670"/>
            </a:xfrm>
            <a:custGeom>
              <a:avLst/>
              <a:gdLst/>
              <a:ahLst/>
              <a:cxnLst/>
              <a:rect l="l" t="t" r="r" b="b"/>
              <a:pathLst>
                <a:path w="38100" h="2820670">
                  <a:moveTo>
                    <a:pt x="38100" y="0"/>
                  </a:moveTo>
                  <a:lnTo>
                    <a:pt x="19050" y="0"/>
                  </a:lnTo>
                  <a:lnTo>
                    <a:pt x="17780" y="0"/>
                  </a:lnTo>
                  <a:lnTo>
                    <a:pt x="0" y="0"/>
                  </a:lnTo>
                  <a:lnTo>
                    <a:pt x="0" y="2820670"/>
                  </a:lnTo>
                  <a:lnTo>
                    <a:pt x="17780" y="2820670"/>
                  </a:lnTo>
                  <a:lnTo>
                    <a:pt x="19050" y="2820670"/>
                  </a:lnTo>
                  <a:lnTo>
                    <a:pt x="38100" y="28206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9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3355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A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3545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3723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39139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9D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4091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E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4269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9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4460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A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4637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A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48283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A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5006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A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75183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A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53744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A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5552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A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57427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A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5920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A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6098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A9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62888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A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6466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A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66572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AC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6834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A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7012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A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72032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A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7381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75716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B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7749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B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77927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781177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B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8295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8473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8663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8841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90321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9209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B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9387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B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9578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C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9755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D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99464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B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0124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BF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0302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0492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1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0670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C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0848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1038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4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1216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14069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C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1584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1762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1953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2130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CA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2308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C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2499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2676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D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2867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E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3045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CF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3223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3413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3591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D2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37818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D3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3959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4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4137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5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4327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6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4505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7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46962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D8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4874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9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051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DA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2423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D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420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C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6107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D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88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966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DF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61567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E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6334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E1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65251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E2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6702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E3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6880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E4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70712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E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7248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E6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74394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E7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7617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E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7795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E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798560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E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8163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EB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83538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E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85317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ED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8709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EE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88999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EF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90777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9255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1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9446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2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96238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F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98143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F4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99922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5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901699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6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903604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7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905382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8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907161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9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9090660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2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20" y="282067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FFA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108439" y="1446530"/>
              <a:ext cx="20320" cy="2820670"/>
            </a:xfrm>
            <a:custGeom>
              <a:avLst/>
              <a:gdLst/>
              <a:ahLst/>
              <a:cxnLst/>
              <a:rect l="l" t="t" r="r" b="b"/>
              <a:pathLst>
                <a:path w="20320" h="2820670">
                  <a:moveTo>
                    <a:pt x="20319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0319" y="282067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FFFB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9127489" y="1446530"/>
              <a:ext cx="19050" cy="2820670"/>
            </a:xfrm>
            <a:custGeom>
              <a:avLst/>
              <a:gdLst/>
              <a:ahLst/>
              <a:cxnLst/>
              <a:rect l="l" t="t" r="r" b="b"/>
              <a:pathLst>
                <a:path w="19050" h="2820670">
                  <a:moveTo>
                    <a:pt x="19050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19050" y="28206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7" name="object 407"/>
          <p:cNvSpPr txBox="1"/>
          <p:nvPr/>
        </p:nvSpPr>
        <p:spPr>
          <a:xfrm>
            <a:off x="636269" y="2625090"/>
            <a:ext cx="14306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solutions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3911600" y="2625090"/>
            <a:ext cx="1211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colloids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6677659" y="2625090"/>
            <a:ext cx="20040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suspensions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2971800" y="1442719"/>
            <a:ext cx="3200400" cy="2787650"/>
          </a:xfrm>
          <a:custGeom>
            <a:avLst/>
            <a:gdLst/>
            <a:ahLst/>
            <a:cxnLst/>
            <a:rect l="l" t="t" r="r" b="b"/>
            <a:pathLst>
              <a:path w="3200400" h="2787650">
                <a:moveTo>
                  <a:pt x="0" y="0"/>
                </a:moveTo>
                <a:lnTo>
                  <a:pt x="0" y="57150"/>
                </a:lnTo>
              </a:path>
              <a:path w="3200400" h="2787650">
                <a:moveTo>
                  <a:pt x="0" y="114300"/>
                </a:moveTo>
                <a:lnTo>
                  <a:pt x="0" y="170179"/>
                </a:lnTo>
              </a:path>
              <a:path w="3200400" h="2787650">
                <a:moveTo>
                  <a:pt x="0" y="227329"/>
                </a:moveTo>
                <a:lnTo>
                  <a:pt x="0" y="284479"/>
                </a:lnTo>
              </a:path>
              <a:path w="3200400" h="2787650">
                <a:moveTo>
                  <a:pt x="0" y="341629"/>
                </a:moveTo>
                <a:lnTo>
                  <a:pt x="0" y="398779"/>
                </a:lnTo>
              </a:path>
              <a:path w="3200400" h="2787650">
                <a:moveTo>
                  <a:pt x="0" y="454659"/>
                </a:moveTo>
                <a:lnTo>
                  <a:pt x="0" y="511809"/>
                </a:lnTo>
              </a:path>
              <a:path w="3200400" h="2787650">
                <a:moveTo>
                  <a:pt x="0" y="568959"/>
                </a:moveTo>
                <a:lnTo>
                  <a:pt x="0" y="626109"/>
                </a:lnTo>
              </a:path>
              <a:path w="3200400" h="2787650">
                <a:moveTo>
                  <a:pt x="0" y="683259"/>
                </a:moveTo>
                <a:lnTo>
                  <a:pt x="0" y="739139"/>
                </a:lnTo>
              </a:path>
              <a:path w="3200400" h="2787650">
                <a:moveTo>
                  <a:pt x="0" y="796289"/>
                </a:moveTo>
                <a:lnTo>
                  <a:pt x="0" y="853439"/>
                </a:lnTo>
              </a:path>
              <a:path w="3200400" h="2787650">
                <a:moveTo>
                  <a:pt x="0" y="910589"/>
                </a:moveTo>
                <a:lnTo>
                  <a:pt x="0" y="967739"/>
                </a:lnTo>
              </a:path>
              <a:path w="3200400" h="2787650">
                <a:moveTo>
                  <a:pt x="0" y="1023619"/>
                </a:moveTo>
                <a:lnTo>
                  <a:pt x="0" y="1080769"/>
                </a:lnTo>
              </a:path>
              <a:path w="3200400" h="2787650">
                <a:moveTo>
                  <a:pt x="0" y="1137919"/>
                </a:moveTo>
                <a:lnTo>
                  <a:pt x="0" y="1195069"/>
                </a:lnTo>
              </a:path>
              <a:path w="3200400" h="2787650">
                <a:moveTo>
                  <a:pt x="0" y="1250950"/>
                </a:moveTo>
                <a:lnTo>
                  <a:pt x="0" y="1308100"/>
                </a:lnTo>
              </a:path>
              <a:path w="3200400" h="2787650">
                <a:moveTo>
                  <a:pt x="0" y="1365250"/>
                </a:moveTo>
                <a:lnTo>
                  <a:pt x="0" y="1422400"/>
                </a:lnTo>
              </a:path>
              <a:path w="3200400" h="2787650">
                <a:moveTo>
                  <a:pt x="0" y="1479550"/>
                </a:moveTo>
                <a:lnTo>
                  <a:pt x="0" y="1535429"/>
                </a:lnTo>
              </a:path>
              <a:path w="3200400" h="2787650">
                <a:moveTo>
                  <a:pt x="0" y="1592579"/>
                </a:moveTo>
                <a:lnTo>
                  <a:pt x="0" y="1649729"/>
                </a:lnTo>
              </a:path>
              <a:path w="3200400" h="2787650">
                <a:moveTo>
                  <a:pt x="0" y="1706879"/>
                </a:moveTo>
                <a:lnTo>
                  <a:pt x="0" y="1764029"/>
                </a:lnTo>
              </a:path>
              <a:path w="3200400" h="2787650">
                <a:moveTo>
                  <a:pt x="0" y="1819909"/>
                </a:moveTo>
                <a:lnTo>
                  <a:pt x="0" y="1877059"/>
                </a:lnTo>
              </a:path>
              <a:path w="3200400" h="2787650">
                <a:moveTo>
                  <a:pt x="0" y="1934209"/>
                </a:moveTo>
                <a:lnTo>
                  <a:pt x="0" y="1991359"/>
                </a:lnTo>
              </a:path>
              <a:path w="3200400" h="2787650">
                <a:moveTo>
                  <a:pt x="0" y="2047239"/>
                </a:moveTo>
                <a:lnTo>
                  <a:pt x="0" y="2104390"/>
                </a:lnTo>
              </a:path>
              <a:path w="3200400" h="2787650">
                <a:moveTo>
                  <a:pt x="0" y="2161540"/>
                </a:moveTo>
                <a:lnTo>
                  <a:pt x="0" y="2218690"/>
                </a:lnTo>
              </a:path>
              <a:path w="3200400" h="2787650">
                <a:moveTo>
                  <a:pt x="0" y="2275840"/>
                </a:moveTo>
                <a:lnTo>
                  <a:pt x="0" y="2331719"/>
                </a:lnTo>
              </a:path>
              <a:path w="3200400" h="2787650">
                <a:moveTo>
                  <a:pt x="0" y="2388869"/>
                </a:moveTo>
                <a:lnTo>
                  <a:pt x="0" y="2446019"/>
                </a:lnTo>
              </a:path>
              <a:path w="3200400" h="2787650">
                <a:moveTo>
                  <a:pt x="0" y="2503169"/>
                </a:moveTo>
                <a:lnTo>
                  <a:pt x="0" y="2560319"/>
                </a:lnTo>
              </a:path>
              <a:path w="3200400" h="2787650">
                <a:moveTo>
                  <a:pt x="0" y="2616199"/>
                </a:moveTo>
                <a:lnTo>
                  <a:pt x="0" y="2673349"/>
                </a:lnTo>
              </a:path>
              <a:path w="3200400" h="2787650">
                <a:moveTo>
                  <a:pt x="0" y="2730499"/>
                </a:moveTo>
                <a:lnTo>
                  <a:pt x="0" y="2787649"/>
                </a:lnTo>
              </a:path>
              <a:path w="3200400" h="2787650">
                <a:moveTo>
                  <a:pt x="3200400" y="0"/>
                </a:moveTo>
                <a:lnTo>
                  <a:pt x="3200400" y="57150"/>
                </a:lnTo>
              </a:path>
              <a:path w="3200400" h="2787650">
                <a:moveTo>
                  <a:pt x="3200400" y="114300"/>
                </a:moveTo>
                <a:lnTo>
                  <a:pt x="3200400" y="170179"/>
                </a:lnTo>
              </a:path>
              <a:path w="3200400" h="2787650">
                <a:moveTo>
                  <a:pt x="3200400" y="227329"/>
                </a:moveTo>
                <a:lnTo>
                  <a:pt x="3200400" y="284479"/>
                </a:lnTo>
              </a:path>
              <a:path w="3200400" h="2787650">
                <a:moveTo>
                  <a:pt x="3200400" y="341629"/>
                </a:moveTo>
                <a:lnTo>
                  <a:pt x="3200400" y="398779"/>
                </a:lnTo>
              </a:path>
              <a:path w="3200400" h="2787650">
                <a:moveTo>
                  <a:pt x="3200400" y="454659"/>
                </a:moveTo>
                <a:lnTo>
                  <a:pt x="3200400" y="511809"/>
                </a:lnTo>
              </a:path>
              <a:path w="3200400" h="2787650">
                <a:moveTo>
                  <a:pt x="3200400" y="568959"/>
                </a:moveTo>
                <a:lnTo>
                  <a:pt x="3200400" y="626109"/>
                </a:lnTo>
              </a:path>
              <a:path w="3200400" h="2787650">
                <a:moveTo>
                  <a:pt x="3200400" y="683259"/>
                </a:moveTo>
                <a:lnTo>
                  <a:pt x="3200400" y="739139"/>
                </a:lnTo>
              </a:path>
              <a:path w="3200400" h="2787650">
                <a:moveTo>
                  <a:pt x="3200400" y="796289"/>
                </a:moveTo>
                <a:lnTo>
                  <a:pt x="3200400" y="853439"/>
                </a:lnTo>
              </a:path>
              <a:path w="3200400" h="2787650">
                <a:moveTo>
                  <a:pt x="3200400" y="910589"/>
                </a:moveTo>
                <a:lnTo>
                  <a:pt x="3200400" y="967739"/>
                </a:lnTo>
              </a:path>
              <a:path w="3200400" h="2787650">
                <a:moveTo>
                  <a:pt x="3200400" y="1023619"/>
                </a:moveTo>
                <a:lnTo>
                  <a:pt x="3200400" y="1080769"/>
                </a:lnTo>
              </a:path>
              <a:path w="3200400" h="2787650">
                <a:moveTo>
                  <a:pt x="3200400" y="1137919"/>
                </a:moveTo>
                <a:lnTo>
                  <a:pt x="3200400" y="1195069"/>
                </a:lnTo>
              </a:path>
              <a:path w="3200400" h="2787650">
                <a:moveTo>
                  <a:pt x="3200400" y="1250950"/>
                </a:moveTo>
                <a:lnTo>
                  <a:pt x="3200400" y="1308100"/>
                </a:lnTo>
              </a:path>
              <a:path w="3200400" h="2787650">
                <a:moveTo>
                  <a:pt x="3200400" y="1365250"/>
                </a:moveTo>
                <a:lnTo>
                  <a:pt x="3200400" y="1422400"/>
                </a:lnTo>
              </a:path>
              <a:path w="3200400" h="2787650">
                <a:moveTo>
                  <a:pt x="3200400" y="1479550"/>
                </a:moveTo>
                <a:lnTo>
                  <a:pt x="3200400" y="1535429"/>
                </a:lnTo>
              </a:path>
              <a:path w="3200400" h="2787650">
                <a:moveTo>
                  <a:pt x="3200400" y="1592579"/>
                </a:moveTo>
                <a:lnTo>
                  <a:pt x="3200400" y="1649729"/>
                </a:lnTo>
              </a:path>
              <a:path w="3200400" h="2787650">
                <a:moveTo>
                  <a:pt x="3200400" y="1706879"/>
                </a:moveTo>
                <a:lnTo>
                  <a:pt x="3200400" y="1764029"/>
                </a:lnTo>
              </a:path>
              <a:path w="3200400" h="2787650">
                <a:moveTo>
                  <a:pt x="3200400" y="1819909"/>
                </a:moveTo>
                <a:lnTo>
                  <a:pt x="3200400" y="1877059"/>
                </a:lnTo>
              </a:path>
              <a:path w="3200400" h="2787650">
                <a:moveTo>
                  <a:pt x="3200400" y="1934209"/>
                </a:moveTo>
                <a:lnTo>
                  <a:pt x="3200400" y="1991359"/>
                </a:lnTo>
              </a:path>
              <a:path w="3200400" h="2787650">
                <a:moveTo>
                  <a:pt x="3200400" y="2047239"/>
                </a:moveTo>
                <a:lnTo>
                  <a:pt x="3200400" y="2104390"/>
                </a:lnTo>
              </a:path>
              <a:path w="3200400" h="2787650">
                <a:moveTo>
                  <a:pt x="3200400" y="2161540"/>
                </a:moveTo>
                <a:lnTo>
                  <a:pt x="3200400" y="2218690"/>
                </a:lnTo>
              </a:path>
              <a:path w="3200400" h="2787650">
                <a:moveTo>
                  <a:pt x="3200400" y="2275840"/>
                </a:moveTo>
                <a:lnTo>
                  <a:pt x="3200400" y="2331719"/>
                </a:lnTo>
              </a:path>
              <a:path w="3200400" h="2787650">
                <a:moveTo>
                  <a:pt x="3200400" y="2388869"/>
                </a:moveTo>
                <a:lnTo>
                  <a:pt x="3200400" y="2446019"/>
                </a:lnTo>
              </a:path>
              <a:path w="3200400" h="2787650">
                <a:moveTo>
                  <a:pt x="3200400" y="2503169"/>
                </a:moveTo>
                <a:lnTo>
                  <a:pt x="3200400" y="2560319"/>
                </a:lnTo>
              </a:path>
              <a:path w="3200400" h="2787650">
                <a:moveTo>
                  <a:pt x="3200400" y="2616199"/>
                </a:moveTo>
                <a:lnTo>
                  <a:pt x="3200400" y="2673349"/>
                </a:lnTo>
              </a:path>
              <a:path w="3200400" h="2787650">
                <a:moveTo>
                  <a:pt x="3200400" y="2730499"/>
                </a:moveTo>
                <a:lnTo>
                  <a:pt x="3200400" y="2787649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 txBox="1">
            <a:spLocks noGrp="1"/>
          </p:cNvSpPr>
          <p:nvPr>
            <p:ph type="title"/>
          </p:nvPr>
        </p:nvSpPr>
        <p:spPr>
          <a:xfrm>
            <a:off x="2536189" y="872490"/>
            <a:ext cx="965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BF4F4C"/>
                </a:solidFill>
                <a:latin typeface="Arial"/>
                <a:cs typeface="Arial"/>
              </a:rPr>
              <a:t>&lt; 1</a:t>
            </a:r>
            <a:r>
              <a:rPr sz="2400" b="0" spc="-100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BF4F4C"/>
                </a:solidFill>
                <a:latin typeface="Arial"/>
                <a:cs typeface="Arial"/>
              </a:rPr>
              <a:t>nm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5676900" y="872490"/>
            <a:ext cx="1304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BF4F4C"/>
                </a:solidFill>
                <a:latin typeface="Arial"/>
                <a:cs typeface="Arial"/>
              </a:rPr>
              <a:t>&gt; </a:t>
            </a:r>
            <a:r>
              <a:rPr sz="2400" spc="-10" dirty="0">
                <a:solidFill>
                  <a:srgbClr val="BF4F4C"/>
                </a:solidFill>
                <a:latin typeface="Arial"/>
                <a:cs typeface="Arial"/>
              </a:rPr>
              <a:t>100</a:t>
            </a:r>
            <a:r>
              <a:rPr sz="2400" spc="-80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BF4F4C"/>
                </a:solidFill>
                <a:latin typeface="Arial"/>
                <a:cs typeface="Arial"/>
              </a:rPr>
              <a:t>nm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13" name="object 413"/>
          <p:cNvGrpSpPr/>
          <p:nvPr/>
        </p:nvGrpSpPr>
        <p:grpSpPr>
          <a:xfrm>
            <a:off x="76200" y="4643527"/>
            <a:ext cx="2667000" cy="1533525"/>
            <a:chOff x="76200" y="4643527"/>
            <a:chExt cx="2667000" cy="1533525"/>
          </a:xfrm>
        </p:grpSpPr>
        <p:sp>
          <p:nvSpPr>
            <p:cNvPr id="414" name="object 414"/>
            <p:cNvSpPr/>
            <p:nvPr/>
          </p:nvSpPr>
          <p:spPr>
            <a:xfrm>
              <a:off x="990600" y="4648200"/>
              <a:ext cx="838200" cy="1524000"/>
            </a:xfrm>
            <a:custGeom>
              <a:avLst/>
              <a:gdLst/>
              <a:ahLst/>
              <a:cxnLst/>
              <a:rect l="l" t="t" r="r" b="b"/>
              <a:pathLst>
                <a:path w="838200" h="1524000">
                  <a:moveTo>
                    <a:pt x="419100" y="0"/>
                  </a:moveTo>
                  <a:lnTo>
                    <a:pt x="357813" y="2089"/>
                  </a:lnTo>
                  <a:lnTo>
                    <a:pt x="299103" y="8152"/>
                  </a:lnTo>
                  <a:lnTo>
                    <a:pt x="243656" y="17879"/>
                  </a:lnTo>
                  <a:lnTo>
                    <a:pt x="192160" y="30960"/>
                  </a:lnTo>
                  <a:lnTo>
                    <a:pt x="145300" y="47088"/>
                  </a:lnTo>
                  <a:lnTo>
                    <a:pt x="103765" y="65952"/>
                  </a:lnTo>
                  <a:lnTo>
                    <a:pt x="68242" y="87243"/>
                  </a:lnTo>
                  <a:lnTo>
                    <a:pt x="17976" y="135871"/>
                  </a:lnTo>
                  <a:lnTo>
                    <a:pt x="0" y="190500"/>
                  </a:lnTo>
                  <a:lnTo>
                    <a:pt x="0" y="1333500"/>
                  </a:lnTo>
                  <a:lnTo>
                    <a:pt x="17976" y="1388128"/>
                  </a:lnTo>
                  <a:lnTo>
                    <a:pt x="68242" y="1436756"/>
                  </a:lnTo>
                  <a:lnTo>
                    <a:pt x="103765" y="1458047"/>
                  </a:lnTo>
                  <a:lnTo>
                    <a:pt x="145300" y="1476911"/>
                  </a:lnTo>
                  <a:lnTo>
                    <a:pt x="192160" y="1493039"/>
                  </a:lnTo>
                  <a:lnTo>
                    <a:pt x="243656" y="1506120"/>
                  </a:lnTo>
                  <a:lnTo>
                    <a:pt x="299103" y="1515847"/>
                  </a:lnTo>
                  <a:lnTo>
                    <a:pt x="357813" y="1521910"/>
                  </a:lnTo>
                  <a:lnTo>
                    <a:pt x="419100" y="1524000"/>
                  </a:lnTo>
                  <a:lnTo>
                    <a:pt x="480386" y="1521910"/>
                  </a:lnTo>
                  <a:lnTo>
                    <a:pt x="539096" y="1515847"/>
                  </a:lnTo>
                  <a:lnTo>
                    <a:pt x="594543" y="1506120"/>
                  </a:lnTo>
                  <a:lnTo>
                    <a:pt x="646039" y="1493039"/>
                  </a:lnTo>
                  <a:lnTo>
                    <a:pt x="692899" y="1476911"/>
                  </a:lnTo>
                  <a:lnTo>
                    <a:pt x="734434" y="1458047"/>
                  </a:lnTo>
                  <a:lnTo>
                    <a:pt x="769957" y="1436756"/>
                  </a:lnTo>
                  <a:lnTo>
                    <a:pt x="820223" y="1388128"/>
                  </a:lnTo>
                  <a:lnTo>
                    <a:pt x="838200" y="1333500"/>
                  </a:lnTo>
                  <a:lnTo>
                    <a:pt x="838200" y="190500"/>
                  </a:lnTo>
                  <a:lnTo>
                    <a:pt x="820223" y="135871"/>
                  </a:lnTo>
                  <a:lnTo>
                    <a:pt x="769957" y="87243"/>
                  </a:lnTo>
                  <a:lnTo>
                    <a:pt x="734434" y="65952"/>
                  </a:lnTo>
                  <a:lnTo>
                    <a:pt x="692899" y="47088"/>
                  </a:lnTo>
                  <a:lnTo>
                    <a:pt x="646039" y="30960"/>
                  </a:lnTo>
                  <a:lnTo>
                    <a:pt x="594543" y="17879"/>
                  </a:lnTo>
                  <a:lnTo>
                    <a:pt x="539096" y="8152"/>
                  </a:lnTo>
                  <a:lnTo>
                    <a:pt x="480386" y="2089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990600" y="4648200"/>
              <a:ext cx="838200" cy="1524000"/>
            </a:xfrm>
            <a:custGeom>
              <a:avLst/>
              <a:gdLst/>
              <a:ahLst/>
              <a:cxnLst/>
              <a:rect l="l" t="t" r="r" b="b"/>
              <a:pathLst>
                <a:path w="838200" h="1524000">
                  <a:moveTo>
                    <a:pt x="419100" y="0"/>
                  </a:moveTo>
                  <a:lnTo>
                    <a:pt x="357813" y="2089"/>
                  </a:lnTo>
                  <a:lnTo>
                    <a:pt x="299103" y="8152"/>
                  </a:lnTo>
                  <a:lnTo>
                    <a:pt x="243656" y="17879"/>
                  </a:lnTo>
                  <a:lnTo>
                    <a:pt x="192160" y="30960"/>
                  </a:lnTo>
                  <a:lnTo>
                    <a:pt x="145300" y="47088"/>
                  </a:lnTo>
                  <a:lnTo>
                    <a:pt x="103765" y="65952"/>
                  </a:lnTo>
                  <a:lnTo>
                    <a:pt x="68242" y="87243"/>
                  </a:lnTo>
                  <a:lnTo>
                    <a:pt x="17976" y="135871"/>
                  </a:lnTo>
                  <a:lnTo>
                    <a:pt x="0" y="190500"/>
                  </a:lnTo>
                  <a:lnTo>
                    <a:pt x="0" y="1333500"/>
                  </a:lnTo>
                  <a:lnTo>
                    <a:pt x="17976" y="1388128"/>
                  </a:lnTo>
                  <a:lnTo>
                    <a:pt x="68242" y="1436756"/>
                  </a:lnTo>
                  <a:lnTo>
                    <a:pt x="103765" y="1458047"/>
                  </a:lnTo>
                  <a:lnTo>
                    <a:pt x="145300" y="1476911"/>
                  </a:lnTo>
                  <a:lnTo>
                    <a:pt x="192160" y="1493039"/>
                  </a:lnTo>
                  <a:lnTo>
                    <a:pt x="243656" y="1506120"/>
                  </a:lnTo>
                  <a:lnTo>
                    <a:pt x="299103" y="1515847"/>
                  </a:lnTo>
                  <a:lnTo>
                    <a:pt x="357813" y="1521910"/>
                  </a:lnTo>
                  <a:lnTo>
                    <a:pt x="419100" y="1524000"/>
                  </a:lnTo>
                  <a:lnTo>
                    <a:pt x="480386" y="1521910"/>
                  </a:lnTo>
                  <a:lnTo>
                    <a:pt x="539096" y="1515847"/>
                  </a:lnTo>
                  <a:lnTo>
                    <a:pt x="594543" y="1506120"/>
                  </a:lnTo>
                  <a:lnTo>
                    <a:pt x="646039" y="1493039"/>
                  </a:lnTo>
                  <a:lnTo>
                    <a:pt x="692899" y="1476911"/>
                  </a:lnTo>
                  <a:lnTo>
                    <a:pt x="734434" y="1458047"/>
                  </a:lnTo>
                  <a:lnTo>
                    <a:pt x="769957" y="1436756"/>
                  </a:lnTo>
                  <a:lnTo>
                    <a:pt x="820223" y="1388128"/>
                  </a:lnTo>
                  <a:lnTo>
                    <a:pt x="838200" y="1333500"/>
                  </a:lnTo>
                  <a:lnTo>
                    <a:pt x="838200" y="190500"/>
                  </a:lnTo>
                  <a:lnTo>
                    <a:pt x="820223" y="135871"/>
                  </a:lnTo>
                  <a:lnTo>
                    <a:pt x="769957" y="87243"/>
                  </a:lnTo>
                  <a:lnTo>
                    <a:pt x="734434" y="65952"/>
                  </a:lnTo>
                  <a:lnTo>
                    <a:pt x="692899" y="47088"/>
                  </a:lnTo>
                  <a:lnTo>
                    <a:pt x="646039" y="30960"/>
                  </a:lnTo>
                  <a:lnTo>
                    <a:pt x="594543" y="17879"/>
                  </a:lnTo>
                  <a:lnTo>
                    <a:pt x="539096" y="8152"/>
                  </a:lnTo>
                  <a:lnTo>
                    <a:pt x="480386" y="2089"/>
                  </a:lnTo>
                  <a:lnTo>
                    <a:pt x="419100" y="0"/>
                  </a:lnTo>
                  <a:close/>
                </a:path>
                <a:path w="838200" h="1524000">
                  <a:moveTo>
                    <a:pt x="0" y="0"/>
                  </a:moveTo>
                  <a:lnTo>
                    <a:pt x="0" y="0"/>
                  </a:lnTo>
                </a:path>
                <a:path w="838200" h="1524000">
                  <a:moveTo>
                    <a:pt x="838200" y="1524000"/>
                  </a:moveTo>
                  <a:lnTo>
                    <a:pt x="838200" y="1524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990600" y="4648200"/>
              <a:ext cx="838200" cy="381000"/>
            </a:xfrm>
            <a:custGeom>
              <a:avLst/>
              <a:gdLst/>
              <a:ahLst/>
              <a:cxnLst/>
              <a:rect l="l" t="t" r="r" b="b"/>
              <a:pathLst>
                <a:path w="838200" h="381000">
                  <a:moveTo>
                    <a:pt x="419100" y="0"/>
                  </a:moveTo>
                  <a:lnTo>
                    <a:pt x="357813" y="2089"/>
                  </a:lnTo>
                  <a:lnTo>
                    <a:pt x="299103" y="8152"/>
                  </a:lnTo>
                  <a:lnTo>
                    <a:pt x="243656" y="17879"/>
                  </a:lnTo>
                  <a:lnTo>
                    <a:pt x="192160" y="30960"/>
                  </a:lnTo>
                  <a:lnTo>
                    <a:pt x="145300" y="47088"/>
                  </a:lnTo>
                  <a:lnTo>
                    <a:pt x="103765" y="65952"/>
                  </a:lnTo>
                  <a:lnTo>
                    <a:pt x="68242" y="87243"/>
                  </a:lnTo>
                  <a:lnTo>
                    <a:pt x="17976" y="135871"/>
                  </a:lnTo>
                  <a:lnTo>
                    <a:pt x="0" y="190500"/>
                  </a:lnTo>
                  <a:lnTo>
                    <a:pt x="4608" y="218123"/>
                  </a:lnTo>
                  <a:lnTo>
                    <a:pt x="39416" y="269797"/>
                  </a:lnTo>
                  <a:lnTo>
                    <a:pt x="103765" y="314532"/>
                  </a:lnTo>
                  <a:lnTo>
                    <a:pt x="145300" y="333482"/>
                  </a:lnTo>
                  <a:lnTo>
                    <a:pt x="192160" y="349718"/>
                  </a:lnTo>
                  <a:lnTo>
                    <a:pt x="243656" y="362914"/>
                  </a:lnTo>
                  <a:lnTo>
                    <a:pt x="299103" y="372744"/>
                  </a:lnTo>
                  <a:lnTo>
                    <a:pt x="357813" y="378881"/>
                  </a:lnTo>
                  <a:lnTo>
                    <a:pt x="419100" y="381000"/>
                  </a:lnTo>
                  <a:lnTo>
                    <a:pt x="480386" y="378881"/>
                  </a:lnTo>
                  <a:lnTo>
                    <a:pt x="539096" y="372744"/>
                  </a:lnTo>
                  <a:lnTo>
                    <a:pt x="594543" y="362914"/>
                  </a:lnTo>
                  <a:lnTo>
                    <a:pt x="646039" y="349718"/>
                  </a:lnTo>
                  <a:lnTo>
                    <a:pt x="692899" y="333482"/>
                  </a:lnTo>
                  <a:lnTo>
                    <a:pt x="734434" y="314532"/>
                  </a:lnTo>
                  <a:lnTo>
                    <a:pt x="769957" y="293195"/>
                  </a:lnTo>
                  <a:lnTo>
                    <a:pt x="820223" y="244664"/>
                  </a:lnTo>
                  <a:lnTo>
                    <a:pt x="838200" y="190500"/>
                  </a:lnTo>
                  <a:lnTo>
                    <a:pt x="833591" y="162590"/>
                  </a:lnTo>
                  <a:lnTo>
                    <a:pt x="798783" y="110653"/>
                  </a:lnTo>
                  <a:lnTo>
                    <a:pt x="734434" y="65952"/>
                  </a:lnTo>
                  <a:lnTo>
                    <a:pt x="692899" y="47088"/>
                  </a:lnTo>
                  <a:lnTo>
                    <a:pt x="646039" y="30960"/>
                  </a:lnTo>
                  <a:lnTo>
                    <a:pt x="594543" y="17879"/>
                  </a:lnTo>
                  <a:lnTo>
                    <a:pt x="539096" y="8152"/>
                  </a:lnTo>
                  <a:lnTo>
                    <a:pt x="480386" y="2089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990600" y="4648200"/>
              <a:ext cx="838200" cy="1524000"/>
            </a:xfrm>
            <a:custGeom>
              <a:avLst/>
              <a:gdLst/>
              <a:ahLst/>
              <a:cxnLst/>
              <a:rect l="l" t="t" r="r" b="b"/>
              <a:pathLst>
                <a:path w="838200" h="1524000">
                  <a:moveTo>
                    <a:pt x="419100" y="0"/>
                  </a:moveTo>
                  <a:lnTo>
                    <a:pt x="357813" y="2089"/>
                  </a:lnTo>
                  <a:lnTo>
                    <a:pt x="299103" y="8152"/>
                  </a:lnTo>
                  <a:lnTo>
                    <a:pt x="243656" y="17879"/>
                  </a:lnTo>
                  <a:lnTo>
                    <a:pt x="192160" y="30960"/>
                  </a:lnTo>
                  <a:lnTo>
                    <a:pt x="145300" y="47088"/>
                  </a:lnTo>
                  <a:lnTo>
                    <a:pt x="103765" y="65952"/>
                  </a:lnTo>
                  <a:lnTo>
                    <a:pt x="68242" y="87243"/>
                  </a:lnTo>
                  <a:lnTo>
                    <a:pt x="17976" y="135871"/>
                  </a:lnTo>
                  <a:lnTo>
                    <a:pt x="0" y="190500"/>
                  </a:lnTo>
                  <a:lnTo>
                    <a:pt x="4608" y="218123"/>
                  </a:lnTo>
                  <a:lnTo>
                    <a:pt x="39416" y="269797"/>
                  </a:lnTo>
                  <a:lnTo>
                    <a:pt x="103765" y="314532"/>
                  </a:lnTo>
                  <a:lnTo>
                    <a:pt x="145300" y="333482"/>
                  </a:lnTo>
                  <a:lnTo>
                    <a:pt x="192160" y="349718"/>
                  </a:lnTo>
                  <a:lnTo>
                    <a:pt x="243656" y="362914"/>
                  </a:lnTo>
                  <a:lnTo>
                    <a:pt x="299103" y="372744"/>
                  </a:lnTo>
                  <a:lnTo>
                    <a:pt x="357813" y="378881"/>
                  </a:lnTo>
                  <a:lnTo>
                    <a:pt x="419100" y="381000"/>
                  </a:lnTo>
                  <a:lnTo>
                    <a:pt x="480386" y="378881"/>
                  </a:lnTo>
                  <a:lnTo>
                    <a:pt x="539096" y="372744"/>
                  </a:lnTo>
                  <a:lnTo>
                    <a:pt x="594543" y="362914"/>
                  </a:lnTo>
                  <a:lnTo>
                    <a:pt x="646039" y="349718"/>
                  </a:lnTo>
                  <a:lnTo>
                    <a:pt x="692899" y="333482"/>
                  </a:lnTo>
                  <a:lnTo>
                    <a:pt x="734434" y="314532"/>
                  </a:lnTo>
                  <a:lnTo>
                    <a:pt x="769957" y="293195"/>
                  </a:lnTo>
                  <a:lnTo>
                    <a:pt x="820223" y="244664"/>
                  </a:lnTo>
                  <a:lnTo>
                    <a:pt x="838200" y="190500"/>
                  </a:lnTo>
                  <a:lnTo>
                    <a:pt x="833591" y="162590"/>
                  </a:lnTo>
                  <a:lnTo>
                    <a:pt x="798783" y="110653"/>
                  </a:lnTo>
                  <a:lnTo>
                    <a:pt x="734434" y="65952"/>
                  </a:lnTo>
                  <a:lnTo>
                    <a:pt x="692899" y="47088"/>
                  </a:lnTo>
                  <a:lnTo>
                    <a:pt x="646039" y="30960"/>
                  </a:lnTo>
                  <a:lnTo>
                    <a:pt x="594543" y="17879"/>
                  </a:lnTo>
                  <a:lnTo>
                    <a:pt x="539096" y="8152"/>
                  </a:lnTo>
                  <a:lnTo>
                    <a:pt x="480386" y="2089"/>
                  </a:lnTo>
                  <a:lnTo>
                    <a:pt x="419100" y="0"/>
                  </a:lnTo>
                  <a:close/>
                </a:path>
                <a:path w="838200" h="1524000">
                  <a:moveTo>
                    <a:pt x="0" y="0"/>
                  </a:moveTo>
                  <a:lnTo>
                    <a:pt x="0" y="0"/>
                  </a:lnTo>
                </a:path>
                <a:path w="838200" h="1524000">
                  <a:moveTo>
                    <a:pt x="838200" y="1524000"/>
                  </a:moveTo>
                  <a:lnTo>
                    <a:pt x="838200" y="1524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76200" y="5486400"/>
              <a:ext cx="701040" cy="0"/>
            </a:xfrm>
            <a:custGeom>
              <a:avLst/>
              <a:gdLst/>
              <a:ahLst/>
              <a:cxnLst/>
              <a:rect l="l" t="t" r="r" b="b"/>
              <a:pathLst>
                <a:path w="701040">
                  <a:moveTo>
                    <a:pt x="0" y="0"/>
                  </a:moveTo>
                  <a:lnTo>
                    <a:pt x="701040" y="0"/>
                  </a:lnTo>
                </a:path>
              </a:pathLst>
            </a:custGeom>
            <a:ln w="7620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762000" y="5372100"/>
              <a:ext cx="1752600" cy="228600"/>
            </a:xfrm>
            <a:custGeom>
              <a:avLst/>
              <a:gdLst/>
              <a:ahLst/>
              <a:cxnLst/>
              <a:rect l="l" t="t" r="r" b="b"/>
              <a:pathLst>
                <a:path w="1752600" h="228600">
                  <a:moveTo>
                    <a:pt x="228600" y="11430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28600" y="114300"/>
                  </a:lnTo>
                  <a:close/>
                </a:path>
                <a:path w="1752600" h="228600">
                  <a:moveTo>
                    <a:pt x="1752600" y="114300"/>
                  </a:moveTo>
                  <a:lnTo>
                    <a:pt x="1638300" y="57150"/>
                  </a:lnTo>
                  <a:lnTo>
                    <a:pt x="1638300" y="171450"/>
                  </a:lnTo>
                  <a:lnTo>
                    <a:pt x="1752600" y="11430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828800" y="5486400"/>
              <a:ext cx="701040" cy="0"/>
            </a:xfrm>
            <a:custGeom>
              <a:avLst/>
              <a:gdLst/>
              <a:ahLst/>
              <a:cxnLst/>
              <a:rect l="l" t="t" r="r" b="b"/>
              <a:pathLst>
                <a:path w="701039">
                  <a:moveTo>
                    <a:pt x="0" y="0"/>
                  </a:moveTo>
                  <a:lnTo>
                    <a:pt x="701039" y="0"/>
                  </a:lnTo>
                </a:path>
              </a:pathLst>
            </a:custGeom>
            <a:ln w="7620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2514600" y="53721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0"/>
                  </a:moveTo>
                  <a:lnTo>
                    <a:pt x="0" y="228600"/>
                  </a:lnTo>
                  <a:lnTo>
                    <a:pt x="2286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2" name="object 422"/>
          <p:cNvGrpSpPr/>
          <p:nvPr/>
        </p:nvGrpSpPr>
        <p:grpSpPr>
          <a:xfrm>
            <a:off x="3352800" y="4643527"/>
            <a:ext cx="2362200" cy="1533525"/>
            <a:chOff x="3352800" y="4643527"/>
            <a:chExt cx="2362200" cy="1533525"/>
          </a:xfrm>
        </p:grpSpPr>
        <p:sp>
          <p:nvSpPr>
            <p:cNvPr id="423" name="object 423"/>
            <p:cNvSpPr/>
            <p:nvPr/>
          </p:nvSpPr>
          <p:spPr>
            <a:xfrm>
              <a:off x="4267200" y="4648200"/>
              <a:ext cx="838200" cy="1524000"/>
            </a:xfrm>
            <a:custGeom>
              <a:avLst/>
              <a:gdLst/>
              <a:ahLst/>
              <a:cxnLst/>
              <a:rect l="l" t="t" r="r" b="b"/>
              <a:pathLst>
                <a:path w="838200" h="1524000">
                  <a:moveTo>
                    <a:pt x="419100" y="0"/>
                  </a:moveTo>
                  <a:lnTo>
                    <a:pt x="357813" y="2089"/>
                  </a:lnTo>
                  <a:lnTo>
                    <a:pt x="299103" y="8152"/>
                  </a:lnTo>
                  <a:lnTo>
                    <a:pt x="243656" y="17879"/>
                  </a:lnTo>
                  <a:lnTo>
                    <a:pt x="192160" y="30960"/>
                  </a:lnTo>
                  <a:lnTo>
                    <a:pt x="145300" y="47088"/>
                  </a:lnTo>
                  <a:lnTo>
                    <a:pt x="103765" y="65952"/>
                  </a:lnTo>
                  <a:lnTo>
                    <a:pt x="68242" y="87243"/>
                  </a:lnTo>
                  <a:lnTo>
                    <a:pt x="17976" y="135871"/>
                  </a:lnTo>
                  <a:lnTo>
                    <a:pt x="0" y="190500"/>
                  </a:lnTo>
                  <a:lnTo>
                    <a:pt x="0" y="1333500"/>
                  </a:lnTo>
                  <a:lnTo>
                    <a:pt x="17976" y="1388128"/>
                  </a:lnTo>
                  <a:lnTo>
                    <a:pt x="68242" y="1436756"/>
                  </a:lnTo>
                  <a:lnTo>
                    <a:pt x="103765" y="1458047"/>
                  </a:lnTo>
                  <a:lnTo>
                    <a:pt x="145300" y="1476911"/>
                  </a:lnTo>
                  <a:lnTo>
                    <a:pt x="192160" y="1493039"/>
                  </a:lnTo>
                  <a:lnTo>
                    <a:pt x="243656" y="1506120"/>
                  </a:lnTo>
                  <a:lnTo>
                    <a:pt x="299103" y="1515847"/>
                  </a:lnTo>
                  <a:lnTo>
                    <a:pt x="357813" y="1521910"/>
                  </a:lnTo>
                  <a:lnTo>
                    <a:pt x="419100" y="1524000"/>
                  </a:lnTo>
                  <a:lnTo>
                    <a:pt x="480386" y="1521910"/>
                  </a:lnTo>
                  <a:lnTo>
                    <a:pt x="539096" y="1515847"/>
                  </a:lnTo>
                  <a:lnTo>
                    <a:pt x="594543" y="1506120"/>
                  </a:lnTo>
                  <a:lnTo>
                    <a:pt x="646039" y="1493039"/>
                  </a:lnTo>
                  <a:lnTo>
                    <a:pt x="692899" y="1476911"/>
                  </a:lnTo>
                  <a:lnTo>
                    <a:pt x="734434" y="1458047"/>
                  </a:lnTo>
                  <a:lnTo>
                    <a:pt x="769957" y="1436756"/>
                  </a:lnTo>
                  <a:lnTo>
                    <a:pt x="820223" y="1388128"/>
                  </a:lnTo>
                  <a:lnTo>
                    <a:pt x="838200" y="1333500"/>
                  </a:lnTo>
                  <a:lnTo>
                    <a:pt x="838200" y="190500"/>
                  </a:lnTo>
                  <a:lnTo>
                    <a:pt x="820223" y="135871"/>
                  </a:lnTo>
                  <a:lnTo>
                    <a:pt x="769957" y="87243"/>
                  </a:lnTo>
                  <a:lnTo>
                    <a:pt x="734434" y="65952"/>
                  </a:lnTo>
                  <a:lnTo>
                    <a:pt x="692899" y="47088"/>
                  </a:lnTo>
                  <a:lnTo>
                    <a:pt x="646039" y="30960"/>
                  </a:lnTo>
                  <a:lnTo>
                    <a:pt x="594543" y="17879"/>
                  </a:lnTo>
                  <a:lnTo>
                    <a:pt x="539096" y="8152"/>
                  </a:lnTo>
                  <a:lnTo>
                    <a:pt x="480386" y="2089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4267200" y="4648200"/>
              <a:ext cx="838200" cy="1524000"/>
            </a:xfrm>
            <a:custGeom>
              <a:avLst/>
              <a:gdLst/>
              <a:ahLst/>
              <a:cxnLst/>
              <a:rect l="l" t="t" r="r" b="b"/>
              <a:pathLst>
                <a:path w="838200" h="1524000">
                  <a:moveTo>
                    <a:pt x="419100" y="0"/>
                  </a:moveTo>
                  <a:lnTo>
                    <a:pt x="357813" y="2089"/>
                  </a:lnTo>
                  <a:lnTo>
                    <a:pt x="299103" y="8152"/>
                  </a:lnTo>
                  <a:lnTo>
                    <a:pt x="243656" y="17879"/>
                  </a:lnTo>
                  <a:lnTo>
                    <a:pt x="192160" y="30960"/>
                  </a:lnTo>
                  <a:lnTo>
                    <a:pt x="145300" y="47088"/>
                  </a:lnTo>
                  <a:lnTo>
                    <a:pt x="103765" y="65952"/>
                  </a:lnTo>
                  <a:lnTo>
                    <a:pt x="68242" y="87243"/>
                  </a:lnTo>
                  <a:lnTo>
                    <a:pt x="17976" y="135871"/>
                  </a:lnTo>
                  <a:lnTo>
                    <a:pt x="0" y="190500"/>
                  </a:lnTo>
                  <a:lnTo>
                    <a:pt x="0" y="1333500"/>
                  </a:lnTo>
                  <a:lnTo>
                    <a:pt x="17976" y="1388128"/>
                  </a:lnTo>
                  <a:lnTo>
                    <a:pt x="68242" y="1436756"/>
                  </a:lnTo>
                  <a:lnTo>
                    <a:pt x="103765" y="1458047"/>
                  </a:lnTo>
                  <a:lnTo>
                    <a:pt x="145300" y="1476911"/>
                  </a:lnTo>
                  <a:lnTo>
                    <a:pt x="192160" y="1493039"/>
                  </a:lnTo>
                  <a:lnTo>
                    <a:pt x="243656" y="1506120"/>
                  </a:lnTo>
                  <a:lnTo>
                    <a:pt x="299103" y="1515847"/>
                  </a:lnTo>
                  <a:lnTo>
                    <a:pt x="357813" y="1521910"/>
                  </a:lnTo>
                  <a:lnTo>
                    <a:pt x="419100" y="1524000"/>
                  </a:lnTo>
                  <a:lnTo>
                    <a:pt x="480386" y="1521910"/>
                  </a:lnTo>
                  <a:lnTo>
                    <a:pt x="539096" y="1515847"/>
                  </a:lnTo>
                  <a:lnTo>
                    <a:pt x="594543" y="1506120"/>
                  </a:lnTo>
                  <a:lnTo>
                    <a:pt x="646039" y="1493039"/>
                  </a:lnTo>
                  <a:lnTo>
                    <a:pt x="692899" y="1476911"/>
                  </a:lnTo>
                  <a:lnTo>
                    <a:pt x="734434" y="1458047"/>
                  </a:lnTo>
                  <a:lnTo>
                    <a:pt x="769957" y="1436756"/>
                  </a:lnTo>
                  <a:lnTo>
                    <a:pt x="820223" y="1388128"/>
                  </a:lnTo>
                  <a:lnTo>
                    <a:pt x="838200" y="1333500"/>
                  </a:lnTo>
                  <a:lnTo>
                    <a:pt x="838200" y="190500"/>
                  </a:lnTo>
                  <a:lnTo>
                    <a:pt x="820223" y="135871"/>
                  </a:lnTo>
                  <a:lnTo>
                    <a:pt x="769957" y="87243"/>
                  </a:lnTo>
                  <a:lnTo>
                    <a:pt x="734434" y="65952"/>
                  </a:lnTo>
                  <a:lnTo>
                    <a:pt x="692899" y="47088"/>
                  </a:lnTo>
                  <a:lnTo>
                    <a:pt x="646039" y="30960"/>
                  </a:lnTo>
                  <a:lnTo>
                    <a:pt x="594543" y="17879"/>
                  </a:lnTo>
                  <a:lnTo>
                    <a:pt x="539096" y="8152"/>
                  </a:lnTo>
                  <a:lnTo>
                    <a:pt x="480386" y="2089"/>
                  </a:lnTo>
                  <a:lnTo>
                    <a:pt x="419100" y="0"/>
                  </a:lnTo>
                  <a:close/>
                </a:path>
                <a:path w="838200" h="1524000">
                  <a:moveTo>
                    <a:pt x="0" y="0"/>
                  </a:moveTo>
                  <a:lnTo>
                    <a:pt x="0" y="0"/>
                  </a:lnTo>
                </a:path>
                <a:path w="838200" h="1524000">
                  <a:moveTo>
                    <a:pt x="838200" y="1524000"/>
                  </a:moveTo>
                  <a:lnTo>
                    <a:pt x="838200" y="1524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4267200" y="4648200"/>
              <a:ext cx="838200" cy="381000"/>
            </a:xfrm>
            <a:custGeom>
              <a:avLst/>
              <a:gdLst/>
              <a:ahLst/>
              <a:cxnLst/>
              <a:rect l="l" t="t" r="r" b="b"/>
              <a:pathLst>
                <a:path w="838200" h="381000">
                  <a:moveTo>
                    <a:pt x="419100" y="0"/>
                  </a:moveTo>
                  <a:lnTo>
                    <a:pt x="357813" y="2089"/>
                  </a:lnTo>
                  <a:lnTo>
                    <a:pt x="299103" y="8152"/>
                  </a:lnTo>
                  <a:lnTo>
                    <a:pt x="243656" y="17879"/>
                  </a:lnTo>
                  <a:lnTo>
                    <a:pt x="192160" y="30960"/>
                  </a:lnTo>
                  <a:lnTo>
                    <a:pt x="145300" y="47088"/>
                  </a:lnTo>
                  <a:lnTo>
                    <a:pt x="103765" y="65952"/>
                  </a:lnTo>
                  <a:lnTo>
                    <a:pt x="68242" y="87243"/>
                  </a:lnTo>
                  <a:lnTo>
                    <a:pt x="17976" y="135871"/>
                  </a:lnTo>
                  <a:lnTo>
                    <a:pt x="0" y="190500"/>
                  </a:lnTo>
                  <a:lnTo>
                    <a:pt x="4608" y="218123"/>
                  </a:lnTo>
                  <a:lnTo>
                    <a:pt x="39416" y="269797"/>
                  </a:lnTo>
                  <a:lnTo>
                    <a:pt x="103765" y="314532"/>
                  </a:lnTo>
                  <a:lnTo>
                    <a:pt x="145300" y="333482"/>
                  </a:lnTo>
                  <a:lnTo>
                    <a:pt x="192160" y="349718"/>
                  </a:lnTo>
                  <a:lnTo>
                    <a:pt x="243656" y="362914"/>
                  </a:lnTo>
                  <a:lnTo>
                    <a:pt x="299103" y="372744"/>
                  </a:lnTo>
                  <a:lnTo>
                    <a:pt x="357813" y="378881"/>
                  </a:lnTo>
                  <a:lnTo>
                    <a:pt x="419100" y="381000"/>
                  </a:lnTo>
                  <a:lnTo>
                    <a:pt x="480386" y="378881"/>
                  </a:lnTo>
                  <a:lnTo>
                    <a:pt x="539096" y="372744"/>
                  </a:lnTo>
                  <a:lnTo>
                    <a:pt x="594543" y="362914"/>
                  </a:lnTo>
                  <a:lnTo>
                    <a:pt x="646039" y="349718"/>
                  </a:lnTo>
                  <a:lnTo>
                    <a:pt x="692899" y="333482"/>
                  </a:lnTo>
                  <a:lnTo>
                    <a:pt x="734434" y="314532"/>
                  </a:lnTo>
                  <a:lnTo>
                    <a:pt x="769957" y="293195"/>
                  </a:lnTo>
                  <a:lnTo>
                    <a:pt x="820223" y="244664"/>
                  </a:lnTo>
                  <a:lnTo>
                    <a:pt x="838200" y="190500"/>
                  </a:lnTo>
                  <a:lnTo>
                    <a:pt x="833591" y="162590"/>
                  </a:lnTo>
                  <a:lnTo>
                    <a:pt x="798783" y="110653"/>
                  </a:lnTo>
                  <a:lnTo>
                    <a:pt x="734434" y="65952"/>
                  </a:lnTo>
                  <a:lnTo>
                    <a:pt x="692899" y="47088"/>
                  </a:lnTo>
                  <a:lnTo>
                    <a:pt x="646039" y="30960"/>
                  </a:lnTo>
                  <a:lnTo>
                    <a:pt x="594543" y="17879"/>
                  </a:lnTo>
                  <a:lnTo>
                    <a:pt x="539096" y="8152"/>
                  </a:lnTo>
                  <a:lnTo>
                    <a:pt x="480386" y="2089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FF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4267200" y="4648200"/>
              <a:ext cx="838200" cy="1524000"/>
            </a:xfrm>
            <a:custGeom>
              <a:avLst/>
              <a:gdLst/>
              <a:ahLst/>
              <a:cxnLst/>
              <a:rect l="l" t="t" r="r" b="b"/>
              <a:pathLst>
                <a:path w="838200" h="1524000">
                  <a:moveTo>
                    <a:pt x="419100" y="0"/>
                  </a:moveTo>
                  <a:lnTo>
                    <a:pt x="357813" y="2089"/>
                  </a:lnTo>
                  <a:lnTo>
                    <a:pt x="299103" y="8152"/>
                  </a:lnTo>
                  <a:lnTo>
                    <a:pt x="243656" y="17879"/>
                  </a:lnTo>
                  <a:lnTo>
                    <a:pt x="192160" y="30960"/>
                  </a:lnTo>
                  <a:lnTo>
                    <a:pt x="145300" y="47088"/>
                  </a:lnTo>
                  <a:lnTo>
                    <a:pt x="103765" y="65952"/>
                  </a:lnTo>
                  <a:lnTo>
                    <a:pt x="68242" y="87243"/>
                  </a:lnTo>
                  <a:lnTo>
                    <a:pt x="17976" y="135871"/>
                  </a:lnTo>
                  <a:lnTo>
                    <a:pt x="0" y="190500"/>
                  </a:lnTo>
                  <a:lnTo>
                    <a:pt x="4608" y="218123"/>
                  </a:lnTo>
                  <a:lnTo>
                    <a:pt x="39416" y="269797"/>
                  </a:lnTo>
                  <a:lnTo>
                    <a:pt x="103765" y="314532"/>
                  </a:lnTo>
                  <a:lnTo>
                    <a:pt x="145300" y="333482"/>
                  </a:lnTo>
                  <a:lnTo>
                    <a:pt x="192160" y="349718"/>
                  </a:lnTo>
                  <a:lnTo>
                    <a:pt x="243656" y="362914"/>
                  </a:lnTo>
                  <a:lnTo>
                    <a:pt x="299103" y="372744"/>
                  </a:lnTo>
                  <a:lnTo>
                    <a:pt x="357813" y="378881"/>
                  </a:lnTo>
                  <a:lnTo>
                    <a:pt x="419100" y="381000"/>
                  </a:lnTo>
                  <a:lnTo>
                    <a:pt x="480386" y="378881"/>
                  </a:lnTo>
                  <a:lnTo>
                    <a:pt x="539096" y="372744"/>
                  </a:lnTo>
                  <a:lnTo>
                    <a:pt x="594543" y="362914"/>
                  </a:lnTo>
                  <a:lnTo>
                    <a:pt x="646039" y="349718"/>
                  </a:lnTo>
                  <a:lnTo>
                    <a:pt x="692899" y="333482"/>
                  </a:lnTo>
                  <a:lnTo>
                    <a:pt x="734434" y="314532"/>
                  </a:lnTo>
                  <a:lnTo>
                    <a:pt x="769957" y="293195"/>
                  </a:lnTo>
                  <a:lnTo>
                    <a:pt x="820223" y="244664"/>
                  </a:lnTo>
                  <a:lnTo>
                    <a:pt x="838200" y="190500"/>
                  </a:lnTo>
                  <a:lnTo>
                    <a:pt x="833591" y="162590"/>
                  </a:lnTo>
                  <a:lnTo>
                    <a:pt x="798783" y="110653"/>
                  </a:lnTo>
                  <a:lnTo>
                    <a:pt x="734434" y="65952"/>
                  </a:lnTo>
                  <a:lnTo>
                    <a:pt x="692899" y="47088"/>
                  </a:lnTo>
                  <a:lnTo>
                    <a:pt x="646039" y="30960"/>
                  </a:lnTo>
                  <a:lnTo>
                    <a:pt x="594543" y="17879"/>
                  </a:lnTo>
                  <a:lnTo>
                    <a:pt x="539096" y="8152"/>
                  </a:lnTo>
                  <a:lnTo>
                    <a:pt x="480386" y="2089"/>
                  </a:lnTo>
                  <a:lnTo>
                    <a:pt x="419100" y="0"/>
                  </a:lnTo>
                  <a:close/>
                </a:path>
                <a:path w="838200" h="1524000">
                  <a:moveTo>
                    <a:pt x="0" y="0"/>
                  </a:moveTo>
                  <a:lnTo>
                    <a:pt x="0" y="0"/>
                  </a:lnTo>
                </a:path>
                <a:path w="838200" h="1524000">
                  <a:moveTo>
                    <a:pt x="838200" y="1524000"/>
                  </a:moveTo>
                  <a:lnTo>
                    <a:pt x="838200" y="1524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3352800" y="5486400"/>
              <a:ext cx="701040" cy="0"/>
            </a:xfrm>
            <a:custGeom>
              <a:avLst/>
              <a:gdLst/>
              <a:ahLst/>
              <a:cxnLst/>
              <a:rect l="l" t="t" r="r" b="b"/>
              <a:pathLst>
                <a:path w="701039">
                  <a:moveTo>
                    <a:pt x="0" y="0"/>
                  </a:moveTo>
                  <a:lnTo>
                    <a:pt x="701039" y="0"/>
                  </a:lnTo>
                </a:path>
              </a:pathLst>
            </a:custGeom>
            <a:ln w="7620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4038600" y="53721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0"/>
                  </a:moveTo>
                  <a:lnTo>
                    <a:pt x="0" y="228600"/>
                  </a:lnTo>
                  <a:lnTo>
                    <a:pt x="2286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4267200" y="5486400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0" y="0"/>
                  </a:moveTo>
                  <a:lnTo>
                    <a:pt x="838200" y="0"/>
                  </a:lnTo>
                </a:path>
              </a:pathLst>
            </a:custGeom>
            <a:ln w="63256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5105400" y="5486400"/>
              <a:ext cx="502920" cy="0"/>
            </a:xfrm>
            <a:custGeom>
              <a:avLst/>
              <a:gdLst/>
              <a:ahLst/>
              <a:cxnLst/>
              <a:rect l="l" t="t" r="r" b="b"/>
              <a:pathLst>
                <a:path w="502920">
                  <a:moveTo>
                    <a:pt x="0" y="0"/>
                  </a:moveTo>
                  <a:lnTo>
                    <a:pt x="502920" y="0"/>
                  </a:lnTo>
                </a:path>
              </a:pathLst>
            </a:custGeom>
            <a:ln w="3810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5600700" y="542925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2" name="object 432"/>
          <p:cNvGrpSpPr/>
          <p:nvPr/>
        </p:nvGrpSpPr>
        <p:grpSpPr>
          <a:xfrm>
            <a:off x="7239000" y="4643437"/>
            <a:ext cx="919480" cy="1533525"/>
            <a:chOff x="7239000" y="4643437"/>
            <a:chExt cx="919480" cy="1533525"/>
          </a:xfrm>
        </p:grpSpPr>
        <p:sp>
          <p:nvSpPr>
            <p:cNvPr id="433" name="object 433"/>
            <p:cNvSpPr/>
            <p:nvPr/>
          </p:nvSpPr>
          <p:spPr>
            <a:xfrm>
              <a:off x="7467600" y="4648200"/>
              <a:ext cx="533400" cy="368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7315200" y="4685030"/>
              <a:ext cx="838200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7315200" y="4761229"/>
              <a:ext cx="838200" cy="76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7315200" y="4837429"/>
              <a:ext cx="83820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7315200" y="4913629"/>
              <a:ext cx="83820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7315200" y="4989829"/>
              <a:ext cx="83820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7315200" y="5066030"/>
              <a:ext cx="83820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7315200" y="5142230"/>
              <a:ext cx="83820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7315200" y="5218430"/>
              <a:ext cx="83820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7315200" y="5295900"/>
              <a:ext cx="83820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7315200" y="5372100"/>
              <a:ext cx="83820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7315200" y="5448300"/>
              <a:ext cx="83820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7315200" y="5524500"/>
              <a:ext cx="83820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7315200" y="5600700"/>
              <a:ext cx="83820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7315200" y="5676900"/>
              <a:ext cx="83820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7315200" y="5753100"/>
              <a:ext cx="83820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7315200" y="5829300"/>
              <a:ext cx="83820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7315200" y="5905500"/>
              <a:ext cx="838200" cy="7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7315200" y="5981700"/>
              <a:ext cx="838200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7315200" y="6059169"/>
              <a:ext cx="838200" cy="1130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7315200" y="4648200"/>
              <a:ext cx="838200" cy="1524000"/>
            </a:xfrm>
            <a:custGeom>
              <a:avLst/>
              <a:gdLst/>
              <a:ahLst/>
              <a:cxnLst/>
              <a:rect l="l" t="t" r="r" b="b"/>
              <a:pathLst>
                <a:path w="838200" h="1524000">
                  <a:moveTo>
                    <a:pt x="419100" y="0"/>
                  </a:moveTo>
                  <a:lnTo>
                    <a:pt x="357813" y="2089"/>
                  </a:lnTo>
                  <a:lnTo>
                    <a:pt x="299103" y="8152"/>
                  </a:lnTo>
                  <a:lnTo>
                    <a:pt x="243656" y="17879"/>
                  </a:lnTo>
                  <a:lnTo>
                    <a:pt x="192160" y="30960"/>
                  </a:lnTo>
                  <a:lnTo>
                    <a:pt x="145300" y="47088"/>
                  </a:lnTo>
                  <a:lnTo>
                    <a:pt x="103765" y="65952"/>
                  </a:lnTo>
                  <a:lnTo>
                    <a:pt x="68242" y="87243"/>
                  </a:lnTo>
                  <a:lnTo>
                    <a:pt x="17976" y="135871"/>
                  </a:lnTo>
                  <a:lnTo>
                    <a:pt x="0" y="190500"/>
                  </a:lnTo>
                  <a:lnTo>
                    <a:pt x="0" y="1333500"/>
                  </a:lnTo>
                  <a:lnTo>
                    <a:pt x="17976" y="1388128"/>
                  </a:lnTo>
                  <a:lnTo>
                    <a:pt x="68242" y="1436756"/>
                  </a:lnTo>
                  <a:lnTo>
                    <a:pt x="103765" y="1458047"/>
                  </a:lnTo>
                  <a:lnTo>
                    <a:pt x="145300" y="1476911"/>
                  </a:lnTo>
                  <a:lnTo>
                    <a:pt x="192160" y="1493039"/>
                  </a:lnTo>
                  <a:lnTo>
                    <a:pt x="243656" y="1506120"/>
                  </a:lnTo>
                  <a:lnTo>
                    <a:pt x="299103" y="1515847"/>
                  </a:lnTo>
                  <a:lnTo>
                    <a:pt x="357813" y="1521910"/>
                  </a:lnTo>
                  <a:lnTo>
                    <a:pt x="419100" y="1524000"/>
                  </a:lnTo>
                  <a:lnTo>
                    <a:pt x="480386" y="1521910"/>
                  </a:lnTo>
                  <a:lnTo>
                    <a:pt x="539096" y="1515847"/>
                  </a:lnTo>
                  <a:lnTo>
                    <a:pt x="594543" y="1506120"/>
                  </a:lnTo>
                  <a:lnTo>
                    <a:pt x="646039" y="1493039"/>
                  </a:lnTo>
                  <a:lnTo>
                    <a:pt x="692899" y="1476911"/>
                  </a:lnTo>
                  <a:lnTo>
                    <a:pt x="734434" y="1458047"/>
                  </a:lnTo>
                  <a:lnTo>
                    <a:pt x="769957" y="1436756"/>
                  </a:lnTo>
                  <a:lnTo>
                    <a:pt x="820223" y="1388128"/>
                  </a:lnTo>
                  <a:lnTo>
                    <a:pt x="838200" y="1333500"/>
                  </a:lnTo>
                  <a:lnTo>
                    <a:pt x="838200" y="190500"/>
                  </a:lnTo>
                  <a:lnTo>
                    <a:pt x="820223" y="135871"/>
                  </a:lnTo>
                  <a:lnTo>
                    <a:pt x="769957" y="87243"/>
                  </a:lnTo>
                  <a:lnTo>
                    <a:pt x="734434" y="65952"/>
                  </a:lnTo>
                  <a:lnTo>
                    <a:pt x="692899" y="47088"/>
                  </a:lnTo>
                  <a:lnTo>
                    <a:pt x="646039" y="30960"/>
                  </a:lnTo>
                  <a:lnTo>
                    <a:pt x="594543" y="17879"/>
                  </a:lnTo>
                  <a:lnTo>
                    <a:pt x="539096" y="8152"/>
                  </a:lnTo>
                  <a:lnTo>
                    <a:pt x="480386" y="2089"/>
                  </a:lnTo>
                  <a:lnTo>
                    <a:pt x="419100" y="0"/>
                  </a:lnTo>
                  <a:close/>
                </a:path>
                <a:path w="838200" h="1524000">
                  <a:moveTo>
                    <a:pt x="0" y="0"/>
                  </a:moveTo>
                  <a:lnTo>
                    <a:pt x="0" y="0"/>
                  </a:lnTo>
                </a:path>
                <a:path w="838200" h="1524000">
                  <a:moveTo>
                    <a:pt x="838200" y="1524000"/>
                  </a:moveTo>
                  <a:lnTo>
                    <a:pt x="838200" y="1524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7467600" y="4648200"/>
              <a:ext cx="533400" cy="368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7315200" y="4685030"/>
              <a:ext cx="838200" cy="76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7315200" y="4761229"/>
              <a:ext cx="838200" cy="76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7315200" y="4837429"/>
              <a:ext cx="838200" cy="762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7315200" y="4913629"/>
              <a:ext cx="838200" cy="11556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315200" y="4648200"/>
              <a:ext cx="838200" cy="1524000"/>
            </a:xfrm>
            <a:custGeom>
              <a:avLst/>
              <a:gdLst/>
              <a:ahLst/>
              <a:cxnLst/>
              <a:rect l="l" t="t" r="r" b="b"/>
              <a:pathLst>
                <a:path w="838200" h="1524000">
                  <a:moveTo>
                    <a:pt x="419100" y="0"/>
                  </a:moveTo>
                  <a:lnTo>
                    <a:pt x="357813" y="2089"/>
                  </a:lnTo>
                  <a:lnTo>
                    <a:pt x="299103" y="8152"/>
                  </a:lnTo>
                  <a:lnTo>
                    <a:pt x="243656" y="17879"/>
                  </a:lnTo>
                  <a:lnTo>
                    <a:pt x="192160" y="30960"/>
                  </a:lnTo>
                  <a:lnTo>
                    <a:pt x="145300" y="47088"/>
                  </a:lnTo>
                  <a:lnTo>
                    <a:pt x="103765" y="65952"/>
                  </a:lnTo>
                  <a:lnTo>
                    <a:pt x="68242" y="87243"/>
                  </a:lnTo>
                  <a:lnTo>
                    <a:pt x="17976" y="135871"/>
                  </a:lnTo>
                  <a:lnTo>
                    <a:pt x="0" y="190500"/>
                  </a:lnTo>
                  <a:lnTo>
                    <a:pt x="4608" y="218123"/>
                  </a:lnTo>
                  <a:lnTo>
                    <a:pt x="39416" y="269797"/>
                  </a:lnTo>
                  <a:lnTo>
                    <a:pt x="103765" y="314532"/>
                  </a:lnTo>
                  <a:lnTo>
                    <a:pt x="145300" y="333482"/>
                  </a:lnTo>
                  <a:lnTo>
                    <a:pt x="192160" y="349718"/>
                  </a:lnTo>
                  <a:lnTo>
                    <a:pt x="243656" y="362914"/>
                  </a:lnTo>
                  <a:lnTo>
                    <a:pt x="299103" y="372744"/>
                  </a:lnTo>
                  <a:lnTo>
                    <a:pt x="357813" y="378881"/>
                  </a:lnTo>
                  <a:lnTo>
                    <a:pt x="419100" y="381000"/>
                  </a:lnTo>
                  <a:lnTo>
                    <a:pt x="480386" y="378881"/>
                  </a:lnTo>
                  <a:lnTo>
                    <a:pt x="539096" y="372744"/>
                  </a:lnTo>
                  <a:lnTo>
                    <a:pt x="594543" y="362914"/>
                  </a:lnTo>
                  <a:lnTo>
                    <a:pt x="646039" y="349718"/>
                  </a:lnTo>
                  <a:lnTo>
                    <a:pt x="692899" y="333482"/>
                  </a:lnTo>
                  <a:lnTo>
                    <a:pt x="734434" y="314532"/>
                  </a:lnTo>
                  <a:lnTo>
                    <a:pt x="769957" y="293195"/>
                  </a:lnTo>
                  <a:lnTo>
                    <a:pt x="820223" y="244664"/>
                  </a:lnTo>
                  <a:lnTo>
                    <a:pt x="838200" y="190500"/>
                  </a:lnTo>
                  <a:lnTo>
                    <a:pt x="833591" y="162590"/>
                  </a:lnTo>
                  <a:lnTo>
                    <a:pt x="798783" y="110653"/>
                  </a:lnTo>
                  <a:lnTo>
                    <a:pt x="734434" y="65952"/>
                  </a:lnTo>
                  <a:lnTo>
                    <a:pt x="692899" y="47088"/>
                  </a:lnTo>
                  <a:lnTo>
                    <a:pt x="646039" y="30960"/>
                  </a:lnTo>
                  <a:lnTo>
                    <a:pt x="594543" y="17879"/>
                  </a:lnTo>
                  <a:lnTo>
                    <a:pt x="539096" y="8152"/>
                  </a:lnTo>
                  <a:lnTo>
                    <a:pt x="480386" y="2089"/>
                  </a:lnTo>
                  <a:lnTo>
                    <a:pt x="419100" y="0"/>
                  </a:lnTo>
                  <a:close/>
                </a:path>
                <a:path w="838200" h="1524000">
                  <a:moveTo>
                    <a:pt x="0" y="0"/>
                  </a:moveTo>
                  <a:lnTo>
                    <a:pt x="0" y="0"/>
                  </a:lnTo>
                </a:path>
                <a:path w="838200" h="1524000">
                  <a:moveTo>
                    <a:pt x="838200" y="1524000"/>
                  </a:moveTo>
                  <a:lnTo>
                    <a:pt x="838200" y="1524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7239000" y="5027929"/>
              <a:ext cx="914400" cy="910590"/>
            </a:xfrm>
            <a:custGeom>
              <a:avLst/>
              <a:gdLst/>
              <a:ahLst/>
              <a:cxnLst/>
              <a:rect l="l" t="t" r="r" b="b"/>
              <a:pathLst>
                <a:path w="914400" h="910589">
                  <a:moveTo>
                    <a:pt x="914400" y="0"/>
                  </a:moveTo>
                  <a:lnTo>
                    <a:pt x="0" y="455930"/>
                  </a:lnTo>
                  <a:lnTo>
                    <a:pt x="914400" y="91059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7B7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1" name="object 461"/>
          <p:cNvSpPr txBox="1"/>
          <p:nvPr/>
        </p:nvSpPr>
        <p:spPr>
          <a:xfrm>
            <a:off x="344170" y="5505450"/>
            <a:ext cx="271589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5270">
              <a:lnSpc>
                <a:spcPct val="1458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Absorption 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light  </a:t>
            </a:r>
            <a:r>
              <a:rPr sz="2400" spc="-5" dirty="0">
                <a:latin typeface="Arial"/>
                <a:cs typeface="Arial"/>
              </a:rPr>
              <a:t>Passage of</a:t>
            </a:r>
            <a:r>
              <a:rPr sz="2400" spc="-10" dirty="0">
                <a:latin typeface="Arial"/>
                <a:cs typeface="Arial"/>
              </a:rPr>
              <a:t> light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2" name="object 462"/>
          <p:cNvSpPr txBox="1"/>
          <p:nvPr/>
        </p:nvSpPr>
        <p:spPr>
          <a:xfrm>
            <a:off x="3431540" y="6206490"/>
            <a:ext cx="2562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Scattering </a:t>
            </a:r>
            <a:r>
              <a:rPr sz="2400" spc="-10" dirty="0">
                <a:latin typeface="Arial"/>
                <a:cs typeface="Arial"/>
              </a:rPr>
              <a:t>in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3" name="object 463"/>
          <p:cNvSpPr txBox="1"/>
          <p:nvPr/>
        </p:nvSpPr>
        <p:spPr>
          <a:xfrm>
            <a:off x="6706869" y="6069329"/>
            <a:ext cx="17164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Scattering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  </a:t>
            </a:r>
            <a:r>
              <a:rPr sz="2400" spc="-5" dirty="0">
                <a:latin typeface="Arial"/>
                <a:cs typeface="Arial"/>
              </a:rPr>
              <a:t>all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directions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64" name="object 464"/>
          <p:cNvGrpSpPr/>
          <p:nvPr/>
        </p:nvGrpSpPr>
        <p:grpSpPr>
          <a:xfrm>
            <a:off x="6400800" y="5372100"/>
            <a:ext cx="914400" cy="228600"/>
            <a:chOff x="6400800" y="5372100"/>
            <a:chExt cx="914400" cy="228600"/>
          </a:xfrm>
        </p:grpSpPr>
        <p:sp>
          <p:nvSpPr>
            <p:cNvPr id="465" name="object 465"/>
            <p:cNvSpPr/>
            <p:nvPr/>
          </p:nvSpPr>
          <p:spPr>
            <a:xfrm>
              <a:off x="6400800" y="5486400"/>
              <a:ext cx="701040" cy="0"/>
            </a:xfrm>
            <a:custGeom>
              <a:avLst/>
              <a:gdLst/>
              <a:ahLst/>
              <a:cxnLst/>
              <a:rect l="l" t="t" r="r" b="b"/>
              <a:pathLst>
                <a:path w="701040">
                  <a:moveTo>
                    <a:pt x="0" y="0"/>
                  </a:moveTo>
                  <a:lnTo>
                    <a:pt x="701040" y="0"/>
                  </a:lnTo>
                </a:path>
              </a:pathLst>
            </a:custGeom>
            <a:ln w="7620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7086600" y="53721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0"/>
                  </a:moveTo>
                  <a:lnTo>
                    <a:pt x="0" y="228600"/>
                  </a:lnTo>
                  <a:lnTo>
                    <a:pt x="228600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6879" y="497840"/>
            <a:ext cx="57200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90" dirty="0">
                <a:latin typeface="Arial"/>
                <a:cs typeface="Arial"/>
              </a:rPr>
              <a:t>Heterogenous</a:t>
            </a:r>
            <a:r>
              <a:rPr sz="4400" b="0" spc="-260" dirty="0">
                <a:latin typeface="Arial"/>
                <a:cs typeface="Arial"/>
              </a:rPr>
              <a:t> </a:t>
            </a:r>
            <a:r>
              <a:rPr sz="4400" b="0" spc="-170" dirty="0">
                <a:latin typeface="Arial"/>
                <a:cs typeface="Arial"/>
              </a:rPr>
              <a:t>dispersion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099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15595" marR="5080">
              <a:lnSpc>
                <a:spcPts val="3030"/>
              </a:lnSpc>
              <a:spcBef>
                <a:spcPts val="475"/>
              </a:spcBef>
            </a:pPr>
            <a:r>
              <a:rPr b="1" spc="-280" dirty="0">
                <a:latin typeface="Arial"/>
                <a:cs typeface="Arial"/>
              </a:rPr>
              <a:t>Suspension </a:t>
            </a:r>
            <a:r>
              <a:rPr spc="-80" dirty="0"/>
              <a:t>- </a:t>
            </a:r>
            <a:r>
              <a:rPr spc="-114" dirty="0"/>
              <a:t>heterogeneous </a:t>
            </a:r>
            <a:r>
              <a:rPr spc="-20" dirty="0"/>
              <a:t>fluid </a:t>
            </a:r>
            <a:r>
              <a:rPr spc="-90" dirty="0"/>
              <a:t>containing </a:t>
            </a:r>
            <a:r>
              <a:rPr i="1" spc="-110" dirty="0">
                <a:latin typeface="Arial"/>
                <a:cs typeface="Arial"/>
              </a:rPr>
              <a:t>solid  </a:t>
            </a:r>
            <a:r>
              <a:rPr i="1" spc="-95" dirty="0">
                <a:latin typeface="Arial"/>
                <a:cs typeface="Arial"/>
              </a:rPr>
              <a:t>particles </a:t>
            </a:r>
            <a:r>
              <a:rPr dirty="0"/>
              <a:t>that </a:t>
            </a:r>
            <a:r>
              <a:rPr spc="-120" dirty="0"/>
              <a:t>are </a:t>
            </a:r>
            <a:r>
              <a:rPr spc="-60" dirty="0"/>
              <a:t>sufficiently </a:t>
            </a:r>
            <a:r>
              <a:rPr spc="-114" dirty="0"/>
              <a:t>large </a:t>
            </a:r>
            <a:r>
              <a:rPr spc="5" dirty="0"/>
              <a:t>for</a:t>
            </a:r>
            <a:r>
              <a:rPr spc="-465" dirty="0"/>
              <a:t> </a:t>
            </a:r>
            <a:r>
              <a:rPr spc="-80" dirty="0"/>
              <a:t>sedimentation.</a:t>
            </a:r>
          </a:p>
          <a:p>
            <a:pPr marL="315595">
              <a:lnSpc>
                <a:spcPct val="100000"/>
              </a:lnSpc>
              <a:spcBef>
                <a:spcPts val="305"/>
              </a:spcBef>
            </a:pPr>
            <a:r>
              <a:rPr spc="-105" dirty="0"/>
              <a:t>Particle </a:t>
            </a:r>
            <a:r>
              <a:rPr spc="-195" dirty="0"/>
              <a:t>size </a:t>
            </a:r>
            <a:r>
              <a:rPr spc="-150" dirty="0"/>
              <a:t>is </a:t>
            </a:r>
            <a:r>
              <a:rPr spc="-245" dirty="0"/>
              <a:t>&gt; </a:t>
            </a:r>
            <a:r>
              <a:rPr spc="-140" dirty="0"/>
              <a:t>1</a:t>
            </a:r>
            <a:r>
              <a:rPr spc="-35" dirty="0"/>
              <a:t> </a:t>
            </a:r>
            <a:r>
              <a:rPr spc="-55" dirty="0">
                <a:latin typeface="Symbol"/>
                <a:cs typeface="Symbol"/>
              </a:rPr>
              <a:t></a:t>
            </a:r>
            <a:r>
              <a:rPr spc="-55" dirty="0"/>
              <a:t>m</a:t>
            </a:r>
          </a:p>
          <a:p>
            <a:pPr marL="315595" marR="233045">
              <a:lnSpc>
                <a:spcPts val="3020"/>
              </a:lnSpc>
              <a:spcBef>
                <a:spcPts val="740"/>
              </a:spcBef>
            </a:pPr>
            <a:r>
              <a:rPr spc="-135" dirty="0"/>
              <a:t>Dispersion </a:t>
            </a:r>
            <a:r>
              <a:rPr spc="-150" dirty="0"/>
              <a:t>is </a:t>
            </a:r>
            <a:r>
              <a:rPr spc="-145" dirty="0"/>
              <a:t>made </a:t>
            </a:r>
            <a:r>
              <a:rPr spc="-120" dirty="0"/>
              <a:t>by </a:t>
            </a:r>
            <a:r>
              <a:rPr spc="-130" dirty="0"/>
              <a:t>mechanical </a:t>
            </a:r>
            <a:r>
              <a:rPr spc="-60" dirty="0"/>
              <a:t>agitation </a:t>
            </a:r>
            <a:r>
              <a:rPr spc="-165" dirty="0"/>
              <a:t>(sand</a:t>
            </a:r>
            <a:r>
              <a:rPr spc="-290" dirty="0"/>
              <a:t> </a:t>
            </a:r>
            <a:r>
              <a:rPr spc="-40" dirty="0"/>
              <a:t>in  the</a:t>
            </a:r>
            <a:r>
              <a:rPr spc="-150" dirty="0"/>
              <a:t> </a:t>
            </a:r>
            <a:r>
              <a:rPr spc="-55" dirty="0"/>
              <a:t>water).</a:t>
            </a:r>
          </a:p>
          <a:p>
            <a:pPr marL="315595" marR="1264920">
              <a:lnSpc>
                <a:spcPts val="3030"/>
              </a:lnSpc>
              <a:spcBef>
                <a:spcPts val="695"/>
              </a:spcBef>
            </a:pPr>
            <a:r>
              <a:rPr b="1" spc="-220" dirty="0">
                <a:latin typeface="Arial"/>
                <a:cs typeface="Arial"/>
              </a:rPr>
              <a:t>Aerosol </a:t>
            </a:r>
            <a:r>
              <a:rPr spc="-80" dirty="0"/>
              <a:t>- </a:t>
            </a:r>
            <a:r>
              <a:rPr spc="-220" dirty="0"/>
              <a:t>a </a:t>
            </a:r>
            <a:r>
              <a:rPr spc="-160" dirty="0"/>
              <a:t>suspension </a:t>
            </a:r>
            <a:r>
              <a:rPr spc="-10" dirty="0"/>
              <a:t>of </a:t>
            </a:r>
            <a:r>
              <a:rPr i="1" spc="-55" dirty="0">
                <a:latin typeface="Arial"/>
                <a:cs typeface="Arial"/>
              </a:rPr>
              <a:t>liquid </a:t>
            </a:r>
            <a:r>
              <a:rPr i="1" spc="-90" dirty="0">
                <a:latin typeface="Arial"/>
                <a:cs typeface="Arial"/>
              </a:rPr>
              <a:t>droplets </a:t>
            </a:r>
            <a:r>
              <a:rPr spc="-25" dirty="0"/>
              <a:t>or</a:t>
            </a:r>
            <a:r>
              <a:rPr spc="-340" dirty="0"/>
              <a:t> </a:t>
            </a:r>
            <a:r>
              <a:rPr spc="-220" dirty="0"/>
              <a:t>a  </a:t>
            </a:r>
            <a:r>
              <a:rPr spc="-160" dirty="0"/>
              <a:t>suspension </a:t>
            </a:r>
            <a:r>
              <a:rPr spc="-5" dirty="0"/>
              <a:t>of </a:t>
            </a:r>
            <a:r>
              <a:rPr spc="-45" dirty="0"/>
              <a:t>fine </a:t>
            </a:r>
            <a:r>
              <a:rPr i="1" spc="-110" dirty="0">
                <a:latin typeface="Arial"/>
                <a:cs typeface="Arial"/>
              </a:rPr>
              <a:t>solid </a:t>
            </a:r>
            <a:r>
              <a:rPr i="1" spc="-95" dirty="0">
                <a:latin typeface="Arial"/>
                <a:cs typeface="Arial"/>
              </a:rPr>
              <a:t>particles </a:t>
            </a:r>
            <a:r>
              <a:rPr spc="-40" dirty="0"/>
              <a:t>in </a:t>
            </a:r>
            <a:r>
              <a:rPr spc="-220" dirty="0"/>
              <a:t>a</a:t>
            </a:r>
            <a:r>
              <a:rPr spc="-565" dirty="0"/>
              <a:t> </a:t>
            </a:r>
            <a:r>
              <a:rPr spc="-210" dirty="0"/>
              <a:t>gas.</a:t>
            </a:r>
          </a:p>
          <a:p>
            <a:pPr marL="429895">
              <a:lnSpc>
                <a:spcPct val="100000"/>
              </a:lnSpc>
              <a:spcBef>
                <a:spcPts val="254"/>
              </a:spcBef>
            </a:pPr>
            <a:r>
              <a:rPr sz="3600" baseline="3472" dirty="0"/>
              <a:t>– </a:t>
            </a:r>
            <a:r>
              <a:rPr sz="2400" spc="-155" dirty="0"/>
              <a:t>Example </a:t>
            </a:r>
            <a:r>
              <a:rPr sz="2400" spc="-25" dirty="0"/>
              <a:t>: </a:t>
            </a:r>
            <a:r>
              <a:rPr sz="2400" spc="-125" dirty="0"/>
              <a:t>smoke, </a:t>
            </a:r>
            <a:r>
              <a:rPr sz="2400" spc="-45" dirty="0"/>
              <a:t>air </a:t>
            </a:r>
            <a:r>
              <a:rPr sz="2400" spc="-30" dirty="0"/>
              <a:t>pollution, </a:t>
            </a:r>
            <a:r>
              <a:rPr sz="2400" spc="-160" dirty="0"/>
              <a:t>smog</a:t>
            </a:r>
            <a:r>
              <a:rPr sz="2400" spc="-140" dirty="0"/>
              <a:t> </a:t>
            </a:r>
            <a:r>
              <a:rPr sz="2400" spc="-65" dirty="0"/>
              <a:t>etc.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535940" y="2381250"/>
            <a:ext cx="150495" cy="9702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75539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6879" y="452120"/>
            <a:ext cx="57200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90" dirty="0">
                <a:latin typeface="Arial"/>
                <a:cs typeface="Arial"/>
              </a:rPr>
              <a:t>Heterogenous</a:t>
            </a:r>
            <a:r>
              <a:rPr sz="4400" b="0" spc="-260" dirty="0">
                <a:latin typeface="Arial"/>
                <a:cs typeface="Arial"/>
              </a:rPr>
              <a:t> </a:t>
            </a:r>
            <a:r>
              <a:rPr sz="4400" b="0" spc="-170" dirty="0">
                <a:latin typeface="Arial"/>
                <a:cs typeface="Arial"/>
              </a:rPr>
              <a:t>dispersion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290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15595" marR="431800">
              <a:lnSpc>
                <a:spcPct val="100000"/>
              </a:lnSpc>
              <a:spcBef>
                <a:spcPts val="100"/>
              </a:spcBef>
            </a:pPr>
            <a:r>
              <a:rPr b="1" spc="-250" dirty="0">
                <a:latin typeface="Arial"/>
                <a:cs typeface="Arial"/>
              </a:rPr>
              <a:t>Emulsion </a:t>
            </a:r>
            <a:r>
              <a:rPr spc="-80" dirty="0"/>
              <a:t>- </a:t>
            </a:r>
            <a:r>
              <a:rPr spc="-220" dirty="0"/>
              <a:t>a </a:t>
            </a:r>
            <a:r>
              <a:rPr spc="-55" dirty="0"/>
              <a:t>mixture </a:t>
            </a:r>
            <a:r>
              <a:rPr spc="-5" dirty="0"/>
              <a:t>of </a:t>
            </a:r>
            <a:r>
              <a:rPr spc="15" dirty="0"/>
              <a:t>two </a:t>
            </a:r>
            <a:r>
              <a:rPr spc="-20" dirty="0"/>
              <a:t>or </a:t>
            </a:r>
            <a:r>
              <a:rPr spc="-80" dirty="0"/>
              <a:t>more</a:t>
            </a:r>
            <a:r>
              <a:rPr spc="-555" dirty="0"/>
              <a:t> </a:t>
            </a:r>
            <a:r>
              <a:rPr spc="-100" dirty="0"/>
              <a:t>immiscible  </a:t>
            </a:r>
            <a:r>
              <a:rPr spc="-85" dirty="0"/>
              <a:t>liquids</a:t>
            </a:r>
          </a:p>
          <a:p>
            <a:pPr marL="315595" marR="5080">
              <a:lnSpc>
                <a:spcPct val="100000"/>
              </a:lnSpc>
              <a:spcBef>
                <a:spcPts val="700"/>
              </a:spcBef>
            </a:pPr>
            <a:r>
              <a:rPr spc="-120" dirty="0"/>
              <a:t>one </a:t>
            </a:r>
            <a:r>
              <a:rPr spc="-45" dirty="0"/>
              <a:t>liquid </a:t>
            </a:r>
            <a:r>
              <a:rPr spc="-50" dirty="0"/>
              <a:t>(the </a:t>
            </a:r>
            <a:r>
              <a:rPr spc="-135" dirty="0"/>
              <a:t>dispersed </a:t>
            </a:r>
            <a:r>
              <a:rPr spc="-165" dirty="0"/>
              <a:t>phase) </a:t>
            </a:r>
            <a:r>
              <a:rPr spc="-145" dirty="0"/>
              <a:t>is </a:t>
            </a:r>
            <a:r>
              <a:rPr spc="-135" dirty="0"/>
              <a:t>dispersed </a:t>
            </a:r>
            <a:r>
              <a:rPr spc="-45" dirty="0"/>
              <a:t>in</a:t>
            </a:r>
            <a:r>
              <a:rPr spc="-405" dirty="0"/>
              <a:t> </a:t>
            </a:r>
            <a:r>
              <a:rPr spc="-35" dirty="0"/>
              <a:t>the  other </a:t>
            </a:r>
            <a:r>
              <a:rPr spc="-50" dirty="0"/>
              <a:t>(the </a:t>
            </a:r>
            <a:r>
              <a:rPr spc="-95" dirty="0"/>
              <a:t>continuous</a:t>
            </a:r>
            <a:r>
              <a:rPr spc="-375" dirty="0"/>
              <a:t> </a:t>
            </a:r>
            <a:r>
              <a:rPr spc="-155" dirty="0"/>
              <a:t>phase).</a:t>
            </a:r>
          </a:p>
          <a:p>
            <a:pPr marL="315595" marR="234950">
              <a:lnSpc>
                <a:spcPct val="100000"/>
              </a:lnSpc>
              <a:spcBef>
                <a:spcPts val="690"/>
              </a:spcBef>
            </a:pPr>
            <a:r>
              <a:rPr spc="-140" dirty="0"/>
              <a:t>Prepared </a:t>
            </a:r>
            <a:r>
              <a:rPr spc="-114" dirty="0"/>
              <a:t>by </a:t>
            </a:r>
            <a:r>
              <a:rPr spc="-155" dirty="0"/>
              <a:t>shaking </a:t>
            </a:r>
            <a:r>
              <a:rPr spc="-165" dirty="0"/>
              <a:t>– </a:t>
            </a:r>
            <a:r>
              <a:rPr dirty="0"/>
              <a:t>oil/water </a:t>
            </a:r>
            <a:r>
              <a:rPr spc="-70" dirty="0"/>
              <a:t>(milk), </a:t>
            </a:r>
            <a:r>
              <a:rPr spc="10" dirty="0"/>
              <a:t>water/</a:t>
            </a:r>
            <a:r>
              <a:rPr spc="-409" dirty="0"/>
              <a:t> </a:t>
            </a:r>
            <a:r>
              <a:rPr spc="-20" dirty="0"/>
              <a:t>oil  </a:t>
            </a:r>
            <a:r>
              <a:rPr spc="-30" dirty="0"/>
              <a:t>(butter).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255524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497579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1129"/>
            <a:ext cx="6019800" cy="6361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29400" y="2777490"/>
            <a:ext cx="232600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00" dirty="0">
                <a:latin typeface="Arial"/>
                <a:cs typeface="Arial"/>
              </a:rPr>
              <a:t>Adsorption  </a:t>
            </a:r>
            <a:r>
              <a:rPr sz="3600" spc="-110" dirty="0">
                <a:latin typeface="Arial"/>
                <a:cs typeface="Arial"/>
              </a:rPr>
              <a:t>on</a:t>
            </a:r>
            <a:r>
              <a:rPr sz="3600" spc="-265" dirty="0">
                <a:latin typeface="Arial"/>
                <a:cs typeface="Arial"/>
              </a:rPr>
              <a:t> </a:t>
            </a:r>
            <a:r>
              <a:rPr sz="3600" spc="-105" dirty="0">
                <a:latin typeface="Arial"/>
                <a:cs typeface="Arial"/>
              </a:rPr>
              <a:t>activated  </a:t>
            </a:r>
            <a:r>
              <a:rPr sz="3600" spc="-150" dirty="0">
                <a:latin typeface="Arial"/>
                <a:cs typeface="Arial"/>
              </a:rPr>
              <a:t>charcoal.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289" y="223520"/>
            <a:ext cx="55626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35" dirty="0"/>
              <a:t>Classification </a:t>
            </a:r>
            <a:r>
              <a:rPr sz="4400" spc="-200" dirty="0"/>
              <a:t>of</a:t>
            </a:r>
            <a:r>
              <a:rPr sz="4400" spc="-195" dirty="0"/>
              <a:t> </a:t>
            </a:r>
            <a:r>
              <a:rPr sz="4400" spc="-345" dirty="0"/>
              <a:t>colloids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779" y="5105400"/>
            <a:ext cx="7802880" cy="642620"/>
          </a:xfrm>
          <a:custGeom>
            <a:avLst/>
            <a:gdLst/>
            <a:ahLst/>
            <a:cxnLst/>
            <a:rect l="l" t="t" r="r" b="b"/>
            <a:pathLst>
              <a:path w="7802880" h="642620">
                <a:moveTo>
                  <a:pt x="0" y="0"/>
                </a:moveTo>
                <a:lnTo>
                  <a:pt x="7802880" y="0"/>
                </a:lnTo>
                <a:lnTo>
                  <a:pt x="780288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69" y="735330"/>
            <a:ext cx="8957310" cy="4978400"/>
          </a:xfrm>
          <a:prstGeom prst="rect">
            <a:avLst/>
          </a:prstGeom>
        </p:spPr>
        <p:txBody>
          <a:bodyPr vert="horz" wrap="square" lIns="0" tIns="30226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2380"/>
              </a:spcBef>
            </a:pPr>
            <a:r>
              <a:rPr sz="3600" spc="-155" dirty="0">
                <a:solidFill>
                  <a:srgbClr val="365F91"/>
                </a:solidFill>
                <a:latin typeface="Arial"/>
                <a:cs typeface="Arial"/>
              </a:rPr>
              <a:t>Classification </a:t>
            </a:r>
            <a:r>
              <a:rPr sz="3600" spc="-18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3600" spc="-225" dirty="0">
                <a:solidFill>
                  <a:srgbClr val="365F91"/>
                </a:solidFill>
                <a:latin typeface="Arial"/>
                <a:cs typeface="Arial"/>
              </a:rPr>
              <a:t>based </a:t>
            </a:r>
            <a:r>
              <a:rPr sz="3600" spc="-110" dirty="0">
                <a:solidFill>
                  <a:srgbClr val="365F91"/>
                </a:solidFill>
                <a:latin typeface="Arial"/>
                <a:cs typeface="Arial"/>
              </a:rPr>
              <a:t>on </a:t>
            </a:r>
            <a:r>
              <a:rPr sz="3600" spc="-55" dirty="0">
                <a:solidFill>
                  <a:srgbClr val="365F91"/>
                </a:solidFill>
                <a:latin typeface="Arial"/>
                <a:cs typeface="Arial"/>
              </a:rPr>
              <a:t>following</a:t>
            </a:r>
            <a:r>
              <a:rPr sz="3600" spc="-30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55" dirty="0">
                <a:solidFill>
                  <a:srgbClr val="365F91"/>
                </a:solidFill>
                <a:latin typeface="Arial"/>
                <a:cs typeface="Arial"/>
              </a:rPr>
              <a:t>criteria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280"/>
              </a:spcBef>
            </a:pPr>
            <a:r>
              <a:rPr sz="3600" spc="-220" dirty="0">
                <a:solidFill>
                  <a:srgbClr val="365F91"/>
                </a:solidFill>
                <a:latin typeface="Arial"/>
                <a:cs typeface="Arial"/>
              </a:rPr>
              <a:t>Physical </a:t>
            </a:r>
            <a:r>
              <a:rPr sz="3600" spc="-100" dirty="0">
                <a:solidFill>
                  <a:srgbClr val="365F91"/>
                </a:solidFill>
                <a:latin typeface="Arial"/>
                <a:cs typeface="Arial"/>
              </a:rPr>
              <a:t>state </a:t>
            </a:r>
            <a:r>
              <a:rPr sz="36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3600" spc="-165" dirty="0">
                <a:solidFill>
                  <a:srgbClr val="365F91"/>
                </a:solidFill>
                <a:latin typeface="Arial"/>
                <a:cs typeface="Arial"/>
              </a:rPr>
              <a:t>dispersed </a:t>
            </a:r>
            <a:r>
              <a:rPr sz="3600" spc="-225" dirty="0">
                <a:solidFill>
                  <a:srgbClr val="365F91"/>
                </a:solidFill>
                <a:latin typeface="Arial"/>
                <a:cs typeface="Arial"/>
              </a:rPr>
              <a:t>phase </a:t>
            </a:r>
            <a:r>
              <a:rPr sz="3600" spc="-165" dirty="0">
                <a:solidFill>
                  <a:srgbClr val="365F91"/>
                </a:solidFill>
                <a:latin typeface="Arial"/>
                <a:cs typeface="Arial"/>
              </a:rPr>
              <a:t>and</a:t>
            </a:r>
            <a:r>
              <a:rPr sz="3600" spc="-42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40" dirty="0">
                <a:solidFill>
                  <a:srgbClr val="365F91"/>
                </a:solidFill>
                <a:latin typeface="Arial"/>
                <a:cs typeface="Arial"/>
              </a:rPr>
              <a:t>dispersion  </a:t>
            </a:r>
            <a:r>
              <a:rPr sz="3600" spc="-125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3600" spc="-130" dirty="0">
                <a:solidFill>
                  <a:srgbClr val="365F91"/>
                </a:solidFill>
                <a:latin typeface="Arial"/>
                <a:cs typeface="Arial"/>
              </a:rPr>
              <a:t>ed</a:t>
            </a:r>
            <a:r>
              <a:rPr sz="3600" spc="-50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3600" spc="-110" dirty="0">
                <a:solidFill>
                  <a:srgbClr val="365F91"/>
                </a:solidFill>
                <a:latin typeface="Arial"/>
                <a:cs typeface="Arial"/>
              </a:rPr>
              <a:t>u</a:t>
            </a:r>
            <a:r>
              <a:rPr sz="3600" spc="-114" dirty="0">
                <a:solidFill>
                  <a:srgbClr val="365F91"/>
                </a:solidFill>
                <a:latin typeface="Arial"/>
                <a:cs typeface="Arial"/>
              </a:rPr>
              <a:t>m</a:t>
            </a: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50">
              <a:latin typeface="Arial"/>
              <a:cs typeface="Arial"/>
            </a:endParaRPr>
          </a:p>
          <a:p>
            <a:pPr marL="12700" marR="1378585">
              <a:lnSpc>
                <a:spcPct val="100000"/>
              </a:lnSpc>
            </a:pPr>
            <a:r>
              <a:rPr sz="3600" spc="-105" dirty="0">
                <a:solidFill>
                  <a:srgbClr val="365F91"/>
                </a:solidFill>
                <a:latin typeface="Arial"/>
                <a:cs typeface="Arial"/>
              </a:rPr>
              <a:t>Nature </a:t>
            </a:r>
            <a:r>
              <a:rPr sz="36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3600" spc="-60" dirty="0">
                <a:solidFill>
                  <a:srgbClr val="365F91"/>
                </a:solidFill>
                <a:latin typeface="Arial"/>
                <a:cs typeface="Arial"/>
              </a:rPr>
              <a:t>interaction </a:t>
            </a:r>
            <a:r>
              <a:rPr sz="3600" spc="-105" dirty="0">
                <a:solidFill>
                  <a:srgbClr val="365F91"/>
                </a:solidFill>
                <a:latin typeface="Arial"/>
                <a:cs typeface="Arial"/>
              </a:rPr>
              <a:t>between</a:t>
            </a:r>
            <a:r>
              <a:rPr sz="3600" spc="-5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70" dirty="0">
                <a:solidFill>
                  <a:srgbClr val="365F91"/>
                </a:solidFill>
                <a:latin typeface="Arial"/>
                <a:cs typeface="Arial"/>
              </a:rPr>
              <a:t>dispersed  </a:t>
            </a:r>
            <a:r>
              <a:rPr sz="3600" spc="-225" dirty="0">
                <a:solidFill>
                  <a:srgbClr val="365F91"/>
                </a:solidFill>
                <a:latin typeface="Arial"/>
                <a:cs typeface="Arial"/>
              </a:rPr>
              <a:t>phase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140"/>
              </a:lnSpc>
            </a:pPr>
            <a:r>
              <a:rPr sz="3600" spc="-170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3600" spc="-140" dirty="0">
                <a:solidFill>
                  <a:srgbClr val="365F91"/>
                </a:solidFill>
                <a:latin typeface="Arial"/>
                <a:cs typeface="Arial"/>
              </a:rPr>
              <a:t>dispersion</a:t>
            </a:r>
            <a:r>
              <a:rPr sz="3600" spc="-21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10" dirty="0">
                <a:solidFill>
                  <a:srgbClr val="365F91"/>
                </a:solidFill>
                <a:latin typeface="Arial"/>
                <a:cs typeface="Arial"/>
              </a:rPr>
              <a:t>medium.</a:t>
            </a:r>
            <a:endParaRPr sz="3600">
              <a:latin typeface="Arial"/>
              <a:cs typeface="Arial"/>
            </a:endParaRPr>
          </a:p>
          <a:p>
            <a:pPr marL="30480">
              <a:lnSpc>
                <a:spcPts val="4140"/>
              </a:lnSpc>
            </a:pPr>
            <a:r>
              <a:rPr sz="3600" spc="-450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3600" spc="-140" dirty="0">
                <a:solidFill>
                  <a:srgbClr val="365F91"/>
                </a:solidFill>
                <a:latin typeface="Arial"/>
                <a:cs typeface="Arial"/>
              </a:rPr>
              <a:t>y</a:t>
            </a:r>
            <a:r>
              <a:rPr sz="3600" spc="-150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3600" spc="-325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r>
              <a:rPr sz="3600" spc="-290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3600" spc="-1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14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3600" spc="95" dirty="0">
                <a:solidFill>
                  <a:srgbClr val="365F91"/>
                </a:solidFill>
                <a:latin typeface="Arial"/>
                <a:cs typeface="Arial"/>
              </a:rPr>
              <a:t>f</a:t>
            </a:r>
            <a:r>
              <a:rPr sz="3600" spc="-1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10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3600" spc="-28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3600" spc="55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3600" spc="195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3600" spc="2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3600" spc="-180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3600" spc="-80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r>
              <a:rPr sz="3600" spc="-325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r>
              <a:rPr sz="3600" spc="-290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3600" spc="-1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14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3600" spc="95" dirty="0">
                <a:solidFill>
                  <a:srgbClr val="365F91"/>
                </a:solidFill>
                <a:latin typeface="Arial"/>
                <a:cs typeface="Arial"/>
              </a:rPr>
              <a:t>f</a:t>
            </a:r>
            <a:r>
              <a:rPr sz="3600" spc="-1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195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3600" spc="-110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3600" spc="-215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r>
              <a:rPr sz="3600" spc="-1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10" dirty="0">
                <a:solidFill>
                  <a:srgbClr val="365F91"/>
                </a:solidFill>
                <a:latin typeface="Arial"/>
                <a:cs typeface="Arial"/>
              </a:rPr>
              <a:t>d</a:t>
            </a:r>
            <a:r>
              <a:rPr sz="3600" spc="2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3600" spc="-405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3600" spc="-110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3600" spc="-229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r>
              <a:rPr sz="3600" spc="55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3600" spc="-240" dirty="0">
                <a:solidFill>
                  <a:srgbClr val="365F91"/>
                </a:solidFill>
                <a:latin typeface="Arial"/>
                <a:cs typeface="Arial"/>
              </a:rPr>
              <a:t>se</a:t>
            </a:r>
            <a:r>
              <a:rPr sz="3600" spc="-250" dirty="0">
                <a:solidFill>
                  <a:srgbClr val="365F91"/>
                </a:solidFill>
                <a:latin typeface="Arial"/>
                <a:cs typeface="Arial"/>
              </a:rPr>
              <a:t>d</a:t>
            </a:r>
            <a:r>
              <a:rPr sz="3600" spc="-1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20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3600" spc="-110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3600" spc="-28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3600" spc="-405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3600" spc="-150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9229" y="1594629"/>
          <a:ext cx="8457565" cy="4495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1320"/>
                <a:gridCol w="1744345"/>
                <a:gridCol w="1362075"/>
                <a:gridCol w="3679825"/>
              </a:tblGrid>
              <a:tr h="574039">
                <a:tc>
                  <a:txBody>
                    <a:bodyPr/>
                    <a:lstStyle/>
                    <a:p>
                      <a:pPr marL="196850" marR="967105" indent="-29209">
                        <a:lnSpc>
                          <a:spcPts val="1250"/>
                        </a:lnSpc>
                        <a:spcBef>
                          <a:spcPts val="420"/>
                        </a:spcBef>
                      </a:pPr>
                      <a:r>
                        <a:rPr sz="1050" spc="-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05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050" spc="-2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5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50" spc="-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5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50" spc="-1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5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d  </a:t>
                      </a:r>
                      <a:r>
                        <a:rPr sz="1050" spc="-8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phase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 marR="1010919">
                        <a:lnSpc>
                          <a:spcPts val="1250"/>
                        </a:lnSpc>
                        <a:spcBef>
                          <a:spcPts val="420"/>
                        </a:spcBef>
                      </a:pPr>
                      <a:r>
                        <a:rPr sz="1050" spc="-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05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50" spc="-1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sp</a:t>
                      </a:r>
                      <a:r>
                        <a:rPr sz="105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50" spc="-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5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si</a:t>
                      </a:r>
                      <a:r>
                        <a:rPr sz="1050" spc="-1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5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n  </a:t>
                      </a:r>
                      <a:r>
                        <a:rPr sz="1050" spc="-4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medium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 marR="796290">
                        <a:lnSpc>
                          <a:spcPts val="1250"/>
                        </a:lnSpc>
                        <a:spcBef>
                          <a:spcPts val="420"/>
                        </a:spcBef>
                      </a:pPr>
                      <a:r>
                        <a:rPr sz="1050" spc="-8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sz="1050" spc="-16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1050" spc="-3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colloid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700" spc="-11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72770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sz="1700" spc="-10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7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sol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550" spc="-12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Some </a:t>
                      </a:r>
                      <a:r>
                        <a:rPr sz="1550" spc="-4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coloured </a:t>
                      </a:r>
                      <a:r>
                        <a:rPr sz="1550" spc="-11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glasses, </a:t>
                      </a:r>
                      <a:r>
                        <a:rPr sz="1550" spc="-7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550" spc="-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gem</a:t>
                      </a:r>
                      <a:r>
                        <a:rPr sz="1550" spc="-10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7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stones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0689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6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13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Sol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4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Paints, </a:t>
                      </a:r>
                      <a:r>
                        <a:rPr sz="1100" spc="-2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cell</a:t>
                      </a:r>
                      <a:r>
                        <a:rPr sz="1100" spc="-7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fluids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39419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1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Gas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7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Aerosol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6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Smoke, </a:t>
                      </a:r>
                      <a:r>
                        <a:rPr sz="1100" spc="-2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dust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6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114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Gel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8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Cheese </a:t>
                      </a:r>
                      <a:r>
                        <a:rPr sz="110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butter,</a:t>
                      </a:r>
                      <a:r>
                        <a:rPr sz="1100" spc="-3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jellies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40689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6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6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Emulsion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Milk, </a:t>
                      </a:r>
                      <a:r>
                        <a:rPr sz="1100" spc="-2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hair</a:t>
                      </a:r>
                      <a:r>
                        <a:rPr sz="1100" spc="-114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cream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72769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6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1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Gas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7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Aerosol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550" spc="-114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Fog, </a:t>
                      </a:r>
                      <a:r>
                        <a:rPr sz="1550" spc="-3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mist, </a:t>
                      </a:r>
                      <a:r>
                        <a:rPr sz="1550" spc="-5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cloud, insecticide</a:t>
                      </a:r>
                      <a:r>
                        <a:rPr sz="1550" spc="-16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9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sprays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1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Gas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sz="1700" spc="-10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7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sol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Pumice </a:t>
                      </a:r>
                      <a:r>
                        <a:rPr sz="1100" spc="-3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stone, </a:t>
                      </a:r>
                      <a:r>
                        <a:rPr sz="1100" spc="-2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foam</a:t>
                      </a:r>
                      <a:r>
                        <a:rPr sz="1100" spc="-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rubber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1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Gas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6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13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Foam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550" spc="-45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Froth, </a:t>
                      </a:r>
                      <a:r>
                        <a:rPr sz="1550" spc="-4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whipped </a:t>
                      </a:r>
                      <a:r>
                        <a:rPr sz="1550" spc="-7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cream,</a:t>
                      </a:r>
                      <a:r>
                        <a:rPr sz="1550" spc="-19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50" dirty="0">
                          <a:solidFill>
                            <a:srgbClr val="990000"/>
                          </a:solidFill>
                          <a:latin typeface="Arial"/>
                          <a:cs typeface="Arial"/>
                        </a:rPr>
                        <a:t>soap-lather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3460" y="25400"/>
            <a:ext cx="68827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0" marR="5080" indent="-2273300">
              <a:lnSpc>
                <a:spcPct val="100000"/>
              </a:lnSpc>
              <a:spcBef>
                <a:spcPts val="100"/>
              </a:spcBef>
            </a:pPr>
            <a:r>
              <a:rPr spc="-310" dirty="0"/>
              <a:t>Classification </a:t>
            </a:r>
            <a:r>
              <a:rPr spc="-340" dirty="0"/>
              <a:t>based </a:t>
            </a:r>
            <a:r>
              <a:rPr spc="-305" dirty="0"/>
              <a:t>on </a:t>
            </a:r>
            <a:r>
              <a:rPr spc="-195" dirty="0"/>
              <a:t>nature </a:t>
            </a:r>
            <a:r>
              <a:rPr spc="-190" dirty="0"/>
              <a:t>of  </a:t>
            </a:r>
            <a:r>
              <a:rPr spc="-210" dirty="0"/>
              <a:t>interaction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70" y="1329690"/>
            <a:ext cx="8401050" cy="546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  <a:tabLst>
                <a:tab pos="2483485" algn="l"/>
              </a:tabLst>
            </a:pP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Lyophobic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colloids	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(solvent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hating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colloids</a:t>
            </a:r>
            <a:r>
              <a:rPr sz="2400" spc="-26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76200" marR="1925320">
              <a:lnSpc>
                <a:spcPct val="100000"/>
              </a:lnSpc>
              <a:tabLst>
                <a:tab pos="4681220" algn="l"/>
              </a:tabLst>
            </a:pP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When </a:t>
            </a:r>
            <a:r>
              <a:rPr sz="2400" spc="-90" dirty="0">
                <a:solidFill>
                  <a:srgbClr val="365F91"/>
                </a:solidFill>
                <a:latin typeface="Arial"/>
                <a:cs typeface="Arial"/>
              </a:rPr>
              <a:t>metals 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their </a:t>
            </a: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sulphides </a:t>
            </a:r>
            <a:r>
              <a:rPr sz="2400" spc="-90" dirty="0">
                <a:solidFill>
                  <a:srgbClr val="365F91"/>
                </a:solidFill>
                <a:latin typeface="Arial"/>
                <a:cs typeface="Arial"/>
              </a:rPr>
              <a:t>simply mixed</a:t>
            </a:r>
            <a:r>
              <a:rPr sz="2400" spc="-34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365F91"/>
                </a:solidFill>
                <a:latin typeface="Arial"/>
                <a:cs typeface="Arial"/>
              </a:rPr>
              <a:t>with 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dispersion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medium, </a:t>
            </a:r>
            <a:r>
              <a:rPr sz="2400" spc="-50" dirty="0">
                <a:solidFill>
                  <a:srgbClr val="365F91"/>
                </a:solidFill>
                <a:latin typeface="Arial"/>
                <a:cs typeface="Arial"/>
              </a:rPr>
              <a:t>they</a:t>
            </a:r>
            <a:r>
              <a:rPr sz="2400" spc="-20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don’t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65F91"/>
                </a:solidFill>
                <a:latin typeface="Arial"/>
                <a:cs typeface="Arial"/>
              </a:rPr>
              <a:t>form	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colloids.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95910" indent="-219710">
              <a:lnSpc>
                <a:spcPct val="100000"/>
              </a:lnSpc>
              <a:buChar char="•"/>
              <a:tabLst>
                <a:tab pos="295910" algn="l"/>
              </a:tabLst>
            </a:pP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need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stabilizing </a:t>
            </a:r>
            <a:r>
              <a:rPr sz="2400" spc="30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preserve</a:t>
            </a:r>
            <a:r>
              <a:rPr sz="2400" spc="-36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365F91"/>
                </a:solidFill>
                <a:latin typeface="Arial"/>
                <a:cs typeface="Arial"/>
              </a:rPr>
              <a:t>them.</a:t>
            </a:r>
            <a:endParaRPr sz="2400">
              <a:latin typeface="Arial"/>
              <a:cs typeface="Arial"/>
            </a:endParaRPr>
          </a:p>
          <a:p>
            <a:pPr marL="295910" indent="-219710">
              <a:lnSpc>
                <a:spcPct val="100000"/>
              </a:lnSpc>
              <a:buChar char="•"/>
              <a:tabLst>
                <a:tab pos="295910" algn="l"/>
              </a:tabLst>
            </a:pP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irreversible.</a:t>
            </a:r>
            <a:endParaRPr sz="2400">
              <a:latin typeface="Arial"/>
              <a:cs typeface="Arial"/>
            </a:endParaRPr>
          </a:p>
          <a:p>
            <a:pPr marL="295910" indent="-219710">
              <a:lnSpc>
                <a:spcPct val="100000"/>
              </a:lnSpc>
              <a:buChar char="•"/>
              <a:tabLst>
                <a:tab pos="295910" algn="l"/>
              </a:tabLst>
            </a:pPr>
            <a:r>
              <a:rPr sz="2400" spc="-135" dirty="0">
                <a:solidFill>
                  <a:srgbClr val="365F91"/>
                </a:solidFill>
                <a:latin typeface="Arial"/>
                <a:cs typeface="Arial"/>
              </a:rPr>
              <a:t>For </a:t>
            </a: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example,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colloidal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solutions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gold,silver, </a:t>
            </a:r>
            <a:r>
              <a:rPr sz="2400" spc="-160" dirty="0">
                <a:solidFill>
                  <a:srgbClr val="365F91"/>
                </a:solidFill>
                <a:latin typeface="Arial"/>
                <a:cs typeface="Arial"/>
              </a:rPr>
              <a:t>Fe(OH)</a:t>
            </a:r>
            <a:r>
              <a:rPr sz="2100" spc="-240" baseline="-27777" dirty="0">
                <a:solidFill>
                  <a:srgbClr val="365F91"/>
                </a:solidFill>
                <a:latin typeface="Arial"/>
                <a:cs typeface="Arial"/>
              </a:rPr>
              <a:t>3</a:t>
            </a:r>
            <a:r>
              <a:rPr sz="2400" spc="-160" dirty="0">
                <a:solidFill>
                  <a:srgbClr val="365F91"/>
                </a:solidFill>
                <a:latin typeface="Arial"/>
                <a:cs typeface="Arial"/>
              </a:rPr>
              <a:t>, </a:t>
            </a:r>
            <a:r>
              <a:rPr sz="2400" spc="-200" dirty="0">
                <a:solidFill>
                  <a:srgbClr val="365F91"/>
                </a:solidFill>
                <a:latin typeface="Arial"/>
                <a:cs typeface="Arial"/>
              </a:rPr>
              <a:t>As</a:t>
            </a:r>
            <a:r>
              <a:rPr sz="2100" spc="-300" baseline="-27777" dirty="0">
                <a:solidFill>
                  <a:srgbClr val="365F91"/>
                </a:solidFill>
                <a:latin typeface="Arial"/>
                <a:cs typeface="Arial"/>
              </a:rPr>
              <a:t>2</a:t>
            </a:r>
            <a:r>
              <a:rPr sz="2400" spc="-200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2100" spc="-300" baseline="-27777" dirty="0">
                <a:solidFill>
                  <a:srgbClr val="365F91"/>
                </a:solidFill>
                <a:latin typeface="Arial"/>
                <a:cs typeface="Arial"/>
              </a:rPr>
              <a:t>3</a:t>
            </a:r>
            <a:r>
              <a:rPr sz="2400" spc="-200" dirty="0">
                <a:solidFill>
                  <a:srgbClr val="365F91"/>
                </a:solidFill>
                <a:latin typeface="Arial"/>
                <a:cs typeface="Arial"/>
              </a:rPr>
              <a:t>,</a:t>
            </a:r>
            <a:r>
              <a:rPr sz="2400" spc="-34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65F91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Lyophilic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colloids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(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solvent</a:t>
            </a:r>
            <a:r>
              <a:rPr sz="2400" spc="-2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loving)</a:t>
            </a:r>
            <a:endParaRPr sz="2400">
              <a:latin typeface="Arial"/>
              <a:cs typeface="Arial"/>
            </a:endParaRPr>
          </a:p>
          <a:p>
            <a:pPr marL="76200" marR="880110">
              <a:lnSpc>
                <a:spcPct val="100000"/>
              </a:lnSpc>
            </a:pP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Directly </a:t>
            </a:r>
            <a:r>
              <a:rPr sz="2400" spc="-50" dirty="0">
                <a:solidFill>
                  <a:srgbClr val="365F91"/>
                </a:solidFill>
                <a:latin typeface="Arial"/>
                <a:cs typeface="Arial"/>
              </a:rPr>
              <a:t>formed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2400" spc="-145" dirty="0">
                <a:solidFill>
                  <a:srgbClr val="365F91"/>
                </a:solidFill>
                <a:latin typeface="Arial"/>
                <a:cs typeface="Arial"/>
              </a:rPr>
              <a:t>substances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like </a:t>
            </a: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gum,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gelatine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rubber</a:t>
            </a:r>
            <a:r>
              <a:rPr sz="2400" spc="-3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etc. 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on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mixing </a:t>
            </a:r>
            <a:r>
              <a:rPr sz="2400" spc="10" dirty="0">
                <a:solidFill>
                  <a:srgbClr val="365F91"/>
                </a:solidFill>
                <a:latin typeface="Arial"/>
                <a:cs typeface="Arial"/>
              </a:rPr>
              <a:t>with </a:t>
            </a:r>
            <a:r>
              <a:rPr sz="2400" spc="-19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suitable </a:t>
            </a:r>
            <a:r>
              <a:rPr sz="2400" spc="-40" dirty="0">
                <a:solidFill>
                  <a:srgbClr val="365F91"/>
                </a:solidFill>
                <a:latin typeface="Arial"/>
                <a:cs typeface="Arial"/>
              </a:rPr>
              <a:t>liquid(the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dispersion</a:t>
            </a:r>
            <a:r>
              <a:rPr sz="2400" spc="-409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medium).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95910" indent="-219710">
              <a:lnSpc>
                <a:spcPct val="100000"/>
              </a:lnSpc>
              <a:buChar char="•"/>
              <a:tabLst>
                <a:tab pos="295910" algn="l"/>
              </a:tabLst>
            </a:pP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self-stabilizing</a:t>
            </a:r>
            <a:endParaRPr sz="2400">
              <a:latin typeface="Arial"/>
              <a:cs typeface="Arial"/>
            </a:endParaRPr>
          </a:p>
          <a:p>
            <a:pPr marL="295910" indent="-219710">
              <a:lnSpc>
                <a:spcPct val="100000"/>
              </a:lnSpc>
              <a:buChar char="•"/>
              <a:tabLst>
                <a:tab pos="295910" algn="l"/>
              </a:tabLst>
            </a:pP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reversible</a:t>
            </a:r>
            <a:r>
              <a:rPr sz="2400" spc="-2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365F91"/>
                </a:solidFill>
                <a:latin typeface="Arial"/>
                <a:cs typeface="Arial"/>
              </a:rPr>
              <a:t>sols</a:t>
            </a:r>
            <a:endParaRPr sz="2400">
              <a:latin typeface="Arial"/>
              <a:cs typeface="Arial"/>
            </a:endParaRPr>
          </a:p>
          <a:p>
            <a:pPr marL="295910" indent="-219710">
              <a:lnSpc>
                <a:spcPct val="100000"/>
              </a:lnSpc>
              <a:buChar char="•"/>
              <a:tabLst>
                <a:tab pos="295910" algn="l"/>
              </a:tabLst>
            </a:pPr>
            <a:r>
              <a:rPr sz="2400" spc="-135" dirty="0">
                <a:solidFill>
                  <a:srgbClr val="365F91"/>
                </a:solidFill>
                <a:latin typeface="Arial"/>
                <a:cs typeface="Arial"/>
              </a:rPr>
              <a:t>For </a:t>
            </a: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example, </a:t>
            </a:r>
            <a:r>
              <a:rPr sz="2400" spc="-145" dirty="0">
                <a:solidFill>
                  <a:srgbClr val="365F91"/>
                </a:solidFill>
                <a:latin typeface="Arial"/>
                <a:cs typeface="Arial"/>
              </a:rPr>
              <a:t>gums,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gelatin, </a:t>
            </a:r>
            <a:r>
              <a:rPr sz="2400" spc="-90" dirty="0">
                <a:solidFill>
                  <a:srgbClr val="365F91"/>
                </a:solidFill>
                <a:latin typeface="Arial"/>
                <a:cs typeface="Arial"/>
              </a:rPr>
              <a:t>starch,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albumin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in</a:t>
            </a:r>
            <a:r>
              <a:rPr sz="2400" spc="-2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365F91"/>
                </a:solidFill>
                <a:latin typeface="Arial"/>
                <a:cs typeface="Arial"/>
              </a:rPr>
              <a:t>water.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 marR="5080" indent="143510">
              <a:lnSpc>
                <a:spcPct val="100000"/>
              </a:lnSpc>
              <a:spcBef>
                <a:spcPts val="100"/>
              </a:spcBef>
            </a:pPr>
            <a:r>
              <a:rPr spc="-310" dirty="0"/>
              <a:t>Classification </a:t>
            </a:r>
            <a:r>
              <a:rPr spc="-345" dirty="0"/>
              <a:t>based </a:t>
            </a:r>
            <a:r>
              <a:rPr spc="-305" dirty="0"/>
              <a:t>on </a:t>
            </a:r>
            <a:r>
              <a:rPr spc="-200" dirty="0"/>
              <a:t>type </a:t>
            </a:r>
            <a:r>
              <a:rPr spc="-185" dirty="0"/>
              <a:t>of  </a:t>
            </a:r>
            <a:r>
              <a:rPr spc="-260" dirty="0"/>
              <a:t>particles </a:t>
            </a:r>
            <a:r>
              <a:rPr spc="-185" dirty="0"/>
              <a:t>of </a:t>
            </a:r>
            <a:r>
              <a:rPr spc="-155" dirty="0"/>
              <a:t>the </a:t>
            </a:r>
            <a:r>
              <a:rPr spc="-320" dirty="0"/>
              <a:t>dispersed</a:t>
            </a:r>
            <a:r>
              <a:rPr spc="-310" dirty="0"/>
              <a:t> </a:t>
            </a:r>
            <a:r>
              <a:rPr spc="-345" dirty="0"/>
              <a:t>phase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9090" y="1606550"/>
            <a:ext cx="8700135" cy="491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 marR="1180465">
              <a:lnSpc>
                <a:spcPct val="100000"/>
              </a:lnSpc>
              <a:spcBef>
                <a:spcPts val="100"/>
              </a:spcBef>
            </a:pPr>
            <a:r>
              <a:rPr sz="3600" b="1" spc="-175" dirty="0">
                <a:solidFill>
                  <a:srgbClr val="365F91"/>
                </a:solidFill>
                <a:latin typeface="Arial"/>
                <a:cs typeface="Arial"/>
              </a:rPr>
              <a:t>Multimolecular </a:t>
            </a:r>
            <a:r>
              <a:rPr sz="3600" b="1" spc="-280" dirty="0">
                <a:solidFill>
                  <a:srgbClr val="365F91"/>
                </a:solidFill>
                <a:latin typeface="Arial"/>
                <a:cs typeface="Arial"/>
              </a:rPr>
              <a:t>colloids </a:t>
            </a:r>
            <a:r>
              <a:rPr sz="3600" b="1" spc="-210" dirty="0">
                <a:solidFill>
                  <a:srgbClr val="365F91"/>
                </a:solidFill>
                <a:latin typeface="Arial"/>
                <a:cs typeface="Arial"/>
              </a:rPr>
              <a:t>: </a:t>
            </a:r>
            <a:r>
              <a:rPr sz="3600" spc="-235" dirty="0">
                <a:solidFill>
                  <a:srgbClr val="365F91"/>
                </a:solidFill>
                <a:latin typeface="Arial"/>
                <a:cs typeface="Arial"/>
              </a:rPr>
              <a:t>Consists </a:t>
            </a:r>
            <a:r>
              <a:rPr sz="3600" spc="-10" dirty="0">
                <a:solidFill>
                  <a:srgbClr val="365F91"/>
                </a:solidFill>
                <a:latin typeface="Arial"/>
                <a:cs typeface="Arial"/>
              </a:rPr>
              <a:t>of  </a:t>
            </a:r>
            <a:r>
              <a:rPr sz="3600" spc="-210" dirty="0">
                <a:solidFill>
                  <a:srgbClr val="365F91"/>
                </a:solidFill>
                <a:latin typeface="Arial"/>
                <a:cs typeface="Arial"/>
              </a:rPr>
              <a:t>aggregates </a:t>
            </a:r>
            <a:r>
              <a:rPr sz="36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3600" spc="-28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3600" spc="-145" dirty="0">
                <a:solidFill>
                  <a:srgbClr val="365F91"/>
                </a:solidFill>
                <a:latin typeface="Arial"/>
                <a:cs typeface="Arial"/>
              </a:rPr>
              <a:t>large </a:t>
            </a:r>
            <a:r>
              <a:rPr sz="3600" spc="-105" dirty="0">
                <a:solidFill>
                  <a:srgbClr val="365F91"/>
                </a:solidFill>
                <a:latin typeface="Arial"/>
                <a:cs typeface="Arial"/>
              </a:rPr>
              <a:t>number </a:t>
            </a:r>
            <a:r>
              <a:rPr sz="36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3600" spc="-145" dirty="0">
                <a:solidFill>
                  <a:srgbClr val="365F91"/>
                </a:solidFill>
                <a:latin typeface="Arial"/>
                <a:cs typeface="Arial"/>
              </a:rPr>
              <a:t>atoms  </a:t>
            </a:r>
            <a:r>
              <a:rPr sz="3600" spc="-30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3600" spc="-135" dirty="0">
                <a:solidFill>
                  <a:srgbClr val="365F91"/>
                </a:solidFill>
                <a:latin typeface="Arial"/>
                <a:cs typeface="Arial"/>
              </a:rPr>
              <a:t>smaller </a:t>
            </a:r>
            <a:r>
              <a:rPr sz="3600" spc="-160" dirty="0">
                <a:solidFill>
                  <a:srgbClr val="365F91"/>
                </a:solidFill>
                <a:latin typeface="Arial"/>
                <a:cs typeface="Arial"/>
              </a:rPr>
              <a:t>molecules </a:t>
            </a:r>
            <a:r>
              <a:rPr sz="3600" spc="-175" dirty="0">
                <a:solidFill>
                  <a:srgbClr val="365F91"/>
                </a:solidFill>
                <a:latin typeface="Arial"/>
                <a:cs typeface="Arial"/>
              </a:rPr>
              <a:t>whose </a:t>
            </a:r>
            <a:r>
              <a:rPr sz="3600" spc="-85" dirty="0">
                <a:solidFill>
                  <a:srgbClr val="365F91"/>
                </a:solidFill>
                <a:latin typeface="Arial"/>
                <a:cs typeface="Arial"/>
              </a:rPr>
              <a:t>diameter</a:t>
            </a:r>
            <a:r>
              <a:rPr sz="3600" spc="-45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90" dirty="0">
                <a:solidFill>
                  <a:srgbClr val="365F91"/>
                </a:solidFill>
                <a:latin typeface="Arial"/>
                <a:cs typeface="Arial"/>
              </a:rPr>
              <a:t>is  </a:t>
            </a:r>
            <a:r>
              <a:rPr sz="3600" spc="-250" dirty="0">
                <a:solidFill>
                  <a:srgbClr val="365F91"/>
                </a:solidFill>
                <a:latin typeface="Arial"/>
                <a:cs typeface="Arial"/>
              </a:rPr>
              <a:t>less </a:t>
            </a:r>
            <a:r>
              <a:rPr sz="3600" spc="-75" dirty="0">
                <a:solidFill>
                  <a:srgbClr val="365F91"/>
                </a:solidFill>
                <a:latin typeface="Arial"/>
                <a:cs typeface="Arial"/>
              </a:rPr>
              <a:t>than </a:t>
            </a:r>
            <a:r>
              <a:rPr sz="3600" spc="-180" dirty="0">
                <a:solidFill>
                  <a:srgbClr val="365F91"/>
                </a:solidFill>
                <a:latin typeface="Arial"/>
                <a:cs typeface="Arial"/>
              </a:rPr>
              <a:t>1</a:t>
            </a:r>
            <a:r>
              <a:rPr sz="3600" spc="-254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25" dirty="0">
                <a:solidFill>
                  <a:srgbClr val="365F91"/>
                </a:solidFill>
                <a:latin typeface="Arial"/>
                <a:cs typeface="Arial"/>
              </a:rPr>
              <a:t>nm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3600" b="1" spc="-225" dirty="0">
                <a:solidFill>
                  <a:srgbClr val="365F91"/>
                </a:solidFill>
                <a:latin typeface="Arial"/>
                <a:cs typeface="Arial"/>
              </a:rPr>
              <a:t>Macromolecular </a:t>
            </a:r>
            <a:r>
              <a:rPr sz="3600" b="1" spc="-275" dirty="0">
                <a:solidFill>
                  <a:srgbClr val="365F91"/>
                </a:solidFill>
                <a:latin typeface="Arial"/>
                <a:cs typeface="Arial"/>
              </a:rPr>
              <a:t>colloids: </a:t>
            </a:r>
            <a:r>
              <a:rPr sz="3600" spc="-105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3600" spc="-150" dirty="0">
                <a:solidFill>
                  <a:srgbClr val="365F91"/>
                </a:solidFill>
                <a:latin typeface="Arial"/>
                <a:cs typeface="Arial"/>
              </a:rPr>
              <a:t>these </a:t>
            </a:r>
            <a:r>
              <a:rPr sz="3600" spc="-120" dirty="0">
                <a:solidFill>
                  <a:srgbClr val="365F91"/>
                </a:solidFill>
                <a:latin typeface="Arial"/>
                <a:cs typeface="Arial"/>
              </a:rPr>
              <a:t>colloids,  </a:t>
            </a:r>
            <a:r>
              <a:rPr sz="3600" spc="-4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3600" spc="-160" dirty="0">
                <a:solidFill>
                  <a:srgbClr val="365F91"/>
                </a:solidFill>
                <a:latin typeface="Arial"/>
                <a:cs typeface="Arial"/>
              </a:rPr>
              <a:t>molecules </a:t>
            </a:r>
            <a:r>
              <a:rPr sz="3600" spc="-195" dirty="0">
                <a:solidFill>
                  <a:srgbClr val="365F91"/>
                </a:solidFill>
                <a:latin typeface="Arial"/>
                <a:cs typeface="Arial"/>
              </a:rPr>
              <a:t>have </a:t>
            </a:r>
            <a:r>
              <a:rPr sz="3600" spc="-275" dirty="0">
                <a:solidFill>
                  <a:srgbClr val="365F91"/>
                </a:solidFill>
                <a:latin typeface="Arial"/>
                <a:cs typeface="Arial"/>
              </a:rPr>
              <a:t>sizes </a:t>
            </a:r>
            <a:r>
              <a:rPr sz="3600" spc="-165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3600" spc="-155" dirty="0">
                <a:solidFill>
                  <a:srgbClr val="365F91"/>
                </a:solidFill>
                <a:latin typeface="Arial"/>
                <a:cs typeface="Arial"/>
              </a:rPr>
              <a:t>dimensions  </a:t>
            </a:r>
            <a:r>
              <a:rPr sz="3600" spc="-145" dirty="0">
                <a:solidFill>
                  <a:srgbClr val="365F91"/>
                </a:solidFill>
                <a:latin typeface="Arial"/>
                <a:cs typeface="Arial"/>
              </a:rPr>
              <a:t>comparable </a:t>
            </a:r>
            <a:r>
              <a:rPr sz="3600" spc="45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3600" spc="-90" dirty="0">
                <a:solidFill>
                  <a:srgbClr val="365F91"/>
                </a:solidFill>
                <a:latin typeface="Arial"/>
                <a:cs typeface="Arial"/>
              </a:rPr>
              <a:t>colloidal </a:t>
            </a:r>
            <a:r>
              <a:rPr sz="3600" spc="-110" dirty="0">
                <a:solidFill>
                  <a:srgbClr val="365F91"/>
                </a:solidFill>
                <a:latin typeface="Arial"/>
                <a:cs typeface="Arial"/>
              </a:rPr>
              <a:t>particles. </a:t>
            </a:r>
            <a:r>
              <a:rPr sz="3600" spc="-204" dirty="0">
                <a:solidFill>
                  <a:srgbClr val="365F91"/>
                </a:solidFill>
                <a:latin typeface="Arial"/>
                <a:cs typeface="Arial"/>
              </a:rPr>
              <a:t>For</a:t>
            </a:r>
            <a:r>
              <a:rPr sz="3600" spc="-6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60" dirty="0">
                <a:solidFill>
                  <a:srgbClr val="365F91"/>
                </a:solidFill>
                <a:latin typeface="Arial"/>
                <a:cs typeface="Arial"/>
              </a:rPr>
              <a:t>example,  </a:t>
            </a:r>
            <a:r>
              <a:rPr sz="3600" spc="-90" dirty="0">
                <a:solidFill>
                  <a:srgbClr val="365F91"/>
                </a:solidFill>
                <a:latin typeface="Arial"/>
                <a:cs typeface="Arial"/>
              </a:rPr>
              <a:t>proteins, </a:t>
            </a:r>
            <a:r>
              <a:rPr sz="3600" spc="-135" dirty="0">
                <a:solidFill>
                  <a:srgbClr val="365F91"/>
                </a:solidFill>
                <a:latin typeface="Arial"/>
                <a:cs typeface="Arial"/>
              </a:rPr>
              <a:t>starch,</a:t>
            </a:r>
            <a:r>
              <a:rPr sz="3600" spc="-2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40" dirty="0">
                <a:solidFill>
                  <a:srgbClr val="365F91"/>
                </a:solidFill>
                <a:latin typeface="Arial"/>
                <a:cs typeface="Arial"/>
              </a:rPr>
              <a:t>cellulose.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8389" y="109220"/>
            <a:ext cx="44234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80" dirty="0"/>
              <a:t>Associated</a:t>
            </a:r>
            <a:r>
              <a:rPr sz="4400" spc="-270" dirty="0"/>
              <a:t> </a:t>
            </a:r>
            <a:r>
              <a:rPr sz="4400" spc="-345" dirty="0"/>
              <a:t>colloids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657958" y="3873500"/>
            <a:ext cx="3333641" cy="2734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769" y="796290"/>
            <a:ext cx="8134350" cy="552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99900"/>
              </a:lnSpc>
              <a:spcBef>
                <a:spcPts val="100"/>
              </a:spcBef>
            </a:pPr>
            <a:r>
              <a:rPr sz="3200" spc="-55" dirty="0">
                <a:solidFill>
                  <a:srgbClr val="365F91"/>
                </a:solidFill>
                <a:latin typeface="Arial"/>
                <a:cs typeface="Arial"/>
              </a:rPr>
              <a:t>At </a:t>
            </a:r>
            <a:r>
              <a:rPr sz="3200" spc="-35" dirty="0">
                <a:solidFill>
                  <a:srgbClr val="365F91"/>
                </a:solidFill>
                <a:latin typeface="Arial"/>
                <a:cs typeface="Arial"/>
              </a:rPr>
              <a:t>low </a:t>
            </a:r>
            <a:r>
              <a:rPr sz="3200" spc="-100" dirty="0">
                <a:solidFill>
                  <a:srgbClr val="365F91"/>
                </a:solidFill>
                <a:latin typeface="Arial"/>
                <a:cs typeface="Arial"/>
              </a:rPr>
              <a:t>concentrations, </a:t>
            </a:r>
            <a:r>
              <a:rPr sz="3200" spc="-165" dirty="0">
                <a:solidFill>
                  <a:srgbClr val="365F91"/>
                </a:solidFill>
                <a:latin typeface="Arial"/>
                <a:cs typeface="Arial"/>
              </a:rPr>
              <a:t>behave </a:t>
            </a:r>
            <a:r>
              <a:rPr sz="3200" spc="-305" dirty="0">
                <a:solidFill>
                  <a:srgbClr val="365F91"/>
                </a:solidFill>
                <a:latin typeface="Arial"/>
                <a:cs typeface="Arial"/>
              </a:rPr>
              <a:t>as </a:t>
            </a:r>
            <a:r>
              <a:rPr sz="3200" spc="-85" dirty="0">
                <a:solidFill>
                  <a:srgbClr val="365F91"/>
                </a:solidFill>
                <a:latin typeface="Arial"/>
                <a:cs typeface="Arial"/>
              </a:rPr>
              <a:t>normal, </a:t>
            </a:r>
            <a:r>
              <a:rPr sz="3200" spc="-105" dirty="0">
                <a:solidFill>
                  <a:srgbClr val="365F91"/>
                </a:solidFill>
                <a:latin typeface="Arial"/>
                <a:cs typeface="Arial"/>
              </a:rPr>
              <a:t>strong  </a:t>
            </a:r>
            <a:r>
              <a:rPr sz="3200" spc="-85" dirty="0">
                <a:solidFill>
                  <a:srgbClr val="365F91"/>
                </a:solidFill>
                <a:latin typeface="Arial"/>
                <a:cs typeface="Arial"/>
              </a:rPr>
              <a:t>electrolytes </a:t>
            </a:r>
            <a:r>
              <a:rPr sz="3200" spc="-70" dirty="0">
                <a:solidFill>
                  <a:srgbClr val="365F91"/>
                </a:solidFill>
                <a:latin typeface="Arial"/>
                <a:cs typeface="Arial"/>
              </a:rPr>
              <a:t>.At </a:t>
            </a:r>
            <a:r>
              <a:rPr sz="3200" spc="-100" dirty="0">
                <a:solidFill>
                  <a:srgbClr val="365F91"/>
                </a:solidFill>
                <a:latin typeface="Arial"/>
                <a:cs typeface="Arial"/>
              </a:rPr>
              <a:t>higher concentrations </a:t>
            </a:r>
            <a:r>
              <a:rPr sz="3200" spc="-55" dirty="0">
                <a:solidFill>
                  <a:srgbClr val="365F91"/>
                </a:solidFill>
                <a:latin typeface="Arial"/>
                <a:cs typeface="Arial"/>
              </a:rPr>
              <a:t>exhibit  </a:t>
            </a:r>
            <a:r>
              <a:rPr sz="3200" spc="-80" dirty="0">
                <a:solidFill>
                  <a:srgbClr val="365F91"/>
                </a:solidFill>
                <a:latin typeface="Arial"/>
                <a:cs typeface="Arial"/>
              </a:rPr>
              <a:t>colloidal</a:t>
            </a:r>
            <a:r>
              <a:rPr sz="3200" spc="-1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90" dirty="0">
                <a:solidFill>
                  <a:srgbClr val="365F91"/>
                </a:solidFill>
                <a:latin typeface="Arial"/>
                <a:cs typeface="Arial"/>
              </a:rPr>
              <a:t>state</a:t>
            </a:r>
            <a:r>
              <a:rPr sz="3200" spc="-1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75" dirty="0">
                <a:solidFill>
                  <a:srgbClr val="365F91"/>
                </a:solidFill>
                <a:latin typeface="Arial"/>
                <a:cs typeface="Arial"/>
              </a:rPr>
              <a:t>properties</a:t>
            </a:r>
            <a:r>
              <a:rPr sz="3200" spc="-17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135" dirty="0">
                <a:solidFill>
                  <a:srgbClr val="365F91"/>
                </a:solidFill>
                <a:latin typeface="Arial"/>
                <a:cs typeface="Arial"/>
              </a:rPr>
              <a:t>due</a:t>
            </a:r>
            <a:r>
              <a:rPr sz="3200" spc="-1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40" dirty="0">
                <a:solidFill>
                  <a:srgbClr val="365F91"/>
                </a:solidFill>
                <a:latin typeface="Arial"/>
                <a:cs typeface="Arial"/>
              </a:rPr>
              <a:t>to</a:t>
            </a:r>
            <a:r>
              <a:rPr sz="3200" spc="-1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3200" spc="-1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365F91"/>
                </a:solidFill>
                <a:latin typeface="Arial"/>
                <a:cs typeface="Arial"/>
              </a:rPr>
              <a:t>formation</a:t>
            </a:r>
            <a:r>
              <a:rPr sz="3200" spc="-17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65F91"/>
                </a:solidFill>
                <a:latin typeface="Arial"/>
                <a:cs typeface="Arial"/>
              </a:rPr>
              <a:t>of  </a:t>
            </a:r>
            <a:r>
              <a:rPr sz="3200" spc="-160" dirty="0">
                <a:solidFill>
                  <a:srgbClr val="365F91"/>
                </a:solidFill>
                <a:latin typeface="Arial"/>
                <a:cs typeface="Arial"/>
              </a:rPr>
              <a:t>aggregated </a:t>
            </a:r>
            <a:r>
              <a:rPr sz="3200" spc="-100" dirty="0">
                <a:solidFill>
                  <a:srgbClr val="365F91"/>
                </a:solidFill>
                <a:latin typeface="Arial"/>
                <a:cs typeface="Arial"/>
              </a:rPr>
              <a:t>particles</a:t>
            </a:r>
            <a:r>
              <a:rPr sz="3200" spc="-1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125" dirty="0">
                <a:solidFill>
                  <a:srgbClr val="365F91"/>
                </a:solidFill>
                <a:latin typeface="Arial"/>
                <a:cs typeface="Arial"/>
              </a:rPr>
              <a:t>(micelles)</a:t>
            </a:r>
            <a:endParaRPr sz="3200">
              <a:latin typeface="Arial"/>
              <a:cs typeface="Arial"/>
            </a:endParaRPr>
          </a:p>
          <a:p>
            <a:pPr marL="25400" marR="1153795">
              <a:lnSpc>
                <a:spcPct val="104500"/>
              </a:lnSpc>
              <a:spcBef>
                <a:spcPts val="80"/>
              </a:spcBef>
            </a:pPr>
            <a:r>
              <a:rPr sz="3200" spc="-23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3200" spc="-40" dirty="0">
                <a:solidFill>
                  <a:srgbClr val="365F91"/>
                </a:solidFill>
                <a:latin typeface="Arial"/>
                <a:cs typeface="Arial"/>
              </a:rPr>
              <a:t>formation </a:t>
            </a:r>
            <a:r>
              <a:rPr sz="32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3200" spc="-130" dirty="0">
                <a:solidFill>
                  <a:srgbClr val="365F91"/>
                </a:solidFill>
                <a:latin typeface="Arial"/>
                <a:cs typeface="Arial"/>
              </a:rPr>
              <a:t>micelles </a:t>
            </a:r>
            <a:r>
              <a:rPr sz="3200" spc="-155" dirty="0">
                <a:solidFill>
                  <a:srgbClr val="365F91"/>
                </a:solidFill>
                <a:latin typeface="Arial"/>
                <a:cs typeface="Arial"/>
              </a:rPr>
              <a:t>takes place</a:t>
            </a:r>
            <a:r>
              <a:rPr sz="3200" spc="-5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365F91"/>
                </a:solidFill>
                <a:latin typeface="Arial"/>
                <a:cs typeface="Arial"/>
              </a:rPr>
              <a:t>only  </a:t>
            </a:r>
            <a:r>
              <a:rPr sz="3200" spc="-160" dirty="0">
                <a:solidFill>
                  <a:srgbClr val="365F91"/>
                </a:solidFill>
                <a:latin typeface="Arial"/>
                <a:cs typeface="Arial"/>
              </a:rPr>
              <a:t>above </a:t>
            </a:r>
            <a:r>
              <a:rPr sz="3200" spc="-25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3200" spc="-65" dirty="0">
                <a:solidFill>
                  <a:srgbClr val="365F91"/>
                </a:solidFill>
                <a:latin typeface="Arial"/>
                <a:cs typeface="Arial"/>
              </a:rPr>
              <a:t>particular temperature </a:t>
            </a:r>
            <a:r>
              <a:rPr sz="3200" spc="-130" dirty="0">
                <a:solidFill>
                  <a:srgbClr val="365F91"/>
                </a:solidFill>
                <a:latin typeface="Arial"/>
                <a:cs typeface="Arial"/>
              </a:rPr>
              <a:t>called  </a:t>
            </a:r>
            <a:r>
              <a:rPr sz="3200" b="1" spc="-180" dirty="0">
                <a:solidFill>
                  <a:srgbClr val="365F91"/>
                </a:solidFill>
                <a:latin typeface="Arial"/>
                <a:cs typeface="Arial"/>
              </a:rPr>
              <a:t>Kraft </a:t>
            </a:r>
            <a:r>
              <a:rPr sz="3200" b="1" spc="-145" dirty="0">
                <a:solidFill>
                  <a:srgbClr val="365F91"/>
                </a:solidFill>
                <a:latin typeface="Arial"/>
                <a:cs typeface="Arial"/>
              </a:rPr>
              <a:t>temperature </a:t>
            </a:r>
            <a:r>
              <a:rPr sz="3200" b="1" spc="-155" dirty="0">
                <a:solidFill>
                  <a:srgbClr val="365F91"/>
                </a:solidFill>
                <a:latin typeface="Arial"/>
                <a:cs typeface="Arial"/>
              </a:rPr>
              <a:t>(T</a:t>
            </a:r>
            <a:r>
              <a:rPr sz="2775" b="1" spc="-232" baseline="-24024" dirty="0">
                <a:solidFill>
                  <a:srgbClr val="365F91"/>
                </a:solidFill>
                <a:latin typeface="Arial"/>
                <a:cs typeface="Arial"/>
              </a:rPr>
              <a:t>k</a:t>
            </a:r>
            <a:r>
              <a:rPr sz="3200" b="1" spc="-155" dirty="0">
                <a:solidFill>
                  <a:srgbClr val="365F91"/>
                </a:solidFill>
                <a:latin typeface="Arial"/>
                <a:cs typeface="Arial"/>
              </a:rPr>
              <a:t>) </a:t>
            </a:r>
            <a:r>
              <a:rPr sz="3200" spc="-155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3200" spc="-160" dirty="0">
                <a:solidFill>
                  <a:srgbClr val="365F91"/>
                </a:solidFill>
                <a:latin typeface="Arial"/>
                <a:cs typeface="Arial"/>
              </a:rPr>
              <a:t>above </a:t>
            </a:r>
            <a:r>
              <a:rPr sz="3200" spc="-250" dirty="0">
                <a:solidFill>
                  <a:srgbClr val="365F91"/>
                </a:solidFill>
                <a:latin typeface="Arial"/>
                <a:cs typeface="Arial"/>
              </a:rPr>
              <a:t>a  </a:t>
            </a:r>
            <a:r>
              <a:rPr sz="3200" spc="-70" dirty="0">
                <a:solidFill>
                  <a:srgbClr val="365F91"/>
                </a:solidFill>
                <a:latin typeface="Arial"/>
                <a:cs typeface="Arial"/>
              </a:rPr>
              <a:t>particular </a:t>
            </a:r>
            <a:r>
              <a:rPr sz="3200" spc="-100" dirty="0">
                <a:solidFill>
                  <a:srgbClr val="365F91"/>
                </a:solidFill>
                <a:latin typeface="Arial"/>
                <a:cs typeface="Arial"/>
              </a:rPr>
              <a:t>micelle</a:t>
            </a:r>
            <a:r>
              <a:rPr sz="3200" spc="-2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80" dirty="0">
                <a:solidFill>
                  <a:srgbClr val="365F91"/>
                </a:solidFill>
                <a:latin typeface="Arial"/>
                <a:cs typeface="Arial"/>
              </a:rPr>
              <a:t>concentration</a:t>
            </a:r>
            <a:endParaRPr sz="3200">
              <a:latin typeface="Arial"/>
              <a:cs typeface="Arial"/>
            </a:endParaRPr>
          </a:p>
          <a:p>
            <a:pPr marL="25400" marR="4497705">
              <a:lnSpc>
                <a:spcPct val="100000"/>
              </a:lnSpc>
            </a:pPr>
            <a:r>
              <a:rPr sz="3200" spc="-190" dirty="0">
                <a:solidFill>
                  <a:srgbClr val="365F91"/>
                </a:solidFill>
                <a:latin typeface="Arial"/>
                <a:cs typeface="Arial"/>
              </a:rPr>
              <a:t>Called </a:t>
            </a:r>
            <a:r>
              <a:rPr sz="3200" b="1" spc="-204" dirty="0">
                <a:solidFill>
                  <a:srgbClr val="365F91"/>
                </a:solidFill>
                <a:latin typeface="Arial"/>
                <a:cs typeface="Arial"/>
              </a:rPr>
              <a:t>Critical </a:t>
            </a:r>
            <a:r>
              <a:rPr sz="3200" b="1" spc="-140" dirty="0">
                <a:solidFill>
                  <a:srgbClr val="365F91"/>
                </a:solidFill>
                <a:latin typeface="Arial"/>
                <a:cs typeface="Arial"/>
              </a:rPr>
              <a:t>Micelle  </a:t>
            </a:r>
            <a:r>
              <a:rPr sz="3200" b="1" spc="-215" dirty="0">
                <a:solidFill>
                  <a:srgbClr val="365F91"/>
                </a:solidFill>
                <a:latin typeface="Arial"/>
                <a:cs typeface="Arial"/>
              </a:rPr>
              <a:t>Concentration</a:t>
            </a:r>
            <a:endParaRPr sz="3200">
              <a:latin typeface="Arial"/>
              <a:cs typeface="Arial"/>
            </a:endParaRPr>
          </a:p>
          <a:p>
            <a:pPr marL="38735">
              <a:lnSpc>
                <a:spcPts val="4160"/>
              </a:lnSpc>
            </a:pPr>
            <a:r>
              <a:rPr sz="3600" spc="-355" dirty="0">
                <a:solidFill>
                  <a:srgbClr val="365F91"/>
                </a:solidFill>
                <a:latin typeface="Arial"/>
                <a:cs typeface="Arial"/>
              </a:rPr>
              <a:t>E.g </a:t>
            </a:r>
            <a:r>
              <a:rPr sz="3600" spc="-330" dirty="0">
                <a:solidFill>
                  <a:srgbClr val="365F91"/>
                </a:solidFill>
                <a:latin typeface="Arial"/>
                <a:cs typeface="Arial"/>
              </a:rPr>
              <a:t>Soaps </a:t>
            </a:r>
            <a:r>
              <a:rPr sz="3600" spc="-165" dirty="0">
                <a:solidFill>
                  <a:srgbClr val="365F91"/>
                </a:solidFill>
                <a:latin typeface="Arial"/>
                <a:cs typeface="Arial"/>
              </a:rPr>
              <a:t>and</a:t>
            </a:r>
            <a:r>
              <a:rPr sz="3600" spc="1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600" spc="-114" dirty="0">
                <a:solidFill>
                  <a:srgbClr val="365F91"/>
                </a:solidFill>
                <a:latin typeface="Arial"/>
                <a:cs typeface="Arial"/>
              </a:rPr>
              <a:t>detergents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6379" y="1715033"/>
          <a:ext cx="8511540" cy="4267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449195"/>
                <a:gridCol w="3319145"/>
              </a:tblGrid>
              <a:tr h="778120"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Multimolecular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colloids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Macromolecular colloids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Associated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colloids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</a:tr>
              <a:tr h="1064895">
                <a:tc>
                  <a:txBody>
                    <a:bodyPr/>
                    <a:lstStyle/>
                    <a:p>
                      <a:pPr marL="95250" marR="377825" algn="just">
                        <a:lnSpc>
                          <a:spcPct val="99700"/>
                        </a:lnSpc>
                        <a:spcBef>
                          <a:spcPts val="400"/>
                        </a:spcBef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Formed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by aggregation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large 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atoms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molecules 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diameters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less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than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nm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176020">
                        <a:lnSpc>
                          <a:spcPts val="1670"/>
                        </a:lnSpc>
                        <a:spcBef>
                          <a:spcPts val="409"/>
                        </a:spcBef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Formed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4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large 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sized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molecules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170180">
                        <a:lnSpc>
                          <a:spcPts val="1670"/>
                        </a:lnSpc>
                        <a:spcBef>
                          <a:spcPts val="459"/>
                        </a:spcBef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Formed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by aggregation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large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14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ions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concentrated</a:t>
                      </a:r>
                      <a:r>
                        <a:rPr sz="14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solution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</a:tr>
              <a:tr h="67690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Lyophilic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nature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Lyophobic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nature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Both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lyophilic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lyophobic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nature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</a:tr>
              <a:tr h="67563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Molecular 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mass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intermediate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High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molecular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mass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High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molecular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mass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</a:tr>
              <a:tr h="1071490">
                <a:tc>
                  <a:txBody>
                    <a:bodyPr/>
                    <a:lstStyle/>
                    <a:p>
                      <a:pPr marL="95250" marR="5670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Held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weak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van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der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Waals’ 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forces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2457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Held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stronger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van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der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Waals’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forces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due 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00" spc="-2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long 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chains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6572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van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der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Waals’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forces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increase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increase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concentration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  <a:solidFill>
                      <a:srgbClr val="FFFA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2980" y="254000"/>
            <a:ext cx="62598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Preparation </a:t>
            </a:r>
            <a:r>
              <a:rPr spc="-185" dirty="0"/>
              <a:t>of </a:t>
            </a:r>
            <a:r>
              <a:rPr spc="-365" dirty="0"/>
              <a:t>Lyophobic</a:t>
            </a:r>
            <a:r>
              <a:rPr spc="-280" dirty="0"/>
              <a:t> </a:t>
            </a:r>
            <a:r>
              <a:rPr spc="-425" dirty="0"/>
              <a:t>sols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92710" y="948690"/>
            <a:ext cx="8405495" cy="515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00"/>
              </a:spcBef>
            </a:pPr>
            <a:r>
              <a:rPr sz="1700" b="1" spc="-135" dirty="0">
                <a:solidFill>
                  <a:srgbClr val="365F91"/>
                </a:solidFill>
                <a:latin typeface="Arial"/>
                <a:cs typeface="Arial"/>
              </a:rPr>
              <a:t>Condensation</a:t>
            </a:r>
            <a:r>
              <a:rPr sz="1700" b="1" spc="-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b="1" spc="-125" dirty="0">
                <a:solidFill>
                  <a:srgbClr val="365F91"/>
                </a:solidFill>
                <a:latin typeface="Arial"/>
                <a:cs typeface="Arial"/>
              </a:rPr>
              <a:t>methods</a:t>
            </a:r>
            <a:endParaRPr sz="1700">
              <a:latin typeface="Arial"/>
              <a:cs typeface="Arial"/>
            </a:endParaRPr>
          </a:p>
          <a:p>
            <a:pPr marL="487680">
              <a:lnSpc>
                <a:spcPct val="100000"/>
              </a:lnSpc>
            </a:pPr>
            <a:r>
              <a:rPr sz="1700" spc="-75" dirty="0">
                <a:solidFill>
                  <a:srgbClr val="365F91"/>
                </a:solidFill>
                <a:latin typeface="Arial"/>
                <a:cs typeface="Arial"/>
              </a:rPr>
              <a:t>Particles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1700" spc="-1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atomic</a:t>
            </a:r>
            <a:r>
              <a:rPr sz="1700" spc="-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365F91"/>
                </a:solidFill>
                <a:latin typeface="Arial"/>
                <a:cs typeface="Arial"/>
              </a:rPr>
              <a:t>or</a:t>
            </a: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molecular</a:t>
            </a:r>
            <a:r>
              <a:rPr sz="1700" spc="-7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14" dirty="0">
                <a:solidFill>
                  <a:srgbClr val="365F91"/>
                </a:solidFill>
                <a:latin typeface="Arial"/>
                <a:cs typeface="Arial"/>
              </a:rPr>
              <a:t>size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are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365F91"/>
                </a:solidFill>
                <a:latin typeface="Arial"/>
                <a:cs typeface="Arial"/>
              </a:rPr>
              <a:t>induced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365F91"/>
                </a:solidFill>
                <a:latin typeface="Arial"/>
                <a:cs typeface="Arial"/>
              </a:rPr>
              <a:t>to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365F91"/>
                </a:solidFill>
                <a:latin typeface="Arial"/>
                <a:cs typeface="Arial"/>
              </a:rPr>
              <a:t>form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365F91"/>
                </a:solidFill>
                <a:latin typeface="Arial"/>
                <a:cs typeface="Arial"/>
              </a:rPr>
              <a:t>aggregates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562610">
              <a:lnSpc>
                <a:spcPct val="100000"/>
              </a:lnSpc>
            </a:pPr>
            <a:r>
              <a:rPr sz="1700" b="1" spc="-105" dirty="0">
                <a:solidFill>
                  <a:srgbClr val="365F91"/>
                </a:solidFill>
                <a:latin typeface="Arial"/>
                <a:cs typeface="Arial"/>
              </a:rPr>
              <a:t>Oxidation</a:t>
            </a:r>
            <a:r>
              <a:rPr sz="1700" b="1" spc="-100" dirty="0">
                <a:solidFill>
                  <a:srgbClr val="365F91"/>
                </a:solidFill>
                <a:latin typeface="Arial"/>
                <a:cs typeface="Arial"/>
              </a:rPr>
              <a:t> method</a:t>
            </a:r>
            <a:endParaRPr sz="1700">
              <a:latin typeface="Arial"/>
              <a:cs typeface="Arial"/>
            </a:endParaRPr>
          </a:p>
          <a:p>
            <a:pPr marL="562610">
              <a:lnSpc>
                <a:spcPct val="100000"/>
              </a:lnSpc>
            </a:pPr>
            <a:r>
              <a:rPr sz="1700" spc="-75" dirty="0">
                <a:solidFill>
                  <a:srgbClr val="365F91"/>
                </a:solidFill>
                <a:latin typeface="Arial"/>
                <a:cs typeface="Arial"/>
              </a:rPr>
              <a:t>Sulphur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colloids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prepared </a:t>
            </a:r>
            <a:r>
              <a:rPr sz="1700" spc="-65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1700" spc="-40" dirty="0">
                <a:solidFill>
                  <a:srgbClr val="365F91"/>
                </a:solidFill>
                <a:latin typeface="Arial"/>
                <a:cs typeface="Arial"/>
              </a:rPr>
              <a:t>oxidation </a:t>
            </a:r>
            <a:r>
              <a:rPr sz="17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1700" spc="-175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1500" spc="-262" baseline="-25000" dirty="0">
                <a:solidFill>
                  <a:srgbClr val="365F91"/>
                </a:solidFill>
                <a:latin typeface="Arial"/>
                <a:cs typeface="Arial"/>
              </a:rPr>
              <a:t>2</a:t>
            </a:r>
            <a:r>
              <a:rPr sz="1700" spc="-175" dirty="0">
                <a:solidFill>
                  <a:srgbClr val="365F91"/>
                </a:solidFill>
                <a:latin typeface="Arial"/>
                <a:cs typeface="Arial"/>
              </a:rPr>
              <a:t>S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by</a:t>
            </a:r>
            <a:r>
              <a:rPr sz="1700" spc="-26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1500" spc="-150" baseline="-25000" dirty="0">
                <a:solidFill>
                  <a:srgbClr val="365F91"/>
                </a:solidFill>
                <a:latin typeface="Arial"/>
                <a:cs typeface="Arial"/>
              </a:rPr>
              <a:t>2</a:t>
            </a:r>
            <a:r>
              <a:rPr sz="1700" spc="-100" dirty="0">
                <a:solidFill>
                  <a:srgbClr val="365F91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562610">
              <a:lnSpc>
                <a:spcPct val="100000"/>
              </a:lnSpc>
              <a:spcBef>
                <a:spcPts val="1460"/>
              </a:spcBef>
            </a:pPr>
            <a:r>
              <a:rPr sz="1700" b="1" spc="-130" dirty="0">
                <a:solidFill>
                  <a:srgbClr val="365F91"/>
                </a:solidFill>
                <a:latin typeface="Arial"/>
                <a:cs typeface="Arial"/>
              </a:rPr>
              <a:t>Reduction</a:t>
            </a:r>
            <a:endParaRPr sz="1700">
              <a:latin typeface="Arial"/>
              <a:cs typeface="Arial"/>
            </a:endParaRPr>
          </a:p>
          <a:p>
            <a:pPr marL="562610">
              <a:lnSpc>
                <a:spcPct val="100000"/>
              </a:lnSpc>
            </a:pP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Silver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colloids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prepared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1700" spc="-105" dirty="0">
                <a:solidFill>
                  <a:srgbClr val="365F91"/>
                </a:solidFill>
                <a:latin typeface="Arial"/>
                <a:cs typeface="Arial"/>
              </a:rPr>
              <a:t>passing 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1500" spc="-127" baseline="-22222" dirty="0">
                <a:solidFill>
                  <a:srgbClr val="365F91"/>
                </a:solidFill>
                <a:latin typeface="Arial"/>
                <a:cs typeface="Arial"/>
              </a:rPr>
              <a:t>2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through </a:t>
            </a:r>
            <a:r>
              <a:rPr sz="1700" spc="-135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1700" spc="-50" dirty="0">
                <a:solidFill>
                  <a:srgbClr val="365F91"/>
                </a:solidFill>
                <a:latin typeface="Arial"/>
                <a:cs typeface="Arial"/>
              </a:rPr>
              <a:t>saturated 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aqueous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solution </a:t>
            </a:r>
            <a:r>
              <a:rPr sz="1700" spc="-5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1700" spc="-24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silver</a:t>
            </a:r>
            <a:endParaRPr sz="1700">
              <a:latin typeface="Arial"/>
              <a:cs typeface="Arial"/>
            </a:endParaRPr>
          </a:p>
          <a:p>
            <a:pPr marL="562610">
              <a:lnSpc>
                <a:spcPct val="100000"/>
              </a:lnSpc>
              <a:spcBef>
                <a:spcPts val="280"/>
              </a:spcBef>
            </a:pPr>
            <a:r>
              <a:rPr sz="1700" spc="-60" dirty="0">
                <a:solidFill>
                  <a:srgbClr val="365F91"/>
                </a:solidFill>
                <a:latin typeface="Arial"/>
                <a:cs typeface="Arial"/>
              </a:rPr>
              <a:t>oxide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at </a:t>
            </a:r>
            <a:r>
              <a:rPr sz="1700" spc="-95" dirty="0">
                <a:solidFill>
                  <a:srgbClr val="365F91"/>
                </a:solidFill>
                <a:latin typeface="Arial"/>
                <a:cs typeface="Arial"/>
              </a:rPr>
              <a:t>65°</a:t>
            </a:r>
            <a:r>
              <a:rPr sz="1700" spc="-1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80" dirty="0">
                <a:solidFill>
                  <a:srgbClr val="365F91"/>
                </a:solidFill>
                <a:latin typeface="Arial"/>
                <a:cs typeface="Arial"/>
              </a:rPr>
              <a:t>C.</a:t>
            </a:r>
            <a:endParaRPr sz="1700">
              <a:latin typeface="Arial"/>
              <a:cs typeface="Arial"/>
            </a:endParaRPr>
          </a:p>
          <a:p>
            <a:pPr marL="573405">
              <a:lnSpc>
                <a:spcPct val="100000"/>
              </a:lnSpc>
              <a:spcBef>
                <a:spcPts val="1180"/>
              </a:spcBef>
            </a:pPr>
            <a:r>
              <a:rPr sz="1700" b="1" spc="-140" dirty="0">
                <a:solidFill>
                  <a:srgbClr val="365F91"/>
                </a:solidFill>
                <a:latin typeface="Arial"/>
                <a:cs typeface="Arial"/>
              </a:rPr>
              <a:t>Hydrolysis</a:t>
            </a:r>
            <a:endParaRPr sz="1700">
              <a:latin typeface="Arial"/>
              <a:cs typeface="Arial"/>
            </a:endParaRPr>
          </a:p>
          <a:p>
            <a:pPr marL="573405">
              <a:lnSpc>
                <a:spcPct val="100000"/>
              </a:lnSpc>
              <a:spcBef>
                <a:spcPts val="10"/>
              </a:spcBef>
            </a:pPr>
            <a:r>
              <a:rPr sz="1700" spc="-95" dirty="0">
                <a:solidFill>
                  <a:srgbClr val="365F91"/>
                </a:solidFill>
                <a:latin typeface="Arial"/>
                <a:cs typeface="Arial"/>
              </a:rPr>
              <a:t>Dark </a:t>
            </a:r>
            <a:r>
              <a:rPr sz="1700" spc="-25" dirty="0">
                <a:solidFill>
                  <a:srgbClr val="365F91"/>
                </a:solidFill>
                <a:latin typeface="Arial"/>
                <a:cs typeface="Arial"/>
              </a:rPr>
              <a:t>brown </a:t>
            </a:r>
            <a:r>
              <a:rPr sz="1700" spc="-125" dirty="0">
                <a:solidFill>
                  <a:srgbClr val="365F91"/>
                </a:solidFill>
                <a:latin typeface="Arial"/>
                <a:cs typeface="Arial"/>
              </a:rPr>
              <a:t>Fe(OH)</a:t>
            </a:r>
            <a:r>
              <a:rPr sz="1500" spc="-187" baseline="-22222" dirty="0">
                <a:solidFill>
                  <a:srgbClr val="365F91"/>
                </a:solidFill>
                <a:latin typeface="Arial"/>
                <a:cs typeface="Arial"/>
              </a:rPr>
              <a:t>3 </a:t>
            </a: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colloidal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solution 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prepared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by adding</a:t>
            </a:r>
            <a:r>
              <a:rPr sz="1700" spc="-22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30" dirty="0">
                <a:solidFill>
                  <a:srgbClr val="365F91"/>
                </a:solidFill>
                <a:latin typeface="Arial"/>
                <a:cs typeface="Arial"/>
              </a:rPr>
              <a:t>FeCl</a:t>
            </a:r>
            <a:r>
              <a:rPr sz="1500" spc="-195" baseline="-22222" dirty="0">
                <a:solidFill>
                  <a:srgbClr val="365F91"/>
                </a:solidFill>
                <a:latin typeface="Arial"/>
                <a:cs typeface="Arial"/>
              </a:rPr>
              <a:t>3</a:t>
            </a:r>
            <a:endParaRPr sz="1500" baseline="-22222">
              <a:latin typeface="Arial"/>
              <a:cs typeface="Arial"/>
            </a:endParaRPr>
          </a:p>
          <a:p>
            <a:pPr marL="573405">
              <a:lnSpc>
                <a:spcPct val="100000"/>
              </a:lnSpc>
              <a:spcBef>
                <a:spcPts val="280"/>
              </a:spcBef>
            </a:pPr>
            <a:r>
              <a:rPr sz="1700" dirty="0">
                <a:solidFill>
                  <a:srgbClr val="365F91"/>
                </a:solidFill>
                <a:latin typeface="Arial"/>
                <a:cs typeface="Arial"/>
              </a:rPr>
              <a:t>into </a:t>
            </a:r>
            <a:r>
              <a:rPr sz="1700" spc="-40" dirty="0">
                <a:solidFill>
                  <a:srgbClr val="365F91"/>
                </a:solidFill>
                <a:latin typeface="Arial"/>
                <a:cs typeface="Arial"/>
              </a:rPr>
              <a:t>boiling</a:t>
            </a:r>
            <a:r>
              <a:rPr sz="1700" spc="-1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365F91"/>
                </a:solidFill>
                <a:latin typeface="Arial"/>
                <a:cs typeface="Arial"/>
              </a:rPr>
              <a:t>water.</a:t>
            </a:r>
            <a:endParaRPr sz="1700">
              <a:latin typeface="Arial"/>
              <a:cs typeface="Arial"/>
            </a:endParaRPr>
          </a:p>
          <a:p>
            <a:pPr marL="562610">
              <a:lnSpc>
                <a:spcPct val="100000"/>
              </a:lnSpc>
              <a:spcBef>
                <a:spcPts val="1180"/>
              </a:spcBef>
            </a:pPr>
            <a:r>
              <a:rPr sz="1700" b="1" spc="-114" dirty="0">
                <a:solidFill>
                  <a:srgbClr val="365F91"/>
                </a:solidFill>
                <a:latin typeface="Arial"/>
                <a:cs typeface="Arial"/>
              </a:rPr>
              <a:t>Double</a:t>
            </a:r>
            <a:r>
              <a:rPr sz="1700" b="1" spc="-10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b="1" spc="-125" dirty="0">
                <a:solidFill>
                  <a:srgbClr val="365F91"/>
                </a:solidFill>
                <a:latin typeface="Arial"/>
                <a:cs typeface="Arial"/>
              </a:rPr>
              <a:t>decomposition</a:t>
            </a:r>
            <a:endParaRPr sz="1700">
              <a:latin typeface="Arial"/>
              <a:cs typeface="Arial"/>
            </a:endParaRPr>
          </a:p>
          <a:p>
            <a:pPr marL="562610" marR="2379980">
              <a:lnSpc>
                <a:spcPct val="100000"/>
              </a:lnSpc>
            </a:pP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Arsenious </a:t>
            </a:r>
            <a:r>
              <a:rPr sz="1700" spc="-60" dirty="0">
                <a:solidFill>
                  <a:srgbClr val="365F91"/>
                </a:solidFill>
                <a:latin typeface="Arial"/>
                <a:cs typeface="Arial"/>
              </a:rPr>
              <a:t>sulphide </a:t>
            </a: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colloidal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solution 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prepared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1700" spc="-105" dirty="0">
                <a:solidFill>
                  <a:srgbClr val="365F91"/>
                </a:solidFill>
                <a:latin typeface="Arial"/>
                <a:cs typeface="Arial"/>
              </a:rPr>
              <a:t>passing </a:t>
            </a:r>
            <a:r>
              <a:rPr sz="1700" spc="-10" dirty="0">
                <a:solidFill>
                  <a:srgbClr val="365F91"/>
                </a:solidFill>
                <a:latin typeface="Arial"/>
                <a:cs typeface="Arial"/>
              </a:rPr>
              <a:t>of  </a:t>
            </a:r>
            <a:r>
              <a:rPr sz="1700" spc="-195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1500" spc="-292" baseline="-25000" dirty="0">
                <a:solidFill>
                  <a:srgbClr val="365F91"/>
                </a:solidFill>
                <a:latin typeface="Arial"/>
                <a:cs typeface="Arial"/>
              </a:rPr>
              <a:t>2</a:t>
            </a:r>
            <a:r>
              <a:rPr sz="1700" spc="-195" dirty="0">
                <a:solidFill>
                  <a:srgbClr val="365F91"/>
                </a:solidFill>
                <a:latin typeface="Arial"/>
                <a:cs typeface="Arial"/>
              </a:rPr>
              <a:t>S </a:t>
            </a:r>
            <a:r>
              <a:rPr sz="1700" spc="-160" dirty="0">
                <a:solidFill>
                  <a:srgbClr val="365F91"/>
                </a:solidFill>
                <a:latin typeface="Arial"/>
                <a:cs typeface="Arial"/>
              </a:rPr>
              <a:t>gas </a:t>
            </a:r>
            <a:r>
              <a:rPr sz="1700" dirty="0">
                <a:solidFill>
                  <a:srgbClr val="365F91"/>
                </a:solidFill>
                <a:latin typeface="Arial"/>
                <a:cs typeface="Arial"/>
              </a:rPr>
              <a:t>into </a:t>
            </a:r>
            <a:r>
              <a:rPr sz="1700" spc="-135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solution </a:t>
            </a:r>
            <a:r>
              <a:rPr sz="1700" spc="-5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1700" spc="-30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10" dirty="0">
                <a:solidFill>
                  <a:srgbClr val="365F91"/>
                </a:solidFill>
                <a:latin typeface="Arial"/>
                <a:cs typeface="Arial"/>
              </a:rPr>
              <a:t>As</a:t>
            </a:r>
            <a:r>
              <a:rPr sz="1500" spc="-165" baseline="-25000" dirty="0">
                <a:solidFill>
                  <a:srgbClr val="365F91"/>
                </a:solidFill>
                <a:latin typeface="Arial"/>
                <a:cs typeface="Arial"/>
              </a:rPr>
              <a:t>2</a:t>
            </a:r>
            <a:r>
              <a:rPr sz="1700" spc="-110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1500" spc="-165" baseline="-25000" dirty="0">
                <a:solidFill>
                  <a:srgbClr val="365F91"/>
                </a:solidFill>
                <a:latin typeface="Arial"/>
                <a:cs typeface="Arial"/>
              </a:rPr>
              <a:t>3</a:t>
            </a:r>
            <a:r>
              <a:rPr sz="1700" spc="-110" dirty="0">
                <a:solidFill>
                  <a:srgbClr val="365F91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470"/>
              </a:spcBef>
            </a:pPr>
            <a:r>
              <a:rPr sz="1700" b="1" spc="-180" dirty="0">
                <a:solidFill>
                  <a:srgbClr val="365F91"/>
                </a:solidFill>
                <a:latin typeface="Arial"/>
                <a:cs typeface="Arial"/>
              </a:rPr>
              <a:t>Exchange </a:t>
            </a:r>
            <a:r>
              <a:rPr sz="1700" b="1" spc="-80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1700" b="1" spc="-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b="1" spc="-114" dirty="0">
                <a:solidFill>
                  <a:srgbClr val="365F91"/>
                </a:solidFill>
                <a:latin typeface="Arial"/>
                <a:cs typeface="Arial"/>
              </a:rPr>
              <a:t>solvent</a:t>
            </a:r>
            <a:endParaRPr sz="1700">
              <a:latin typeface="Arial"/>
              <a:cs typeface="Arial"/>
            </a:endParaRPr>
          </a:p>
          <a:p>
            <a:pPr marL="99695" marR="2501265" indent="-49530">
              <a:lnSpc>
                <a:spcPct val="100000"/>
              </a:lnSpc>
            </a:pPr>
            <a:r>
              <a:rPr sz="1700" spc="-65" dirty="0">
                <a:solidFill>
                  <a:srgbClr val="365F91"/>
                </a:solidFill>
                <a:latin typeface="Arial"/>
                <a:cs typeface="Arial"/>
              </a:rPr>
              <a:t>Colloidal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solution </a:t>
            </a:r>
            <a:r>
              <a:rPr sz="17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phosphorus 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prepared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1700" spc="-30" dirty="0">
                <a:solidFill>
                  <a:srgbClr val="365F91"/>
                </a:solidFill>
                <a:latin typeface="Arial"/>
                <a:cs typeface="Arial"/>
              </a:rPr>
              <a:t>addition </a:t>
            </a:r>
            <a:r>
              <a:rPr sz="1700" spc="-5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1700" spc="-35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365F91"/>
                </a:solidFill>
                <a:latin typeface="Arial"/>
                <a:cs typeface="Arial"/>
              </a:rPr>
              <a:t>alcohol  </a:t>
            </a:r>
            <a:r>
              <a:rPr sz="1700" dirty="0">
                <a:solidFill>
                  <a:srgbClr val="365F91"/>
                </a:solidFill>
                <a:latin typeface="Arial"/>
                <a:cs typeface="Arial"/>
              </a:rPr>
              <a:t>nto </a:t>
            </a:r>
            <a:r>
              <a:rPr sz="1700" spc="-135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solution </a:t>
            </a:r>
            <a:r>
              <a:rPr sz="17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phosphorous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1700" spc="-135" dirty="0">
                <a:solidFill>
                  <a:srgbClr val="365F91"/>
                </a:solidFill>
                <a:latin typeface="Arial"/>
                <a:cs typeface="Arial"/>
              </a:rPr>
              <a:t>excess</a:t>
            </a:r>
            <a:r>
              <a:rPr sz="1700" spc="-35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365F91"/>
                </a:solidFill>
                <a:latin typeface="Arial"/>
                <a:cs typeface="Arial"/>
              </a:rPr>
              <a:t>water.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550" y="223520"/>
            <a:ext cx="68897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4" dirty="0"/>
              <a:t>Preparation </a:t>
            </a:r>
            <a:r>
              <a:rPr sz="4400" spc="-200" dirty="0"/>
              <a:t>of </a:t>
            </a:r>
            <a:r>
              <a:rPr sz="4400" spc="-400" dirty="0"/>
              <a:t>Lyophobic</a:t>
            </a:r>
            <a:r>
              <a:rPr sz="4400" spc="-295" dirty="0"/>
              <a:t> </a:t>
            </a:r>
            <a:r>
              <a:rPr sz="4400" spc="-470" dirty="0"/>
              <a:t>sols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07669" y="1176020"/>
            <a:ext cx="6869430" cy="429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4000" b="1" spc="-315" dirty="0">
                <a:solidFill>
                  <a:srgbClr val="365F91"/>
                </a:solidFill>
                <a:latin typeface="Arial"/>
                <a:cs typeface="Arial"/>
              </a:rPr>
              <a:t>Dispersion</a:t>
            </a:r>
            <a:r>
              <a:rPr sz="4000" b="1" spc="-2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4000" b="1" spc="-290" dirty="0">
                <a:solidFill>
                  <a:srgbClr val="365F91"/>
                </a:solidFill>
                <a:latin typeface="Arial"/>
                <a:cs typeface="Arial"/>
              </a:rPr>
              <a:t>methods</a:t>
            </a:r>
            <a:endParaRPr sz="40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1800"/>
              </a:spcBef>
            </a:pPr>
            <a:r>
              <a:rPr sz="1800" b="1" spc="-114" dirty="0">
                <a:solidFill>
                  <a:srgbClr val="365F91"/>
                </a:solidFill>
                <a:latin typeface="Arial"/>
                <a:cs typeface="Arial"/>
              </a:rPr>
              <a:t>Mechanical</a:t>
            </a:r>
            <a:r>
              <a:rPr sz="1800" b="1" spc="-10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365F91"/>
                </a:solidFill>
                <a:latin typeface="Arial"/>
                <a:cs typeface="Arial"/>
              </a:rPr>
              <a:t>disintegration</a:t>
            </a:r>
            <a:endParaRPr sz="18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</a:pPr>
            <a:r>
              <a:rPr sz="1800" spc="-160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1800" spc="-75" dirty="0">
                <a:solidFill>
                  <a:srgbClr val="365F91"/>
                </a:solidFill>
                <a:latin typeface="Arial"/>
                <a:cs typeface="Arial"/>
              </a:rPr>
              <a:t>vigorous </a:t>
            </a:r>
            <a:r>
              <a:rPr sz="1800" spc="-85" dirty="0">
                <a:solidFill>
                  <a:srgbClr val="365F91"/>
                </a:solidFill>
                <a:latin typeface="Arial"/>
                <a:cs typeface="Arial"/>
              </a:rPr>
              <a:t>mechanical</a:t>
            </a:r>
            <a:r>
              <a:rPr sz="1800" spc="-4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365F91"/>
                </a:solidFill>
                <a:latin typeface="Arial"/>
                <a:cs typeface="Arial"/>
              </a:rPr>
              <a:t>agitation.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Arial"/>
              <a:cs typeface="Arial"/>
            </a:endParaRPr>
          </a:p>
          <a:p>
            <a:pPr marL="63500" marR="55880">
              <a:lnSpc>
                <a:spcPct val="100000"/>
              </a:lnSpc>
            </a:pPr>
            <a:r>
              <a:rPr sz="1800" spc="-65" dirty="0">
                <a:solidFill>
                  <a:srgbClr val="365F91"/>
                </a:solidFill>
                <a:latin typeface="Arial"/>
                <a:cs typeface="Arial"/>
              </a:rPr>
              <a:t>Peptization </a:t>
            </a:r>
            <a:r>
              <a:rPr sz="1800" spc="-20" dirty="0">
                <a:solidFill>
                  <a:srgbClr val="365F91"/>
                </a:solidFill>
                <a:latin typeface="Arial"/>
                <a:cs typeface="Arial"/>
              </a:rPr>
              <a:t>: </a:t>
            </a:r>
            <a:r>
              <a:rPr sz="1800" spc="-140" dirty="0">
                <a:solidFill>
                  <a:srgbClr val="365F91"/>
                </a:solidFill>
                <a:latin typeface="Arial"/>
                <a:cs typeface="Arial"/>
              </a:rPr>
              <a:t>Process </a:t>
            </a:r>
            <a:r>
              <a:rPr sz="18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1800" spc="-114" dirty="0">
                <a:solidFill>
                  <a:srgbClr val="365F91"/>
                </a:solidFill>
                <a:latin typeface="Arial"/>
                <a:cs typeface="Arial"/>
              </a:rPr>
              <a:t>passing </a:t>
            </a:r>
            <a:r>
              <a:rPr sz="18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1800" spc="-14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1800" spc="-40" dirty="0">
                <a:solidFill>
                  <a:srgbClr val="365F91"/>
                </a:solidFill>
                <a:latin typeface="Arial"/>
                <a:cs typeface="Arial"/>
              </a:rPr>
              <a:t>precipitate </a:t>
            </a:r>
            <a:r>
              <a:rPr sz="1800" spc="-5" dirty="0">
                <a:solidFill>
                  <a:srgbClr val="365F91"/>
                </a:solidFill>
                <a:latin typeface="Arial"/>
                <a:cs typeface="Arial"/>
              </a:rPr>
              <a:t>into </a:t>
            </a:r>
            <a:r>
              <a:rPr sz="1800" spc="-50" dirty="0">
                <a:solidFill>
                  <a:srgbClr val="365F91"/>
                </a:solidFill>
                <a:latin typeface="Arial"/>
                <a:cs typeface="Arial"/>
              </a:rPr>
              <a:t>colloidal 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particles</a:t>
            </a:r>
            <a:r>
              <a:rPr sz="1800" spc="-3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on  </a:t>
            </a:r>
            <a:r>
              <a:rPr sz="1800" spc="-80" dirty="0">
                <a:solidFill>
                  <a:srgbClr val="365F91"/>
                </a:solidFill>
                <a:latin typeface="Arial"/>
                <a:cs typeface="Arial"/>
              </a:rPr>
              <a:t>adding 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suitable </a:t>
            </a:r>
            <a:r>
              <a:rPr sz="1800" spc="-40" dirty="0">
                <a:solidFill>
                  <a:srgbClr val="365F91"/>
                </a:solidFill>
                <a:latin typeface="Arial"/>
                <a:cs typeface="Arial"/>
              </a:rPr>
              <a:t>electrolyte </a:t>
            </a:r>
            <a:r>
              <a:rPr sz="1800" spc="-9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known </a:t>
            </a:r>
            <a:r>
              <a:rPr sz="1800" spc="-170" dirty="0">
                <a:solidFill>
                  <a:srgbClr val="365F91"/>
                </a:solidFill>
                <a:latin typeface="Arial"/>
                <a:cs typeface="Arial"/>
              </a:rPr>
              <a:t>as</a:t>
            </a:r>
            <a:r>
              <a:rPr sz="1800" spc="-1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365F91"/>
                </a:solidFill>
                <a:latin typeface="Arial"/>
                <a:cs typeface="Arial"/>
              </a:rPr>
              <a:t>peptisation</a:t>
            </a:r>
            <a:endParaRPr sz="18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1800" spc="-90" dirty="0">
                <a:solidFill>
                  <a:srgbClr val="365F91"/>
                </a:solidFill>
                <a:latin typeface="Arial"/>
                <a:cs typeface="Arial"/>
              </a:rPr>
              <a:t>e.g. </a:t>
            </a:r>
            <a:r>
              <a:rPr sz="1800" spc="-140" dirty="0">
                <a:solidFill>
                  <a:srgbClr val="365F91"/>
                </a:solidFill>
                <a:latin typeface="Arial"/>
                <a:cs typeface="Arial"/>
              </a:rPr>
              <a:t>Fe(OH)</a:t>
            </a:r>
            <a:r>
              <a:rPr sz="1575" spc="-209" baseline="-23809" dirty="0">
                <a:solidFill>
                  <a:srgbClr val="365F91"/>
                </a:solidFill>
                <a:latin typeface="Arial"/>
                <a:cs typeface="Arial"/>
              </a:rPr>
              <a:t>3 </a:t>
            </a:r>
            <a:r>
              <a:rPr sz="1800" spc="-40" dirty="0">
                <a:solidFill>
                  <a:srgbClr val="365F91"/>
                </a:solidFill>
                <a:latin typeface="Arial"/>
                <a:cs typeface="Arial"/>
              </a:rPr>
              <a:t>solution </a:t>
            </a:r>
            <a:r>
              <a:rPr sz="1800" spc="-9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1800" spc="-40" dirty="0">
                <a:solidFill>
                  <a:srgbClr val="365F91"/>
                </a:solidFill>
                <a:latin typeface="Arial"/>
                <a:cs typeface="Arial"/>
              </a:rPr>
              <a:t>formed </a:t>
            </a:r>
            <a:r>
              <a:rPr sz="1800" spc="-15" dirty="0">
                <a:solidFill>
                  <a:srgbClr val="365F91"/>
                </a:solidFill>
                <a:latin typeface="Arial"/>
                <a:cs typeface="Arial"/>
              </a:rPr>
              <a:t>from</a:t>
            </a:r>
            <a:r>
              <a:rPr sz="1800" spc="-26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365F91"/>
                </a:solidFill>
                <a:latin typeface="Arial"/>
                <a:cs typeface="Arial"/>
              </a:rPr>
              <a:t>FeCl</a:t>
            </a:r>
            <a:r>
              <a:rPr sz="1575" spc="-202" baseline="-23809" dirty="0">
                <a:solidFill>
                  <a:srgbClr val="365F91"/>
                </a:solidFill>
                <a:latin typeface="Arial"/>
                <a:cs typeface="Arial"/>
              </a:rPr>
              <a:t>3</a:t>
            </a:r>
            <a:r>
              <a:rPr sz="1800" spc="-135" dirty="0">
                <a:solidFill>
                  <a:srgbClr val="365F91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Arial"/>
              <a:cs typeface="Arial"/>
            </a:endParaRPr>
          </a:p>
          <a:p>
            <a:pPr marL="63500" marR="3455670">
              <a:lnSpc>
                <a:spcPct val="100000"/>
              </a:lnSpc>
            </a:pPr>
            <a:r>
              <a:rPr sz="1800" b="1" spc="-110" dirty="0">
                <a:solidFill>
                  <a:srgbClr val="365F91"/>
                </a:solidFill>
                <a:latin typeface="Arial"/>
                <a:cs typeface="Arial"/>
              </a:rPr>
              <a:t>Electrol-disintegration </a:t>
            </a:r>
            <a:r>
              <a:rPr sz="1800" b="1" spc="-145" dirty="0">
                <a:solidFill>
                  <a:srgbClr val="365F91"/>
                </a:solidFill>
                <a:latin typeface="Arial"/>
                <a:cs typeface="Arial"/>
              </a:rPr>
              <a:t>(Bredig’s </a:t>
            </a:r>
            <a:r>
              <a:rPr sz="1800" b="1" spc="-150" dirty="0">
                <a:solidFill>
                  <a:srgbClr val="365F91"/>
                </a:solidFill>
                <a:latin typeface="Arial"/>
                <a:cs typeface="Arial"/>
              </a:rPr>
              <a:t>arc  </a:t>
            </a:r>
            <a:r>
              <a:rPr sz="1800" b="1" spc="-95" dirty="0">
                <a:solidFill>
                  <a:srgbClr val="365F91"/>
                </a:solidFill>
                <a:latin typeface="Arial"/>
                <a:cs typeface="Arial"/>
              </a:rPr>
              <a:t>method)</a:t>
            </a:r>
            <a:endParaRPr sz="1800">
              <a:latin typeface="Arial"/>
              <a:cs typeface="Arial"/>
            </a:endParaRPr>
          </a:p>
          <a:p>
            <a:pPr marL="63500" marR="3390900">
              <a:lnSpc>
                <a:spcPct val="100000"/>
              </a:lnSpc>
            </a:pPr>
            <a:r>
              <a:rPr sz="1800" spc="-75" dirty="0">
                <a:solidFill>
                  <a:srgbClr val="365F91"/>
                </a:solidFill>
                <a:latin typeface="Arial"/>
                <a:cs typeface="Arial"/>
              </a:rPr>
              <a:t>Electrical </a:t>
            </a:r>
            <a:r>
              <a:rPr sz="1800" spc="-45" dirty="0">
                <a:solidFill>
                  <a:srgbClr val="365F91"/>
                </a:solidFill>
                <a:latin typeface="Arial"/>
                <a:cs typeface="Arial"/>
              </a:rPr>
              <a:t>disintegration </a:t>
            </a:r>
            <a:r>
              <a:rPr sz="18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1800" spc="-14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1800" spc="-254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365F91"/>
                </a:solidFill>
                <a:latin typeface="Arial"/>
                <a:cs typeface="Arial"/>
              </a:rPr>
              <a:t>colloidal  </a:t>
            </a:r>
            <a:r>
              <a:rPr sz="1800" spc="-45" dirty="0">
                <a:solidFill>
                  <a:srgbClr val="365F91"/>
                </a:solidFill>
                <a:latin typeface="Arial"/>
                <a:cs typeface="Arial"/>
              </a:rPr>
              <a:t>solution, </a:t>
            </a:r>
            <a:r>
              <a:rPr sz="1800" spc="-90" dirty="0">
                <a:solidFill>
                  <a:srgbClr val="365F91"/>
                </a:solidFill>
                <a:latin typeface="Arial"/>
                <a:cs typeface="Arial"/>
              </a:rPr>
              <a:t>e.g.</a:t>
            </a:r>
            <a:r>
              <a:rPr sz="1800" spc="-15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365F91"/>
                </a:solidFill>
                <a:latin typeface="Arial"/>
                <a:cs typeface="Arial"/>
              </a:rPr>
              <a:t>alternating</a:t>
            </a:r>
            <a:endParaRPr sz="18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1800" spc="-35" dirty="0">
                <a:solidFill>
                  <a:srgbClr val="365F91"/>
                </a:solidFill>
                <a:latin typeface="Arial"/>
                <a:cs typeface="Arial"/>
              </a:rPr>
              <a:t>current </a:t>
            </a:r>
            <a:r>
              <a:rPr sz="1800" spc="-130" dirty="0">
                <a:solidFill>
                  <a:srgbClr val="365F91"/>
                </a:solidFill>
                <a:latin typeface="Arial"/>
                <a:cs typeface="Arial"/>
              </a:rPr>
              <a:t>passed </a:t>
            </a:r>
            <a:r>
              <a:rPr sz="1800" spc="-40" dirty="0">
                <a:solidFill>
                  <a:srgbClr val="365F91"/>
                </a:solidFill>
                <a:latin typeface="Arial"/>
                <a:cs typeface="Arial"/>
              </a:rPr>
              <a:t>through </a:t>
            </a:r>
            <a:r>
              <a:rPr sz="1800" spc="-14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1800" spc="-70" dirty="0">
                <a:solidFill>
                  <a:srgbClr val="365F91"/>
                </a:solidFill>
                <a:latin typeface="Arial"/>
                <a:cs typeface="Arial"/>
              </a:rPr>
              <a:t>gold</a:t>
            </a:r>
            <a:r>
              <a:rPr sz="1800" spc="-114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365F91"/>
                </a:solidFill>
                <a:latin typeface="Arial"/>
                <a:cs typeface="Arial"/>
              </a:rPr>
              <a:t>solution.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3961129"/>
            <a:ext cx="4114800" cy="2811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3560" y="375920"/>
            <a:ext cx="52082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60" dirty="0"/>
              <a:t>Purification </a:t>
            </a:r>
            <a:r>
              <a:rPr sz="4400" spc="-200" dirty="0"/>
              <a:t>of</a:t>
            </a:r>
            <a:r>
              <a:rPr sz="4400" spc="-240" dirty="0"/>
              <a:t> </a:t>
            </a:r>
            <a:r>
              <a:rPr sz="4400" spc="-345" dirty="0"/>
              <a:t>colloids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28600" y="1177290"/>
            <a:ext cx="4540250" cy="523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40" dirty="0">
                <a:solidFill>
                  <a:srgbClr val="365F91"/>
                </a:solidFill>
                <a:latin typeface="Arial"/>
                <a:cs typeface="Arial"/>
              </a:rPr>
              <a:t>Dialysis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this 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process,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1700" spc="-40" dirty="0">
                <a:solidFill>
                  <a:srgbClr val="365F91"/>
                </a:solidFill>
                <a:latin typeface="Arial"/>
                <a:cs typeface="Arial"/>
              </a:rPr>
              <a:t>colloidal</a:t>
            </a:r>
            <a:r>
              <a:rPr sz="1700" spc="-35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365F91"/>
                </a:solidFill>
                <a:latin typeface="Arial"/>
                <a:cs typeface="Arial"/>
              </a:rPr>
              <a:t>particles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are separated  </a:t>
            </a:r>
            <a:r>
              <a:rPr sz="1700" spc="-10" dirty="0">
                <a:solidFill>
                  <a:srgbClr val="365F91"/>
                </a:solidFill>
                <a:latin typeface="Arial"/>
                <a:cs typeface="Arial"/>
              </a:rPr>
              <a:t>from</a:t>
            </a:r>
            <a:r>
              <a:rPr sz="1700" spc="-10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endParaRPr sz="1700">
              <a:latin typeface="Arial"/>
              <a:cs typeface="Arial"/>
            </a:endParaRPr>
          </a:p>
          <a:p>
            <a:pPr marL="12700" marR="352425">
              <a:lnSpc>
                <a:spcPct val="100000"/>
              </a:lnSpc>
            </a:pPr>
            <a:r>
              <a:rPr sz="1700" spc="-30" dirty="0">
                <a:solidFill>
                  <a:srgbClr val="365F91"/>
                </a:solidFill>
                <a:latin typeface="Arial"/>
                <a:cs typeface="Arial"/>
              </a:rPr>
              <a:t>impurities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(mainly </a:t>
            </a: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electrolytes) </a:t>
            </a:r>
            <a:r>
              <a:rPr sz="1700" spc="-65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1700" spc="-22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diffusion  through </a:t>
            </a:r>
            <a:r>
              <a:rPr sz="1700" spc="-135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1700" spc="-14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365F91"/>
                </a:solidFill>
                <a:latin typeface="Arial"/>
                <a:cs typeface="Arial"/>
              </a:rPr>
              <a:t>porous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spc="-65" dirty="0">
                <a:solidFill>
                  <a:srgbClr val="365F91"/>
                </a:solidFill>
                <a:latin typeface="Arial"/>
                <a:cs typeface="Arial"/>
              </a:rPr>
              <a:t>membrane </a:t>
            </a:r>
            <a:r>
              <a:rPr sz="1700" spc="-110" dirty="0">
                <a:solidFill>
                  <a:srgbClr val="365F91"/>
                </a:solidFill>
                <a:latin typeface="Arial"/>
                <a:cs typeface="Arial"/>
              </a:rPr>
              <a:t>such </a:t>
            </a:r>
            <a:r>
              <a:rPr sz="1700" spc="-165" dirty="0">
                <a:solidFill>
                  <a:srgbClr val="365F91"/>
                </a:solidFill>
                <a:latin typeface="Arial"/>
                <a:cs typeface="Arial"/>
              </a:rPr>
              <a:t>as </a:t>
            </a:r>
            <a:r>
              <a:rPr sz="1700" spc="-50" dirty="0">
                <a:solidFill>
                  <a:srgbClr val="365F91"/>
                </a:solidFill>
                <a:latin typeface="Arial"/>
                <a:cs typeface="Arial"/>
              </a:rPr>
              <a:t>parchment, </a:t>
            </a:r>
            <a:r>
              <a:rPr sz="1700" spc="-40" dirty="0">
                <a:solidFill>
                  <a:srgbClr val="365F91"/>
                </a:solidFill>
                <a:latin typeface="Arial"/>
                <a:cs typeface="Arial"/>
              </a:rPr>
              <a:t>collodion,</a:t>
            </a:r>
            <a:r>
              <a:rPr sz="1700" spc="-7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365F91"/>
                </a:solidFill>
                <a:latin typeface="Arial"/>
                <a:cs typeface="Arial"/>
              </a:rPr>
              <a:t>etc.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r>
              <a:rPr sz="1700" b="1" spc="-130" dirty="0">
                <a:solidFill>
                  <a:srgbClr val="365F91"/>
                </a:solidFill>
                <a:latin typeface="Arial"/>
                <a:cs typeface="Arial"/>
              </a:rPr>
              <a:t>Electrodialysis</a:t>
            </a:r>
            <a:endParaRPr sz="1700">
              <a:latin typeface="Arial"/>
              <a:cs typeface="Arial"/>
            </a:endParaRPr>
          </a:p>
          <a:p>
            <a:pPr marL="13970" marR="291465">
              <a:lnSpc>
                <a:spcPct val="100000"/>
              </a:lnSpc>
            </a:pPr>
            <a:r>
              <a:rPr sz="1700" spc="-114" dirty="0">
                <a:solidFill>
                  <a:srgbClr val="365F91"/>
                </a:solidFill>
                <a:latin typeface="Arial"/>
                <a:cs typeface="Arial"/>
              </a:rPr>
              <a:t>This 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1700" spc="-135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special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type </a:t>
            </a:r>
            <a:r>
              <a:rPr sz="17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dialysis 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process, </a:t>
            </a:r>
            <a:r>
              <a:rPr sz="1700" spc="-50" dirty="0">
                <a:solidFill>
                  <a:srgbClr val="365F91"/>
                </a:solidFill>
                <a:latin typeface="Arial"/>
                <a:cs typeface="Arial"/>
              </a:rPr>
              <a:t>which 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is 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accelerated by</a:t>
            </a:r>
            <a:r>
              <a:rPr sz="1700" spc="-12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endParaRPr sz="1700">
              <a:latin typeface="Arial"/>
              <a:cs typeface="Arial"/>
            </a:endParaRPr>
          </a:p>
          <a:p>
            <a:pPr marL="13970" marR="416559">
              <a:lnSpc>
                <a:spcPct val="100000"/>
              </a:lnSpc>
            </a:pP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application </a:t>
            </a:r>
            <a:r>
              <a:rPr sz="17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1700" spc="-135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potential </a:t>
            </a:r>
            <a:r>
              <a:rPr sz="1700" spc="-40" dirty="0">
                <a:solidFill>
                  <a:srgbClr val="365F91"/>
                </a:solidFill>
                <a:latin typeface="Arial"/>
                <a:cs typeface="Arial"/>
              </a:rPr>
              <a:t>difference </a:t>
            </a:r>
            <a:r>
              <a:rPr sz="1700" spc="-110" dirty="0">
                <a:solidFill>
                  <a:srgbClr val="365F91"/>
                </a:solidFill>
                <a:latin typeface="Arial"/>
                <a:cs typeface="Arial"/>
              </a:rPr>
              <a:t>across</a:t>
            </a:r>
            <a:r>
              <a:rPr sz="1700" spc="-32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the  </a:t>
            </a:r>
            <a:r>
              <a:rPr sz="1700" spc="-65" dirty="0">
                <a:solidFill>
                  <a:srgbClr val="365F91"/>
                </a:solidFill>
                <a:latin typeface="Arial"/>
                <a:cs typeface="Arial"/>
              </a:rPr>
              <a:t>membrane. </a:t>
            </a:r>
            <a:r>
              <a:rPr sz="1700" spc="-204" dirty="0">
                <a:solidFill>
                  <a:srgbClr val="365F91"/>
                </a:solidFill>
                <a:latin typeface="Arial"/>
                <a:cs typeface="Arial"/>
              </a:rPr>
              <a:t>So</a:t>
            </a:r>
            <a:r>
              <a:rPr sz="1700" spc="-12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ions</a:t>
            </a:r>
            <a:endParaRPr sz="17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migrate faster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than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colloids</a:t>
            </a:r>
            <a:r>
              <a:rPr sz="1700" spc="-2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b="1" spc="-65" dirty="0">
                <a:solidFill>
                  <a:srgbClr val="365F91"/>
                </a:solidFill>
                <a:latin typeface="Arial"/>
                <a:cs typeface="Arial"/>
              </a:rPr>
              <a:t>Ultrafiltration</a:t>
            </a:r>
            <a:endParaRPr sz="1700">
              <a:latin typeface="Arial"/>
              <a:cs typeface="Arial"/>
            </a:endParaRPr>
          </a:p>
          <a:p>
            <a:pPr marL="12700" marR="58419">
              <a:lnSpc>
                <a:spcPct val="100000"/>
              </a:lnSpc>
            </a:pP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this </a:t>
            </a:r>
            <a:r>
              <a:rPr sz="1700" spc="-100" dirty="0">
                <a:solidFill>
                  <a:srgbClr val="365F91"/>
                </a:solidFill>
                <a:latin typeface="Arial"/>
                <a:cs typeface="Arial"/>
              </a:rPr>
              <a:t>process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colloidal </a:t>
            </a:r>
            <a:r>
              <a:rPr sz="1700" spc="-50" dirty="0">
                <a:solidFill>
                  <a:srgbClr val="365F91"/>
                </a:solidFill>
                <a:latin typeface="Arial"/>
                <a:cs typeface="Arial"/>
              </a:rPr>
              <a:t>particles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are</a:t>
            </a:r>
            <a:r>
              <a:rPr sz="1700" spc="-2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separated  </a:t>
            </a:r>
            <a:r>
              <a:rPr sz="1700" spc="-65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1700" spc="-100" dirty="0">
                <a:solidFill>
                  <a:srgbClr val="365F91"/>
                </a:solidFill>
                <a:latin typeface="Arial"/>
                <a:cs typeface="Arial"/>
              </a:rPr>
              <a:t>process</a:t>
            </a:r>
            <a:r>
              <a:rPr sz="1700" spc="-1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endParaRPr sz="1700">
              <a:latin typeface="Arial"/>
              <a:cs typeface="Arial"/>
            </a:endParaRPr>
          </a:p>
          <a:p>
            <a:pPr marL="12700" marR="942340">
              <a:lnSpc>
                <a:spcPct val="100000"/>
              </a:lnSpc>
            </a:pPr>
            <a:r>
              <a:rPr sz="1700" dirty="0">
                <a:solidFill>
                  <a:srgbClr val="365F91"/>
                </a:solidFill>
                <a:latin typeface="Arial"/>
                <a:cs typeface="Arial"/>
              </a:rPr>
              <a:t>filtration,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through </a:t>
            </a:r>
            <a:r>
              <a:rPr sz="1700" spc="-135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1700" spc="15" dirty="0">
                <a:solidFill>
                  <a:srgbClr val="365F91"/>
                </a:solidFill>
                <a:latin typeface="Arial"/>
                <a:cs typeface="Arial"/>
              </a:rPr>
              <a:t>filter </a:t>
            </a:r>
            <a:r>
              <a:rPr sz="1700" spc="-60" dirty="0">
                <a:solidFill>
                  <a:srgbClr val="365F91"/>
                </a:solidFill>
                <a:latin typeface="Arial"/>
                <a:cs typeface="Arial"/>
              </a:rPr>
              <a:t>paper, </a:t>
            </a:r>
            <a:r>
              <a:rPr sz="1700" spc="-50" dirty="0">
                <a:solidFill>
                  <a:srgbClr val="365F91"/>
                </a:solidFill>
                <a:latin typeface="Arial"/>
                <a:cs typeface="Arial"/>
              </a:rPr>
              <a:t>which</a:t>
            </a:r>
            <a:r>
              <a:rPr sz="1700" spc="-35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is  </a:t>
            </a:r>
            <a:r>
              <a:rPr sz="1700" spc="-50" dirty="0">
                <a:solidFill>
                  <a:srgbClr val="365F91"/>
                </a:solidFill>
                <a:latin typeface="Arial"/>
                <a:cs typeface="Arial"/>
              </a:rPr>
              <a:t>impregnated </a:t>
            </a:r>
            <a:r>
              <a:rPr sz="1700" spc="10" dirty="0">
                <a:solidFill>
                  <a:srgbClr val="365F91"/>
                </a:solidFill>
                <a:latin typeface="Arial"/>
                <a:cs typeface="Arial"/>
              </a:rPr>
              <a:t>with </a:t>
            </a: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gelatin</a:t>
            </a:r>
            <a:r>
              <a:rPr sz="1700" spc="-23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or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spc="-40" dirty="0">
                <a:solidFill>
                  <a:srgbClr val="365F91"/>
                </a:solidFill>
                <a:latin typeface="Arial"/>
                <a:cs typeface="Arial"/>
              </a:rPr>
              <a:t>collodion </a:t>
            </a:r>
            <a:r>
              <a:rPr sz="1700" spc="-25" dirty="0">
                <a:solidFill>
                  <a:srgbClr val="365F91"/>
                </a:solidFill>
                <a:latin typeface="Arial"/>
                <a:cs typeface="Arial"/>
              </a:rPr>
              <a:t>followed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1700" spc="-65" dirty="0">
                <a:solidFill>
                  <a:srgbClr val="365F91"/>
                </a:solidFill>
                <a:latin typeface="Arial"/>
                <a:cs typeface="Arial"/>
              </a:rPr>
              <a:t>hardening </a:t>
            </a:r>
            <a:r>
              <a:rPr sz="1700" spc="-25" dirty="0">
                <a:solidFill>
                  <a:srgbClr val="365F91"/>
                </a:solidFill>
                <a:latin typeface="Arial"/>
                <a:cs typeface="Arial"/>
              </a:rPr>
              <a:t>in</a:t>
            </a:r>
            <a:r>
              <a:rPr sz="1700" spc="-24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365F91"/>
                </a:solidFill>
                <a:latin typeface="Arial"/>
                <a:cs typeface="Arial"/>
              </a:rPr>
              <a:t>formaldehyde.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1141730"/>
            <a:ext cx="4191000" cy="2962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0" y="4419600"/>
            <a:ext cx="3446779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0"/>
            <a:ext cx="6576059" cy="1424940"/>
          </a:xfrm>
          <a:prstGeom prst="rect">
            <a:avLst/>
          </a:prstGeom>
        </p:spPr>
        <p:txBody>
          <a:bodyPr vert="horz" wrap="square" lIns="0" tIns="351155" rIns="0" bIns="0" rtlCol="0">
            <a:spAutoFit/>
          </a:bodyPr>
          <a:lstStyle/>
          <a:p>
            <a:pPr marL="1658620">
              <a:lnSpc>
                <a:spcPct val="100000"/>
              </a:lnSpc>
              <a:spcBef>
                <a:spcPts val="2765"/>
              </a:spcBef>
            </a:pPr>
            <a:r>
              <a:rPr sz="4400" spc="-285" dirty="0"/>
              <a:t>Properties </a:t>
            </a:r>
            <a:r>
              <a:rPr sz="4400" spc="-204" dirty="0"/>
              <a:t>of</a:t>
            </a:r>
            <a:r>
              <a:rPr sz="4400" spc="-215" dirty="0"/>
              <a:t> </a:t>
            </a:r>
            <a:r>
              <a:rPr sz="4400" spc="-345" dirty="0"/>
              <a:t>colloids</a:t>
            </a:r>
            <a:endParaRPr sz="4400"/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700" spc="-110" dirty="0"/>
              <a:t>Optical </a:t>
            </a:r>
            <a:r>
              <a:rPr sz="1700" spc="-105" dirty="0"/>
              <a:t>properties: </a:t>
            </a:r>
            <a:r>
              <a:rPr sz="1700" spc="-120" dirty="0"/>
              <a:t>Tyndall</a:t>
            </a:r>
            <a:r>
              <a:rPr sz="1700" spc="-70" dirty="0"/>
              <a:t> </a:t>
            </a:r>
            <a:r>
              <a:rPr sz="1700" spc="-80" dirty="0"/>
              <a:t>effect</a:t>
            </a:r>
            <a:endParaRPr sz="1700"/>
          </a:p>
        </p:txBody>
      </p:sp>
      <p:sp>
        <p:nvSpPr>
          <p:cNvPr id="3" name="object 3"/>
          <p:cNvSpPr txBox="1"/>
          <p:nvPr/>
        </p:nvSpPr>
        <p:spPr>
          <a:xfrm>
            <a:off x="458469" y="1543050"/>
            <a:ext cx="698182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When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35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beam</a:t>
            </a: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light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falls</a:t>
            </a:r>
            <a:r>
              <a:rPr sz="1700" spc="-7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365F91"/>
                </a:solidFill>
                <a:latin typeface="Arial"/>
                <a:cs typeface="Arial"/>
              </a:rPr>
              <a:t>at</a:t>
            </a:r>
            <a:r>
              <a:rPr sz="1700" spc="-7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365F91"/>
                </a:solidFill>
                <a:latin typeface="Arial"/>
                <a:cs typeface="Arial"/>
              </a:rPr>
              <a:t>right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365F91"/>
                </a:solidFill>
                <a:latin typeface="Arial"/>
                <a:cs typeface="Arial"/>
              </a:rPr>
              <a:t>angles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365F91"/>
                </a:solidFill>
                <a:latin typeface="Arial"/>
                <a:cs typeface="Arial"/>
              </a:rPr>
              <a:t>to</a:t>
            </a: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line</a:t>
            </a: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view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through</a:t>
            </a: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35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solution, 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solution 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appears </a:t>
            </a:r>
            <a:r>
              <a:rPr sz="1700" spc="25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be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luminescent </a:t>
            </a: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due </a:t>
            </a:r>
            <a:r>
              <a:rPr sz="1700" spc="25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scattering </a:t>
            </a:r>
            <a:r>
              <a:rPr sz="17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light the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path  </a:t>
            </a:r>
            <a:r>
              <a:rPr sz="1700" spc="-100" dirty="0">
                <a:solidFill>
                  <a:srgbClr val="365F91"/>
                </a:solidFill>
                <a:latin typeface="Arial"/>
                <a:cs typeface="Arial"/>
              </a:rPr>
              <a:t>becomes</a:t>
            </a:r>
            <a:r>
              <a:rPr sz="1700" spc="-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visible.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362200"/>
            <a:ext cx="7848600" cy="2294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5215890"/>
            <a:ext cx="66344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Quite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365F91"/>
                </a:solidFill>
                <a:latin typeface="Arial"/>
                <a:cs typeface="Arial"/>
              </a:rPr>
              <a:t>strong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365F91"/>
                </a:solidFill>
                <a:latin typeface="Arial"/>
                <a:cs typeface="Arial"/>
              </a:rPr>
              <a:t>in</a:t>
            </a: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lyophobic</a:t>
            </a: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colloids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365F91"/>
                </a:solidFill>
                <a:latin typeface="Arial"/>
                <a:cs typeface="Arial"/>
              </a:rPr>
              <a:t>while</a:t>
            </a: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365F91"/>
                </a:solidFill>
                <a:latin typeface="Arial"/>
                <a:cs typeface="Arial"/>
              </a:rPr>
              <a:t>in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365F91"/>
                </a:solidFill>
                <a:latin typeface="Arial"/>
                <a:cs typeface="Arial"/>
              </a:rPr>
              <a:t>lyophilic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colloids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365F91"/>
                </a:solidFill>
                <a:latin typeface="Arial"/>
                <a:cs typeface="Arial"/>
              </a:rPr>
              <a:t>it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is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quite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365F91"/>
                </a:solidFill>
                <a:latin typeface="Arial"/>
                <a:cs typeface="Arial"/>
              </a:rPr>
              <a:t>weak.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09600"/>
            <a:ext cx="65532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9269" y="2242820"/>
            <a:ext cx="208724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0" spc="-3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0" spc="-204" dirty="0">
                <a:solidFill>
                  <a:srgbClr val="000000"/>
                </a:solidFill>
                <a:latin typeface="Arial"/>
                <a:cs typeface="Arial"/>
              </a:rPr>
              <a:t>bs</a:t>
            </a:r>
            <a:r>
              <a:rPr sz="3600" b="0" spc="-22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0" spc="5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0" spc="-1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0" spc="19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0" spc="1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0" spc="-90" dirty="0">
                <a:solidFill>
                  <a:srgbClr val="000000"/>
                </a:solidFill>
                <a:latin typeface="Arial"/>
                <a:cs typeface="Arial"/>
              </a:rPr>
              <a:t>on  </a:t>
            </a:r>
            <a:r>
              <a:rPr sz="3600" b="0" spc="-75" dirty="0">
                <a:solidFill>
                  <a:srgbClr val="000000"/>
                </a:solidFill>
                <a:latin typeface="Arial"/>
                <a:cs typeface="Arial"/>
              </a:rPr>
              <a:t>through </a:t>
            </a:r>
            <a:r>
              <a:rPr sz="3600" b="0" spc="-280" dirty="0">
                <a:solidFill>
                  <a:srgbClr val="000000"/>
                </a:solidFill>
                <a:latin typeface="Arial"/>
                <a:cs typeface="Arial"/>
              </a:rPr>
              <a:t>a  </a:t>
            </a:r>
            <a:r>
              <a:rPr sz="3600" b="0" spc="-140" dirty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2750" y="255270"/>
            <a:ext cx="44824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260" dirty="0">
                <a:solidFill>
                  <a:srgbClr val="365F91"/>
                </a:solidFill>
                <a:latin typeface="Arial"/>
                <a:cs typeface="Arial"/>
              </a:rPr>
              <a:t>Properties </a:t>
            </a:r>
            <a:r>
              <a:rPr sz="4000" b="1" spc="-190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4000" b="1" spc="-23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4000" b="1" spc="-310" dirty="0">
                <a:solidFill>
                  <a:srgbClr val="365F91"/>
                </a:solidFill>
                <a:latin typeface="Arial"/>
                <a:cs typeface="Arial"/>
              </a:rPr>
              <a:t>colloids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800" y="990600"/>
            <a:ext cx="3568700" cy="158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48627" y="1095057"/>
            <a:ext cx="4581525" cy="1383665"/>
            <a:chOff x="448627" y="1095057"/>
            <a:chExt cx="4581525" cy="1383665"/>
          </a:xfrm>
        </p:grpSpPr>
        <p:sp>
          <p:nvSpPr>
            <p:cNvPr id="5" name="object 5"/>
            <p:cNvSpPr/>
            <p:nvPr/>
          </p:nvSpPr>
          <p:spPr>
            <a:xfrm>
              <a:off x="453390" y="1099819"/>
              <a:ext cx="4572000" cy="1374140"/>
            </a:xfrm>
            <a:custGeom>
              <a:avLst/>
              <a:gdLst/>
              <a:ahLst/>
              <a:cxnLst/>
              <a:rect l="l" t="t" r="r" b="b"/>
              <a:pathLst>
                <a:path w="4572000" h="1374139">
                  <a:moveTo>
                    <a:pt x="4572000" y="0"/>
                  </a:moveTo>
                  <a:lnTo>
                    <a:pt x="0" y="0"/>
                  </a:lnTo>
                  <a:lnTo>
                    <a:pt x="0" y="1353820"/>
                  </a:lnTo>
                  <a:lnTo>
                    <a:pt x="0" y="1374140"/>
                  </a:lnTo>
                  <a:lnTo>
                    <a:pt x="4572000" y="1374140"/>
                  </a:lnTo>
                  <a:lnTo>
                    <a:pt x="4572000" y="135382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3390" y="1099819"/>
              <a:ext cx="4572000" cy="1374140"/>
            </a:xfrm>
            <a:custGeom>
              <a:avLst/>
              <a:gdLst/>
              <a:ahLst/>
              <a:cxnLst/>
              <a:rect l="l" t="t" r="r" b="b"/>
              <a:pathLst>
                <a:path w="4572000" h="1374139">
                  <a:moveTo>
                    <a:pt x="0" y="0"/>
                  </a:moveTo>
                  <a:lnTo>
                    <a:pt x="4572000" y="0"/>
                  </a:lnTo>
                  <a:lnTo>
                    <a:pt x="4572000" y="1374139"/>
                  </a:lnTo>
                  <a:lnTo>
                    <a:pt x="0" y="1374139"/>
                  </a:lnTo>
                  <a:lnTo>
                    <a:pt x="0" y="0"/>
                  </a:lnTo>
                  <a:close/>
                </a:path>
                <a:path w="4572000" h="1374139">
                  <a:moveTo>
                    <a:pt x="4572000" y="1374139"/>
                  </a:moveTo>
                  <a:lnTo>
                    <a:pt x="4572000" y="13741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2290" y="1235710"/>
            <a:ext cx="4373880" cy="1209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60"/>
              </a:lnSpc>
            </a:pPr>
            <a:r>
              <a:rPr sz="2800" b="1" spc="-195" dirty="0">
                <a:latin typeface="Arial"/>
                <a:cs typeface="Arial"/>
              </a:rPr>
              <a:t>Brownian </a:t>
            </a:r>
            <a:r>
              <a:rPr sz="2800" b="1" spc="-175" dirty="0">
                <a:latin typeface="Arial"/>
                <a:cs typeface="Arial"/>
              </a:rPr>
              <a:t>movement: </a:t>
            </a:r>
            <a:r>
              <a:rPr sz="2800" spc="-180" dirty="0">
                <a:latin typeface="Arial"/>
                <a:cs typeface="Arial"/>
              </a:rPr>
              <a:t>Zig-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254" dirty="0">
                <a:latin typeface="Arial"/>
                <a:cs typeface="Arial"/>
              </a:rPr>
              <a:t>zag</a:t>
            </a:r>
            <a:endParaRPr sz="2800">
              <a:latin typeface="Arial"/>
              <a:cs typeface="Arial"/>
            </a:endParaRPr>
          </a:p>
          <a:p>
            <a:pPr marR="676275">
              <a:lnSpc>
                <a:spcPct val="100000"/>
              </a:lnSpc>
            </a:pPr>
            <a:r>
              <a:rPr sz="2800" spc="-90" dirty="0">
                <a:latin typeface="Arial"/>
                <a:cs typeface="Arial"/>
              </a:rPr>
              <a:t>movement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75" dirty="0">
                <a:latin typeface="Arial"/>
                <a:cs typeface="Arial"/>
              </a:rPr>
              <a:t>colloidal  </a:t>
            </a:r>
            <a:r>
              <a:rPr sz="2800" spc="-90" dirty="0">
                <a:latin typeface="Arial"/>
                <a:cs typeface="Arial"/>
              </a:rPr>
              <a:t>particles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75" dirty="0">
                <a:latin typeface="Arial"/>
                <a:cs typeface="Arial"/>
              </a:rPr>
              <a:t>colloidal</a:t>
            </a:r>
            <a:r>
              <a:rPr sz="2800" spc="-25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sol.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6327" y="1074827"/>
            <a:ext cx="4581525" cy="1383665"/>
            <a:chOff x="376327" y="1074827"/>
            <a:chExt cx="4581525" cy="1383665"/>
          </a:xfrm>
        </p:grpSpPr>
        <p:sp>
          <p:nvSpPr>
            <p:cNvPr id="9" name="object 9"/>
            <p:cNvSpPr/>
            <p:nvPr/>
          </p:nvSpPr>
          <p:spPr>
            <a:xfrm>
              <a:off x="380999" y="1079500"/>
              <a:ext cx="4572000" cy="1374140"/>
            </a:xfrm>
            <a:custGeom>
              <a:avLst/>
              <a:gdLst/>
              <a:ahLst/>
              <a:cxnLst/>
              <a:rect l="l" t="t" r="r" b="b"/>
              <a:pathLst>
                <a:path w="4572000" h="1374139">
                  <a:moveTo>
                    <a:pt x="0" y="0"/>
                  </a:moveTo>
                  <a:lnTo>
                    <a:pt x="4572000" y="0"/>
                  </a:lnTo>
                  <a:lnTo>
                    <a:pt x="4572000" y="1374139"/>
                  </a:lnTo>
                  <a:lnTo>
                    <a:pt x="0" y="1374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0999" y="1079500"/>
              <a:ext cx="4572000" cy="1374140"/>
            </a:xfrm>
            <a:custGeom>
              <a:avLst/>
              <a:gdLst/>
              <a:ahLst/>
              <a:cxnLst/>
              <a:rect l="l" t="t" r="r" b="b"/>
              <a:pathLst>
                <a:path w="4572000" h="1374139">
                  <a:moveTo>
                    <a:pt x="0" y="0"/>
                  </a:moveTo>
                  <a:lnTo>
                    <a:pt x="4572000" y="0"/>
                  </a:lnTo>
                  <a:lnTo>
                    <a:pt x="4572000" y="1374139"/>
                  </a:lnTo>
                  <a:lnTo>
                    <a:pt x="0" y="1374139"/>
                  </a:lnTo>
                  <a:lnTo>
                    <a:pt x="0" y="0"/>
                  </a:lnTo>
                  <a:close/>
                </a:path>
                <a:path w="4572000" h="1374139">
                  <a:moveTo>
                    <a:pt x="0" y="0"/>
                  </a:moveTo>
                  <a:lnTo>
                    <a:pt x="0" y="0"/>
                  </a:lnTo>
                </a:path>
                <a:path w="4572000" h="1374139">
                  <a:moveTo>
                    <a:pt x="4572000" y="1374139"/>
                  </a:moveTo>
                  <a:lnTo>
                    <a:pt x="4572000" y="13741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8717" y="1084172"/>
            <a:ext cx="4499610" cy="1365250"/>
          </a:xfrm>
          <a:prstGeom prst="rect">
            <a:avLst/>
          </a:prstGeom>
          <a:solidFill>
            <a:srgbClr val="000000">
              <a:alpha val="38999"/>
            </a:srgbClr>
          </a:solidFill>
        </p:spPr>
        <p:txBody>
          <a:bodyPr vert="horz" wrap="square" lIns="0" tIns="41910" rIns="0" bIns="0" rtlCol="0">
            <a:spAutoFit/>
          </a:bodyPr>
          <a:lstStyle/>
          <a:p>
            <a:pPr marL="22225" marR="96520">
              <a:lnSpc>
                <a:spcPct val="100000"/>
              </a:lnSpc>
              <a:spcBef>
                <a:spcPts val="330"/>
              </a:spcBef>
            </a:pPr>
            <a:r>
              <a:rPr sz="2800" b="1" spc="-195" dirty="0">
                <a:solidFill>
                  <a:srgbClr val="365F91"/>
                </a:solidFill>
                <a:latin typeface="Arial"/>
                <a:cs typeface="Arial"/>
              </a:rPr>
              <a:t>Brownian </a:t>
            </a:r>
            <a:r>
              <a:rPr sz="2800" b="1" spc="-175" dirty="0">
                <a:solidFill>
                  <a:srgbClr val="365F91"/>
                </a:solidFill>
                <a:latin typeface="Arial"/>
                <a:cs typeface="Arial"/>
              </a:rPr>
              <a:t>movement: </a:t>
            </a:r>
            <a:r>
              <a:rPr sz="2800" spc="-180" dirty="0">
                <a:solidFill>
                  <a:srgbClr val="365F91"/>
                </a:solidFill>
                <a:latin typeface="Arial"/>
                <a:cs typeface="Arial"/>
              </a:rPr>
              <a:t>Zig- </a:t>
            </a:r>
            <a:r>
              <a:rPr sz="2800" spc="-254" dirty="0">
                <a:solidFill>
                  <a:srgbClr val="365F91"/>
                </a:solidFill>
                <a:latin typeface="Arial"/>
                <a:cs typeface="Arial"/>
              </a:rPr>
              <a:t>zag  </a:t>
            </a:r>
            <a:r>
              <a:rPr sz="2800" spc="-90" dirty="0">
                <a:solidFill>
                  <a:srgbClr val="365F91"/>
                </a:solidFill>
                <a:latin typeface="Arial"/>
                <a:cs typeface="Arial"/>
              </a:rPr>
              <a:t>movement </a:t>
            </a:r>
            <a:r>
              <a:rPr sz="28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800" spc="-75" dirty="0">
                <a:solidFill>
                  <a:srgbClr val="365F91"/>
                </a:solidFill>
                <a:latin typeface="Arial"/>
                <a:cs typeface="Arial"/>
              </a:rPr>
              <a:t>colloidal  </a:t>
            </a:r>
            <a:r>
              <a:rPr sz="2800" spc="-90" dirty="0">
                <a:solidFill>
                  <a:srgbClr val="365F91"/>
                </a:solidFill>
                <a:latin typeface="Arial"/>
                <a:cs typeface="Arial"/>
              </a:rPr>
              <a:t>particles </a:t>
            </a:r>
            <a:r>
              <a:rPr sz="2800" spc="-40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800" spc="-22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800" spc="-75" dirty="0">
                <a:solidFill>
                  <a:srgbClr val="365F91"/>
                </a:solidFill>
                <a:latin typeface="Arial"/>
                <a:cs typeface="Arial"/>
              </a:rPr>
              <a:t>colloidal</a:t>
            </a:r>
            <a:r>
              <a:rPr sz="2800" spc="-26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365F91"/>
                </a:solidFill>
                <a:latin typeface="Arial"/>
                <a:cs typeface="Arial"/>
              </a:rPr>
              <a:t>sol.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8775" y="3429000"/>
            <a:ext cx="5909945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0650" y="133350"/>
            <a:ext cx="63525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spc="-225" dirty="0">
                <a:uFill>
                  <a:solidFill>
                    <a:srgbClr val="365F91"/>
                  </a:solidFill>
                </a:uFill>
              </a:rPr>
              <a:t>Electrical </a:t>
            </a:r>
            <a:r>
              <a:rPr sz="3200" u="heavy" spc="-204" dirty="0">
                <a:uFill>
                  <a:solidFill>
                    <a:srgbClr val="365F91"/>
                  </a:solidFill>
                </a:uFill>
              </a:rPr>
              <a:t>Properties</a:t>
            </a:r>
            <a:r>
              <a:rPr sz="3200" u="heavy" spc="-95" dirty="0">
                <a:uFill>
                  <a:solidFill>
                    <a:srgbClr val="365F91"/>
                  </a:solidFill>
                </a:uFill>
              </a:rPr>
              <a:t> </a:t>
            </a:r>
            <a:r>
              <a:rPr sz="3200" u="heavy" spc="-229" dirty="0">
                <a:uFill>
                  <a:solidFill>
                    <a:srgbClr val="365F91"/>
                  </a:solidFill>
                </a:uFill>
              </a:rPr>
              <a:t>(Electrophoresis)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191000" y="609600"/>
            <a:ext cx="48006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69" y="567690"/>
            <a:ext cx="4097020" cy="599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Colloidal particles of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a sol 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either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carry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positive or  negative charge. The  existence of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charge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on  the colloidal particles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can 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be demonstrated by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a 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phenomenon called  electrophoresis </a:t>
            </a:r>
            <a:r>
              <a:rPr sz="2800" spc="-10" dirty="0">
                <a:solidFill>
                  <a:srgbClr val="365F91"/>
                </a:solidFill>
                <a:latin typeface="Arial"/>
                <a:cs typeface="Arial"/>
              </a:rPr>
              <a:t>where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the  colloidal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particles, </a:t>
            </a:r>
            <a:r>
              <a:rPr sz="2800" spc="-10" dirty="0">
                <a:solidFill>
                  <a:srgbClr val="365F91"/>
                </a:solidFill>
                <a:latin typeface="Arial"/>
                <a:cs typeface="Arial"/>
              </a:rPr>
              <a:t>when 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placed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an electric field, 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move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towards either  cathode or anode  depending upon the 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charge </a:t>
            </a:r>
            <a:r>
              <a:rPr sz="2800" spc="-5" dirty="0">
                <a:solidFill>
                  <a:srgbClr val="365F91"/>
                </a:solidFill>
                <a:latin typeface="Arial"/>
                <a:cs typeface="Arial"/>
              </a:rPr>
              <a:t>on</a:t>
            </a:r>
            <a:r>
              <a:rPr sz="2800" spc="-1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65F91"/>
                </a:solidFill>
                <a:latin typeface="Arial"/>
                <a:cs typeface="Arial"/>
              </a:rPr>
              <a:t>them.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8189" y="185420"/>
            <a:ext cx="4930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85" dirty="0"/>
              <a:t>Properties </a:t>
            </a:r>
            <a:r>
              <a:rPr sz="4400" spc="-204" dirty="0"/>
              <a:t>of</a:t>
            </a:r>
            <a:r>
              <a:rPr sz="4400" spc="-215" dirty="0"/>
              <a:t> </a:t>
            </a:r>
            <a:r>
              <a:rPr sz="4400" spc="-345" dirty="0"/>
              <a:t>colloids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7469" y="1158240"/>
            <a:ext cx="8965565" cy="441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7640">
              <a:lnSpc>
                <a:spcPct val="100000"/>
              </a:lnSpc>
              <a:spcBef>
                <a:spcPts val="100"/>
              </a:spcBef>
            </a:pPr>
            <a:r>
              <a:rPr sz="2400" b="1" spc="-200" dirty="0">
                <a:solidFill>
                  <a:srgbClr val="365F91"/>
                </a:solidFill>
                <a:latin typeface="Arial"/>
                <a:cs typeface="Arial"/>
              </a:rPr>
              <a:t>Electro-osmosis: 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molecules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dispersion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medium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allowed </a:t>
            </a:r>
            <a:r>
              <a:rPr sz="2400" spc="30" dirty="0">
                <a:solidFill>
                  <a:srgbClr val="365F91"/>
                </a:solidFill>
                <a:latin typeface="Arial"/>
                <a:cs typeface="Arial"/>
              </a:rPr>
              <a:t>to</a:t>
            </a:r>
            <a:r>
              <a:rPr sz="2400" spc="-32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move 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under influence </a:t>
            </a:r>
            <a:r>
              <a:rPr sz="2400" spc="-1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electric</a:t>
            </a:r>
            <a:r>
              <a:rPr sz="2400" spc="-35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field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180" dirty="0">
                <a:solidFill>
                  <a:srgbClr val="365F91"/>
                </a:solidFill>
                <a:latin typeface="Arial"/>
                <a:cs typeface="Arial"/>
              </a:rPr>
              <a:t>Coagulation </a:t>
            </a:r>
            <a:r>
              <a:rPr sz="2400" b="1" spc="-130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2400" b="1" spc="-140" dirty="0">
                <a:solidFill>
                  <a:srgbClr val="365F91"/>
                </a:solidFill>
                <a:latin typeface="Arial"/>
                <a:cs typeface="Arial"/>
              </a:rPr>
              <a:t>flocculation</a:t>
            </a:r>
            <a:r>
              <a:rPr sz="2400" spc="-140" dirty="0">
                <a:solidFill>
                  <a:srgbClr val="365F91"/>
                </a:solidFill>
                <a:latin typeface="Arial"/>
                <a:cs typeface="Arial"/>
              </a:rPr>
              <a:t>: </a:t>
            </a:r>
            <a:r>
              <a:rPr sz="2400" spc="-185" dirty="0">
                <a:solidFill>
                  <a:srgbClr val="365F91"/>
                </a:solidFill>
                <a:latin typeface="Arial"/>
                <a:cs typeface="Arial"/>
              </a:rPr>
              <a:t>Process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which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involves 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coming </a:t>
            </a:r>
            <a:r>
              <a:rPr sz="2400" spc="-45" dirty="0">
                <a:solidFill>
                  <a:srgbClr val="365F91"/>
                </a:solidFill>
                <a:latin typeface="Arial"/>
                <a:cs typeface="Arial"/>
              </a:rPr>
              <a:t>together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 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colloidal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particles </a:t>
            </a:r>
            <a:r>
              <a:rPr sz="2400" spc="-170" dirty="0">
                <a:solidFill>
                  <a:srgbClr val="365F91"/>
                </a:solidFill>
                <a:latin typeface="Arial"/>
                <a:cs typeface="Arial"/>
              </a:rPr>
              <a:t>so </a:t>
            </a:r>
            <a:r>
              <a:rPr sz="2400" spc="-225" dirty="0">
                <a:solidFill>
                  <a:srgbClr val="365F91"/>
                </a:solidFill>
                <a:latin typeface="Arial"/>
                <a:cs typeface="Arial"/>
              </a:rPr>
              <a:t>as </a:t>
            </a:r>
            <a:r>
              <a:rPr sz="2400" spc="30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2400" spc="-150" dirty="0">
                <a:solidFill>
                  <a:srgbClr val="365F91"/>
                </a:solidFill>
                <a:latin typeface="Arial"/>
                <a:cs typeface="Arial"/>
              </a:rPr>
              <a:t>change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into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large </a:t>
            </a:r>
            <a:r>
              <a:rPr sz="2400" spc="-145" dirty="0">
                <a:solidFill>
                  <a:srgbClr val="365F91"/>
                </a:solidFill>
                <a:latin typeface="Arial"/>
                <a:cs typeface="Arial"/>
              </a:rPr>
              <a:t>sized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particles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which 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ultimately </a:t>
            </a:r>
            <a:r>
              <a:rPr sz="2400" spc="-50" dirty="0">
                <a:solidFill>
                  <a:srgbClr val="365F91"/>
                </a:solidFill>
                <a:latin typeface="Arial"/>
                <a:cs typeface="Arial"/>
              </a:rPr>
              <a:t>settle </a:t>
            </a:r>
            <a:r>
              <a:rPr sz="2400" spc="-225" dirty="0">
                <a:solidFill>
                  <a:srgbClr val="365F91"/>
                </a:solidFill>
                <a:latin typeface="Arial"/>
                <a:cs typeface="Arial"/>
              </a:rPr>
              <a:t>as </a:t>
            </a:r>
            <a:r>
              <a:rPr sz="2400" spc="-19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400" spc="-45" dirty="0">
                <a:solidFill>
                  <a:srgbClr val="365F91"/>
                </a:solidFill>
                <a:latin typeface="Arial"/>
                <a:cs typeface="Arial"/>
              </a:rPr>
              <a:t>precipitate </a:t>
            </a:r>
            <a:r>
              <a:rPr sz="2400" spc="-25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2400" spc="-15" dirty="0">
                <a:solidFill>
                  <a:srgbClr val="365F91"/>
                </a:solidFill>
                <a:latin typeface="Arial"/>
                <a:cs typeface="Arial"/>
              </a:rPr>
              <a:t>float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on surface.It 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400" spc="-90" dirty="0">
                <a:solidFill>
                  <a:srgbClr val="365F91"/>
                </a:solidFill>
                <a:latin typeface="Arial"/>
                <a:cs typeface="Arial"/>
              </a:rPr>
              <a:t>generally 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brought about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2400" spc="-40" dirty="0">
                <a:solidFill>
                  <a:srgbClr val="365F91"/>
                </a:solidFill>
                <a:latin typeface="Arial"/>
                <a:cs typeface="Arial"/>
              </a:rPr>
              <a:t>addition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electrolytes. </a:t>
            </a:r>
            <a:r>
              <a:rPr sz="2400" spc="-18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minimum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amount </a:t>
            </a:r>
            <a:r>
              <a:rPr sz="24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an  </a:t>
            </a:r>
            <a:r>
              <a:rPr sz="2400" spc="-45" dirty="0">
                <a:solidFill>
                  <a:srgbClr val="365F91"/>
                </a:solidFill>
                <a:latin typeface="Arial"/>
                <a:cs typeface="Arial"/>
              </a:rPr>
              <a:t>electrolyte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that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must </a:t>
            </a: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be 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added </a:t>
            </a:r>
            <a:r>
              <a:rPr sz="2400" spc="30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one </a:t>
            </a:r>
            <a:r>
              <a:rPr sz="2400" spc="10" dirty="0">
                <a:solidFill>
                  <a:srgbClr val="365F91"/>
                </a:solidFill>
                <a:latin typeface="Arial"/>
                <a:cs typeface="Arial"/>
              </a:rPr>
              <a:t>litre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19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colloidal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solution </a:t>
            </a:r>
            <a:r>
              <a:rPr sz="2400" spc="-175" dirty="0">
                <a:solidFill>
                  <a:srgbClr val="365F91"/>
                </a:solidFill>
                <a:latin typeface="Arial"/>
                <a:cs typeface="Arial"/>
              </a:rPr>
              <a:t>so </a:t>
            </a:r>
            <a:r>
              <a:rPr sz="2400" spc="-225" dirty="0">
                <a:solidFill>
                  <a:srgbClr val="365F91"/>
                </a:solidFill>
                <a:latin typeface="Arial"/>
                <a:cs typeface="Arial"/>
              </a:rPr>
              <a:t>as  </a:t>
            </a:r>
            <a:r>
              <a:rPr sz="2400" spc="30" dirty="0">
                <a:solidFill>
                  <a:srgbClr val="365F91"/>
                </a:solidFill>
                <a:latin typeface="Arial"/>
                <a:cs typeface="Arial"/>
              </a:rPr>
              <a:t>to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bring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about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complete</a:t>
            </a: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coagulation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65F91"/>
                </a:solidFill>
                <a:latin typeface="Arial"/>
                <a:cs typeface="Arial"/>
              </a:rPr>
              <a:t>or</a:t>
            </a:r>
            <a:r>
              <a:rPr sz="2400" spc="-13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flocculation</a:t>
            </a:r>
            <a:r>
              <a:rPr sz="2400" spc="-12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is</a:t>
            </a:r>
            <a:r>
              <a:rPr sz="2400" spc="-12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called</a:t>
            </a:r>
            <a:r>
              <a:rPr sz="2400" spc="-12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coagulation  </a:t>
            </a:r>
            <a:r>
              <a:rPr sz="2400" spc="-25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flocculation </a:t>
            </a: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value.Smaller 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flocculation 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value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an </a:t>
            </a:r>
            <a:r>
              <a:rPr sz="2400" spc="-45" dirty="0">
                <a:solidFill>
                  <a:srgbClr val="365F91"/>
                </a:solidFill>
                <a:latin typeface="Arial"/>
                <a:cs typeface="Arial"/>
              </a:rPr>
              <a:t>electrolyte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,  greater </a:t>
            </a:r>
            <a:r>
              <a:rPr sz="2400" spc="-120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coagulating </a:t>
            </a:r>
            <a:r>
              <a:rPr sz="2400" spc="-25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2400" spc="-50" dirty="0">
                <a:solidFill>
                  <a:srgbClr val="365F91"/>
                </a:solidFill>
                <a:latin typeface="Arial"/>
                <a:cs typeface="Arial"/>
              </a:rPr>
              <a:t>precipitating</a:t>
            </a:r>
            <a:r>
              <a:rPr sz="2400" spc="-44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power.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4389" y="497840"/>
            <a:ext cx="4930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85" dirty="0"/>
              <a:t>Properties </a:t>
            </a:r>
            <a:r>
              <a:rPr sz="4400" spc="-204" dirty="0"/>
              <a:t>of</a:t>
            </a:r>
            <a:r>
              <a:rPr sz="4400" spc="-215" dirty="0"/>
              <a:t> </a:t>
            </a:r>
            <a:r>
              <a:rPr sz="4400" spc="-345" dirty="0"/>
              <a:t>colloids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44500" y="1143000"/>
            <a:ext cx="5651500" cy="871219"/>
          </a:xfrm>
          <a:custGeom>
            <a:avLst/>
            <a:gdLst/>
            <a:ahLst/>
            <a:cxnLst/>
            <a:rect l="l" t="t" r="r" b="b"/>
            <a:pathLst>
              <a:path w="5651500" h="871219">
                <a:moveTo>
                  <a:pt x="0" y="0"/>
                </a:moveTo>
                <a:lnTo>
                  <a:pt x="5651500" y="0"/>
                </a:lnTo>
                <a:lnTo>
                  <a:pt x="5651500" y="871220"/>
                </a:lnTo>
                <a:lnTo>
                  <a:pt x="0" y="8712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369" y="1177290"/>
            <a:ext cx="5512435" cy="311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17780">
              <a:lnSpc>
                <a:spcPct val="100000"/>
              </a:lnSpc>
              <a:spcBef>
                <a:spcPts val="100"/>
              </a:spcBef>
            </a:pPr>
            <a:r>
              <a:rPr sz="1700" b="1" spc="-120" dirty="0">
                <a:solidFill>
                  <a:srgbClr val="365F91"/>
                </a:solidFill>
                <a:latin typeface="Arial"/>
                <a:cs typeface="Arial"/>
              </a:rPr>
              <a:t>Hardy </a:t>
            </a:r>
            <a:r>
              <a:rPr sz="1700" b="1" spc="-160" dirty="0">
                <a:solidFill>
                  <a:srgbClr val="365F91"/>
                </a:solidFill>
                <a:latin typeface="Arial"/>
                <a:cs typeface="Arial"/>
              </a:rPr>
              <a:t>schulze </a:t>
            </a:r>
            <a:r>
              <a:rPr sz="1700" b="1" spc="-75" dirty="0">
                <a:solidFill>
                  <a:srgbClr val="365F91"/>
                </a:solidFill>
                <a:latin typeface="Arial"/>
                <a:cs typeface="Arial"/>
              </a:rPr>
              <a:t>law </a:t>
            </a:r>
            <a:r>
              <a:rPr sz="1700" b="1" spc="-100" dirty="0">
                <a:solidFill>
                  <a:srgbClr val="365F91"/>
                </a:solidFill>
                <a:latin typeface="Arial"/>
                <a:cs typeface="Arial"/>
              </a:rPr>
              <a:t>: 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Coagulating </a:t>
            </a:r>
            <a:r>
              <a:rPr sz="1700" spc="-40" dirty="0">
                <a:solidFill>
                  <a:srgbClr val="365F91"/>
                </a:solidFill>
                <a:latin typeface="Arial"/>
                <a:cs typeface="Arial"/>
              </a:rPr>
              <a:t>power </a:t>
            </a:r>
            <a:r>
              <a:rPr sz="17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1700" spc="-95" dirty="0">
                <a:solidFill>
                  <a:srgbClr val="365F91"/>
                </a:solidFill>
                <a:latin typeface="Arial"/>
                <a:cs typeface="Arial"/>
              </a:rPr>
              <a:t>an </a:t>
            </a:r>
            <a:r>
              <a:rPr sz="1700" spc="-30" dirty="0">
                <a:solidFill>
                  <a:srgbClr val="365F91"/>
                </a:solidFill>
                <a:latin typeface="Arial"/>
                <a:cs typeface="Arial"/>
              </a:rPr>
              <a:t>electrolyte  </a:t>
            </a:r>
            <a:r>
              <a:rPr sz="1700" spc="-95" dirty="0">
                <a:solidFill>
                  <a:srgbClr val="365F91"/>
                </a:solidFill>
                <a:latin typeface="Arial"/>
                <a:cs typeface="Arial"/>
              </a:rPr>
              <a:t>increases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365F91"/>
                </a:solidFill>
                <a:latin typeface="Arial"/>
                <a:cs typeface="Arial"/>
              </a:rPr>
              <a:t>rapidly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365F91"/>
                </a:solidFill>
                <a:latin typeface="Arial"/>
                <a:cs typeface="Arial"/>
              </a:rPr>
              <a:t>with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increase</a:t>
            </a: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365F91"/>
                </a:solidFill>
                <a:latin typeface="Arial"/>
                <a:cs typeface="Arial"/>
              </a:rPr>
              <a:t>in</a:t>
            </a:r>
            <a:r>
              <a:rPr sz="1700" spc="-7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1700" spc="-7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valency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cation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365F91"/>
                </a:solidFill>
                <a:latin typeface="Arial"/>
                <a:cs typeface="Arial"/>
              </a:rPr>
              <a:t>or 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anion.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09855" marR="791210">
              <a:lnSpc>
                <a:spcPct val="100000"/>
              </a:lnSpc>
              <a:spcBef>
                <a:spcPts val="1525"/>
              </a:spcBef>
            </a:pPr>
            <a:r>
              <a:rPr sz="1700" spc="-95" dirty="0">
                <a:solidFill>
                  <a:srgbClr val="365F91"/>
                </a:solidFill>
                <a:latin typeface="Arial"/>
                <a:cs typeface="Arial"/>
              </a:rPr>
              <a:t>For </a:t>
            </a:r>
            <a:r>
              <a:rPr sz="1700" spc="-60" dirty="0">
                <a:solidFill>
                  <a:srgbClr val="365F91"/>
                </a:solidFill>
                <a:latin typeface="Arial"/>
                <a:cs typeface="Arial"/>
              </a:rPr>
              <a:t>negatively 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charged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sol,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coagulating </a:t>
            </a:r>
            <a:r>
              <a:rPr sz="1700" spc="-40" dirty="0">
                <a:solidFill>
                  <a:srgbClr val="365F91"/>
                </a:solidFill>
                <a:latin typeface="Arial"/>
                <a:cs typeface="Arial"/>
              </a:rPr>
              <a:t>power</a:t>
            </a:r>
            <a:r>
              <a:rPr sz="1700" spc="-1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365F91"/>
                </a:solidFill>
                <a:latin typeface="Arial"/>
                <a:cs typeface="Arial"/>
              </a:rPr>
              <a:t>of  </a:t>
            </a: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electrolytes</a:t>
            </a:r>
            <a:r>
              <a:rPr sz="1700" spc="-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are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249554">
              <a:lnSpc>
                <a:spcPct val="100000"/>
              </a:lnSpc>
              <a:spcBef>
                <a:spcPts val="1165"/>
              </a:spcBef>
            </a:pPr>
            <a:r>
              <a:rPr sz="1700" spc="-100" dirty="0">
                <a:solidFill>
                  <a:srgbClr val="365F91"/>
                </a:solidFill>
                <a:latin typeface="Arial"/>
                <a:cs typeface="Arial"/>
              </a:rPr>
              <a:t>AlCl</a:t>
            </a:r>
            <a:r>
              <a:rPr sz="1500" spc="-150" baseline="-25000" dirty="0">
                <a:solidFill>
                  <a:srgbClr val="365F91"/>
                </a:solidFill>
                <a:latin typeface="Arial"/>
                <a:cs typeface="Arial"/>
              </a:rPr>
              <a:t>3 </a:t>
            </a:r>
            <a:r>
              <a:rPr sz="1700" spc="-150" dirty="0">
                <a:solidFill>
                  <a:srgbClr val="365F91"/>
                </a:solidFill>
                <a:latin typeface="Arial"/>
                <a:cs typeface="Arial"/>
              </a:rPr>
              <a:t>&gt; </a:t>
            </a:r>
            <a:r>
              <a:rPr sz="1700" spc="-140" dirty="0">
                <a:solidFill>
                  <a:srgbClr val="365F91"/>
                </a:solidFill>
                <a:latin typeface="Arial"/>
                <a:cs typeface="Arial"/>
              </a:rPr>
              <a:t>BaCl</a:t>
            </a:r>
            <a:r>
              <a:rPr sz="1500" spc="-209" baseline="-25000" dirty="0">
                <a:solidFill>
                  <a:srgbClr val="365F91"/>
                </a:solidFill>
                <a:latin typeface="Arial"/>
                <a:cs typeface="Arial"/>
              </a:rPr>
              <a:t>2 </a:t>
            </a:r>
            <a:r>
              <a:rPr sz="1700" spc="-150" dirty="0">
                <a:solidFill>
                  <a:srgbClr val="365F91"/>
                </a:solidFill>
                <a:latin typeface="Arial"/>
                <a:cs typeface="Arial"/>
              </a:rPr>
              <a:t>&gt; </a:t>
            </a:r>
            <a:r>
              <a:rPr sz="1700" spc="-145" dirty="0">
                <a:solidFill>
                  <a:srgbClr val="365F91"/>
                </a:solidFill>
                <a:latin typeface="Arial"/>
                <a:cs typeface="Arial"/>
              </a:rPr>
              <a:t>NaCl </a:t>
            </a:r>
            <a:r>
              <a:rPr sz="1700" spc="-15" dirty="0">
                <a:solidFill>
                  <a:srgbClr val="365F91"/>
                </a:solidFill>
                <a:latin typeface="Arial"/>
                <a:cs typeface="Arial"/>
              </a:rPr>
              <a:t>or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Al</a:t>
            </a:r>
            <a:r>
              <a:rPr sz="1500" spc="-104" baseline="27777" dirty="0">
                <a:solidFill>
                  <a:srgbClr val="365F91"/>
                </a:solidFill>
                <a:latin typeface="Arial"/>
                <a:cs typeface="Arial"/>
              </a:rPr>
              <a:t>3+ </a:t>
            </a:r>
            <a:r>
              <a:rPr sz="1700" spc="-150" dirty="0">
                <a:solidFill>
                  <a:srgbClr val="365F91"/>
                </a:solidFill>
                <a:latin typeface="Arial"/>
                <a:cs typeface="Arial"/>
              </a:rPr>
              <a:t>&gt; </a:t>
            </a:r>
            <a:r>
              <a:rPr sz="1700" spc="-125" dirty="0">
                <a:solidFill>
                  <a:srgbClr val="365F91"/>
                </a:solidFill>
                <a:latin typeface="Arial"/>
                <a:cs typeface="Arial"/>
              </a:rPr>
              <a:t>Ba</a:t>
            </a:r>
            <a:r>
              <a:rPr sz="1500" spc="-187" baseline="27777" dirty="0">
                <a:solidFill>
                  <a:srgbClr val="365F91"/>
                </a:solidFill>
                <a:latin typeface="Arial"/>
                <a:cs typeface="Arial"/>
              </a:rPr>
              <a:t>2+ </a:t>
            </a:r>
            <a:r>
              <a:rPr sz="1700" spc="-150" dirty="0">
                <a:solidFill>
                  <a:srgbClr val="365F91"/>
                </a:solidFill>
                <a:latin typeface="Arial"/>
                <a:cs typeface="Arial"/>
              </a:rPr>
              <a:t>&gt;</a:t>
            </a:r>
            <a:r>
              <a:rPr sz="1700" spc="-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20" dirty="0">
                <a:solidFill>
                  <a:srgbClr val="365F91"/>
                </a:solidFill>
                <a:latin typeface="Arial"/>
                <a:cs typeface="Arial"/>
              </a:rPr>
              <a:t>Na</a:t>
            </a:r>
            <a:r>
              <a:rPr sz="1500" spc="-179" baseline="27777" dirty="0">
                <a:solidFill>
                  <a:srgbClr val="365F91"/>
                </a:solidFill>
                <a:latin typeface="Arial"/>
                <a:cs typeface="Arial"/>
              </a:rPr>
              <a:t>+</a:t>
            </a:r>
            <a:endParaRPr sz="1500" baseline="27777">
              <a:latin typeface="Arial"/>
              <a:cs typeface="Arial"/>
            </a:endParaRPr>
          </a:p>
          <a:p>
            <a:pPr marL="50800" marR="754380">
              <a:lnSpc>
                <a:spcPct val="100000"/>
              </a:lnSpc>
              <a:spcBef>
                <a:spcPts val="1440"/>
              </a:spcBef>
            </a:pPr>
            <a:r>
              <a:rPr sz="1700" spc="-95" dirty="0">
                <a:solidFill>
                  <a:srgbClr val="365F91"/>
                </a:solidFill>
                <a:latin typeface="Arial"/>
                <a:cs typeface="Arial"/>
              </a:rPr>
              <a:t>For </a:t>
            </a: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positively </a:t>
            </a: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charged, </a:t>
            </a:r>
            <a:r>
              <a:rPr sz="1700" spc="-30" dirty="0">
                <a:solidFill>
                  <a:srgbClr val="365F91"/>
                </a:solidFill>
                <a:latin typeface="Arial"/>
                <a:cs typeface="Arial"/>
              </a:rPr>
              <a:t>then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coagulating </a:t>
            </a:r>
            <a:r>
              <a:rPr sz="1700" spc="-40" dirty="0">
                <a:solidFill>
                  <a:srgbClr val="365F91"/>
                </a:solidFill>
                <a:latin typeface="Arial"/>
                <a:cs typeface="Arial"/>
              </a:rPr>
              <a:t>power</a:t>
            </a:r>
            <a:r>
              <a:rPr sz="1700" spc="-24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365F91"/>
                </a:solidFill>
                <a:latin typeface="Arial"/>
                <a:cs typeface="Arial"/>
              </a:rPr>
              <a:t>of  </a:t>
            </a: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electrolytes </a:t>
            </a:r>
            <a:r>
              <a:rPr sz="1700" spc="-10" dirty="0">
                <a:solidFill>
                  <a:srgbClr val="365F91"/>
                </a:solidFill>
                <a:latin typeface="Arial"/>
                <a:cs typeface="Arial"/>
              </a:rPr>
              <a:t>follow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1700" spc="-25" dirty="0">
                <a:solidFill>
                  <a:srgbClr val="365F91"/>
                </a:solidFill>
                <a:latin typeface="Arial"/>
                <a:cs typeface="Arial"/>
              </a:rPr>
              <a:t>following</a:t>
            </a:r>
            <a:r>
              <a:rPr sz="1700" spc="-2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365F91"/>
                </a:solidFill>
                <a:latin typeface="Arial"/>
                <a:cs typeface="Arial"/>
              </a:rPr>
              <a:t>order: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229" y="908050"/>
            <a:ext cx="82378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1780">
              <a:lnSpc>
                <a:spcPct val="100000"/>
              </a:lnSpc>
              <a:spcBef>
                <a:spcPts val="100"/>
              </a:spcBef>
              <a:buChar char="•"/>
              <a:tabLst>
                <a:tab pos="283845" algn="l"/>
                <a:tab pos="284480" algn="l"/>
              </a:tabLst>
            </a:pPr>
            <a:r>
              <a:rPr sz="2200" dirty="0">
                <a:solidFill>
                  <a:srgbClr val="365F91"/>
                </a:solidFill>
                <a:latin typeface="Arial"/>
                <a:cs typeface="Arial"/>
              </a:rPr>
              <a:t>If </a:t>
            </a:r>
            <a:r>
              <a:rPr sz="2200" spc="-60" dirty="0">
                <a:solidFill>
                  <a:srgbClr val="365F91"/>
                </a:solidFill>
                <a:latin typeface="Arial"/>
                <a:cs typeface="Arial"/>
              </a:rPr>
              <a:t>concentration </a:t>
            </a:r>
            <a:r>
              <a:rPr sz="2200" spc="-120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200" spc="-50" dirty="0">
                <a:solidFill>
                  <a:srgbClr val="365F91"/>
                </a:solidFill>
                <a:latin typeface="Arial"/>
                <a:cs typeface="Arial"/>
              </a:rPr>
              <a:t>sufficiently </a:t>
            </a:r>
            <a:r>
              <a:rPr sz="2200" spc="-80" dirty="0">
                <a:solidFill>
                  <a:srgbClr val="365F91"/>
                </a:solidFill>
                <a:latin typeface="Arial"/>
                <a:cs typeface="Arial"/>
              </a:rPr>
              <a:t>high, </a:t>
            </a:r>
            <a:r>
              <a:rPr sz="2200" spc="-75" dirty="0">
                <a:solidFill>
                  <a:srgbClr val="365F91"/>
                </a:solidFill>
                <a:latin typeface="Arial"/>
                <a:cs typeface="Arial"/>
              </a:rPr>
              <a:t>surfactants </a:t>
            </a:r>
            <a:r>
              <a:rPr sz="2200" spc="-140" dirty="0">
                <a:solidFill>
                  <a:srgbClr val="365F91"/>
                </a:solidFill>
                <a:latin typeface="Arial"/>
                <a:cs typeface="Arial"/>
              </a:rPr>
              <a:t>can </a:t>
            </a:r>
            <a:r>
              <a:rPr sz="2200" spc="-15" dirty="0">
                <a:solidFill>
                  <a:srgbClr val="365F91"/>
                </a:solidFill>
                <a:latin typeface="Arial"/>
                <a:cs typeface="Arial"/>
              </a:rPr>
              <a:t>form</a:t>
            </a:r>
            <a:r>
              <a:rPr sz="2200" spc="-42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365F91"/>
                </a:solidFill>
                <a:latin typeface="Arial"/>
                <a:cs typeface="Arial"/>
              </a:rPr>
              <a:t>aggregates </a:t>
            </a:r>
            <a:r>
              <a:rPr sz="2200" spc="-30" dirty="0">
                <a:solidFill>
                  <a:srgbClr val="365F91"/>
                </a:solidFill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229" y="1003300"/>
            <a:ext cx="6092825" cy="97536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1200"/>
              </a:spcBef>
              <a:tabLst>
                <a:tab pos="2422525" algn="l"/>
              </a:tabLst>
            </a:pPr>
            <a:r>
              <a:rPr sz="2200" spc="-120" dirty="0">
                <a:solidFill>
                  <a:srgbClr val="365F91"/>
                </a:solidFill>
                <a:latin typeface="Arial"/>
                <a:cs typeface="Arial"/>
              </a:rPr>
              <a:t>aqueous</a:t>
            </a:r>
            <a:r>
              <a:rPr sz="2200" spc="-11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365F91"/>
                </a:solidFill>
                <a:latin typeface="Arial"/>
                <a:cs typeface="Arial"/>
              </a:rPr>
              <a:t>solution	</a:t>
            </a:r>
            <a:r>
              <a:rPr sz="2200" dirty="0">
                <a:solidFill>
                  <a:srgbClr val="365F91"/>
                </a:solidFill>
                <a:latin typeface="Symbol"/>
                <a:cs typeface="Symbol"/>
              </a:rPr>
              <a:t></a:t>
            </a:r>
            <a:r>
              <a:rPr sz="2200" spc="-7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b="1" i="1" spc="-160" dirty="0">
                <a:solidFill>
                  <a:srgbClr val="365F91"/>
                </a:solidFill>
                <a:latin typeface="Arial"/>
                <a:cs typeface="Arial"/>
              </a:rPr>
              <a:t>micelles</a:t>
            </a:r>
            <a:r>
              <a:rPr sz="2200" b="1" spc="-160" dirty="0">
                <a:solidFill>
                  <a:srgbClr val="365F91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284480" indent="-271780">
              <a:lnSpc>
                <a:spcPct val="100000"/>
              </a:lnSpc>
              <a:spcBef>
                <a:spcPts val="1100"/>
              </a:spcBef>
              <a:buChar char="•"/>
              <a:tabLst>
                <a:tab pos="283845" algn="l"/>
                <a:tab pos="284480" algn="l"/>
              </a:tabLst>
            </a:pPr>
            <a:r>
              <a:rPr sz="2200" spc="-100" dirty="0">
                <a:solidFill>
                  <a:srgbClr val="365F91"/>
                </a:solidFill>
                <a:latin typeface="Arial"/>
                <a:cs typeface="Arial"/>
              </a:rPr>
              <a:t>Typically </a:t>
            </a:r>
            <a:r>
              <a:rPr sz="2200" spc="-80" dirty="0">
                <a:solidFill>
                  <a:srgbClr val="365F91"/>
                </a:solidFill>
                <a:latin typeface="Arial"/>
                <a:cs typeface="Arial"/>
              </a:rPr>
              <a:t>spheroidal </a:t>
            </a:r>
            <a:r>
              <a:rPr sz="2200" spc="-75" dirty="0">
                <a:solidFill>
                  <a:srgbClr val="365F91"/>
                </a:solidFill>
                <a:latin typeface="Arial"/>
                <a:cs typeface="Arial"/>
              </a:rPr>
              <a:t>particles </a:t>
            </a:r>
            <a:r>
              <a:rPr sz="22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200" spc="-95" dirty="0">
                <a:solidFill>
                  <a:srgbClr val="365F91"/>
                </a:solidFill>
                <a:latin typeface="Arial"/>
                <a:cs typeface="Arial"/>
              </a:rPr>
              <a:t>2.5-6 </a:t>
            </a:r>
            <a:r>
              <a:rPr sz="2200" spc="-80" dirty="0">
                <a:solidFill>
                  <a:srgbClr val="365F91"/>
                </a:solidFill>
                <a:latin typeface="Arial"/>
                <a:cs typeface="Arial"/>
              </a:rPr>
              <a:t>nm</a:t>
            </a:r>
            <a:r>
              <a:rPr sz="2200" spc="-35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365F91"/>
                </a:solidFill>
                <a:latin typeface="Arial"/>
                <a:cs typeface="Arial"/>
              </a:rPr>
              <a:t>diameter.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4700" y="2299970"/>
            <a:ext cx="1901825" cy="87756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ct val="77100"/>
              </a:lnSpc>
              <a:spcBef>
                <a:spcPts val="705"/>
              </a:spcBef>
              <a:tabLst>
                <a:tab pos="1210945" algn="l"/>
                <a:tab pos="1888489" algn="l"/>
              </a:tabLst>
            </a:pPr>
            <a:r>
              <a:rPr sz="2200" b="1" spc="-160" dirty="0">
                <a:solidFill>
                  <a:srgbClr val="365F91"/>
                </a:solidFill>
                <a:latin typeface="Arial"/>
                <a:cs typeface="Arial"/>
              </a:rPr>
              <a:t>McBain 	</a:t>
            </a:r>
            <a:r>
              <a:rPr sz="2200" b="1" u="dash" spc="-160" dirty="0">
                <a:solidFill>
                  <a:srgbClr val="365F91"/>
                </a:solidFill>
                <a:uFill>
                  <a:solidFill>
                    <a:srgbClr val="FFCC99"/>
                  </a:solidFill>
                </a:uFill>
                <a:latin typeface="Arial"/>
                <a:cs typeface="Arial"/>
              </a:rPr>
              <a:t>	</a:t>
            </a:r>
            <a:r>
              <a:rPr sz="2200" b="1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b="1" spc="-160" dirty="0">
                <a:solidFill>
                  <a:srgbClr val="365F91"/>
                </a:solidFill>
                <a:latin typeface="Arial"/>
                <a:cs typeface="Arial"/>
              </a:rPr>
              <a:t>Lamellar  </a:t>
            </a:r>
            <a:r>
              <a:rPr sz="2200" b="1" spc="-100" dirty="0">
                <a:solidFill>
                  <a:srgbClr val="365F91"/>
                </a:solidFill>
                <a:latin typeface="Arial"/>
                <a:cs typeface="Arial"/>
              </a:rPr>
              <a:t>Micelle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8430" y="2879090"/>
            <a:ext cx="9702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1400" spc="-70" dirty="0">
                <a:solidFill>
                  <a:srgbClr val="365F91"/>
                </a:solidFill>
                <a:latin typeface="Arial"/>
                <a:cs typeface="Arial"/>
              </a:rPr>
              <a:t>y</a:t>
            </a:r>
            <a:r>
              <a:rPr sz="1400" spc="-55" dirty="0">
                <a:solidFill>
                  <a:srgbClr val="365F91"/>
                </a:solidFill>
                <a:latin typeface="Arial"/>
                <a:cs typeface="Arial"/>
              </a:rPr>
              <a:t>d</a:t>
            </a:r>
            <a:r>
              <a:rPr sz="1400" spc="20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1400" spc="-35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1400" spc="-114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1400" spc="-45" dirty="0">
                <a:solidFill>
                  <a:srgbClr val="365F91"/>
                </a:solidFill>
                <a:latin typeface="Arial"/>
                <a:cs typeface="Arial"/>
              </a:rPr>
              <a:t>ar</a:t>
            </a:r>
            <a:r>
              <a:rPr sz="1400" spc="-55" dirty="0">
                <a:solidFill>
                  <a:srgbClr val="365F91"/>
                </a:solidFill>
                <a:latin typeface="Arial"/>
                <a:cs typeface="Arial"/>
              </a:rPr>
              <a:t>b</a:t>
            </a:r>
            <a:r>
              <a:rPr sz="1400" spc="-35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1400" spc="-45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88250" y="2774950"/>
            <a:ext cx="59690" cy="588010"/>
            <a:chOff x="7588250" y="2774950"/>
            <a:chExt cx="59690" cy="588010"/>
          </a:xfrm>
        </p:grpSpPr>
        <p:sp>
          <p:nvSpPr>
            <p:cNvPr id="7" name="object 7"/>
            <p:cNvSpPr/>
            <p:nvPr/>
          </p:nvSpPr>
          <p:spPr>
            <a:xfrm>
              <a:off x="7620000" y="2827019"/>
              <a:ext cx="0" cy="232410"/>
            </a:xfrm>
            <a:custGeom>
              <a:avLst/>
              <a:gdLst/>
              <a:ahLst/>
              <a:cxnLst/>
              <a:rect l="l" t="t" r="r" b="b"/>
              <a:pathLst>
                <a:path h="232410">
                  <a:moveTo>
                    <a:pt x="0" y="0"/>
                  </a:moveTo>
                  <a:lnTo>
                    <a:pt x="0" y="232409"/>
                  </a:lnTo>
                </a:path>
              </a:pathLst>
            </a:custGeom>
            <a:ln w="2794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90790" y="2774950"/>
              <a:ext cx="57150" cy="55880"/>
            </a:xfrm>
            <a:custGeom>
              <a:avLst/>
              <a:gdLst/>
              <a:ahLst/>
              <a:cxnLst/>
              <a:rect l="l" t="t" r="r" b="b"/>
              <a:pathLst>
                <a:path w="57150" h="55880">
                  <a:moveTo>
                    <a:pt x="29209" y="0"/>
                  </a:moveTo>
                  <a:lnTo>
                    <a:pt x="18216" y="2222"/>
                  </a:lnTo>
                  <a:lnTo>
                    <a:pt x="8889" y="8255"/>
                  </a:lnTo>
                  <a:lnTo>
                    <a:pt x="2420" y="17145"/>
                  </a:lnTo>
                  <a:lnTo>
                    <a:pt x="0" y="27939"/>
                  </a:lnTo>
                  <a:lnTo>
                    <a:pt x="2420" y="38734"/>
                  </a:lnTo>
                  <a:lnTo>
                    <a:pt x="8889" y="47624"/>
                  </a:lnTo>
                  <a:lnTo>
                    <a:pt x="18216" y="53657"/>
                  </a:lnTo>
                  <a:lnTo>
                    <a:pt x="29209" y="55879"/>
                  </a:lnTo>
                  <a:lnTo>
                    <a:pt x="40004" y="53657"/>
                  </a:lnTo>
                  <a:lnTo>
                    <a:pt x="48895" y="47624"/>
                  </a:lnTo>
                  <a:lnTo>
                    <a:pt x="54927" y="38734"/>
                  </a:lnTo>
                  <a:lnTo>
                    <a:pt x="57150" y="27939"/>
                  </a:lnTo>
                  <a:lnTo>
                    <a:pt x="54927" y="17145"/>
                  </a:lnTo>
                  <a:lnTo>
                    <a:pt x="48895" y="8255"/>
                  </a:lnTo>
                  <a:lnTo>
                    <a:pt x="40004" y="2222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17459" y="3078479"/>
              <a:ext cx="5080" cy="232410"/>
            </a:xfrm>
            <a:custGeom>
              <a:avLst/>
              <a:gdLst/>
              <a:ahLst/>
              <a:cxnLst/>
              <a:rect l="l" t="t" r="r" b="b"/>
              <a:pathLst>
                <a:path w="5079" h="232410">
                  <a:moveTo>
                    <a:pt x="2540" y="-13970"/>
                  </a:moveTo>
                  <a:lnTo>
                    <a:pt x="2540" y="246379"/>
                  </a:lnTo>
                </a:path>
              </a:pathLst>
            </a:custGeom>
            <a:ln w="3302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88250" y="3307080"/>
              <a:ext cx="57150" cy="55880"/>
            </a:xfrm>
            <a:custGeom>
              <a:avLst/>
              <a:gdLst/>
              <a:ahLst/>
              <a:cxnLst/>
              <a:rect l="l" t="t" r="r" b="b"/>
              <a:pathLst>
                <a:path w="57150" h="55879">
                  <a:moveTo>
                    <a:pt x="29209" y="0"/>
                  </a:moveTo>
                  <a:lnTo>
                    <a:pt x="18216" y="1488"/>
                  </a:lnTo>
                  <a:lnTo>
                    <a:pt x="8890" y="7143"/>
                  </a:lnTo>
                  <a:lnTo>
                    <a:pt x="2420" y="15894"/>
                  </a:lnTo>
                  <a:lnTo>
                    <a:pt x="0" y="26670"/>
                  </a:lnTo>
                  <a:lnTo>
                    <a:pt x="2222" y="38199"/>
                  </a:lnTo>
                  <a:lnTo>
                    <a:pt x="8254" y="47466"/>
                  </a:lnTo>
                  <a:lnTo>
                    <a:pt x="17145" y="53637"/>
                  </a:lnTo>
                  <a:lnTo>
                    <a:pt x="27940" y="55880"/>
                  </a:lnTo>
                  <a:lnTo>
                    <a:pt x="38754" y="54391"/>
                  </a:lnTo>
                  <a:lnTo>
                    <a:pt x="47783" y="48736"/>
                  </a:lnTo>
                  <a:lnTo>
                    <a:pt x="54193" y="39985"/>
                  </a:lnTo>
                  <a:lnTo>
                    <a:pt x="57150" y="29210"/>
                  </a:lnTo>
                  <a:lnTo>
                    <a:pt x="54927" y="17680"/>
                  </a:lnTo>
                  <a:lnTo>
                    <a:pt x="48895" y="8413"/>
                  </a:lnTo>
                  <a:lnTo>
                    <a:pt x="40004" y="2242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484109" y="2774950"/>
            <a:ext cx="60960" cy="575310"/>
            <a:chOff x="7484109" y="2774950"/>
            <a:chExt cx="60960" cy="575310"/>
          </a:xfrm>
        </p:grpSpPr>
        <p:sp>
          <p:nvSpPr>
            <p:cNvPr id="12" name="object 12"/>
            <p:cNvSpPr/>
            <p:nvPr/>
          </p:nvSpPr>
          <p:spPr>
            <a:xfrm>
              <a:off x="7515859" y="2827019"/>
              <a:ext cx="0" cy="232410"/>
            </a:xfrm>
            <a:custGeom>
              <a:avLst/>
              <a:gdLst/>
              <a:ahLst/>
              <a:cxnLst/>
              <a:rect l="l" t="t" r="r" b="b"/>
              <a:pathLst>
                <a:path h="232410">
                  <a:moveTo>
                    <a:pt x="0" y="0"/>
                  </a:moveTo>
                  <a:lnTo>
                    <a:pt x="0" y="232409"/>
                  </a:lnTo>
                </a:path>
              </a:pathLst>
            </a:custGeom>
            <a:ln w="2794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87919" y="2774950"/>
              <a:ext cx="57150" cy="55880"/>
            </a:xfrm>
            <a:custGeom>
              <a:avLst/>
              <a:gdLst/>
              <a:ahLst/>
              <a:cxnLst/>
              <a:rect l="l" t="t" r="r" b="b"/>
              <a:pathLst>
                <a:path w="57150" h="55880">
                  <a:moveTo>
                    <a:pt x="27939" y="0"/>
                  </a:moveTo>
                  <a:lnTo>
                    <a:pt x="17145" y="2222"/>
                  </a:lnTo>
                  <a:lnTo>
                    <a:pt x="8255" y="8255"/>
                  </a:lnTo>
                  <a:lnTo>
                    <a:pt x="2222" y="17145"/>
                  </a:lnTo>
                  <a:lnTo>
                    <a:pt x="0" y="27939"/>
                  </a:lnTo>
                  <a:lnTo>
                    <a:pt x="2222" y="38734"/>
                  </a:lnTo>
                  <a:lnTo>
                    <a:pt x="8254" y="47624"/>
                  </a:lnTo>
                  <a:lnTo>
                    <a:pt x="17144" y="53657"/>
                  </a:lnTo>
                  <a:lnTo>
                    <a:pt x="27939" y="55879"/>
                  </a:lnTo>
                  <a:lnTo>
                    <a:pt x="38933" y="53657"/>
                  </a:lnTo>
                  <a:lnTo>
                    <a:pt x="48259" y="47624"/>
                  </a:lnTo>
                  <a:lnTo>
                    <a:pt x="54729" y="38734"/>
                  </a:lnTo>
                  <a:lnTo>
                    <a:pt x="57150" y="27939"/>
                  </a:lnTo>
                  <a:lnTo>
                    <a:pt x="54729" y="17145"/>
                  </a:lnTo>
                  <a:lnTo>
                    <a:pt x="48260" y="8255"/>
                  </a:lnTo>
                  <a:lnTo>
                    <a:pt x="38933" y="2222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13319" y="3063240"/>
              <a:ext cx="5080" cy="234950"/>
            </a:xfrm>
            <a:custGeom>
              <a:avLst/>
              <a:gdLst/>
              <a:ahLst/>
              <a:cxnLst/>
              <a:rect l="l" t="t" r="r" b="b"/>
              <a:pathLst>
                <a:path w="5079" h="234950">
                  <a:moveTo>
                    <a:pt x="2539" y="-13970"/>
                  </a:moveTo>
                  <a:lnTo>
                    <a:pt x="2539" y="248920"/>
                  </a:lnTo>
                </a:path>
              </a:pathLst>
            </a:custGeom>
            <a:ln w="3302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84109" y="3294380"/>
              <a:ext cx="57150" cy="55880"/>
            </a:xfrm>
            <a:custGeom>
              <a:avLst/>
              <a:gdLst/>
              <a:ahLst/>
              <a:cxnLst/>
              <a:rect l="l" t="t" r="r" b="b"/>
              <a:pathLst>
                <a:path w="57150" h="55879">
                  <a:moveTo>
                    <a:pt x="29210" y="0"/>
                  </a:moveTo>
                  <a:lnTo>
                    <a:pt x="18216" y="1508"/>
                  </a:lnTo>
                  <a:lnTo>
                    <a:pt x="8890" y="7302"/>
                  </a:lnTo>
                  <a:lnTo>
                    <a:pt x="2420" y="16430"/>
                  </a:lnTo>
                  <a:lnTo>
                    <a:pt x="0" y="27940"/>
                  </a:lnTo>
                  <a:lnTo>
                    <a:pt x="2222" y="38735"/>
                  </a:lnTo>
                  <a:lnTo>
                    <a:pt x="8254" y="47625"/>
                  </a:lnTo>
                  <a:lnTo>
                    <a:pt x="17145" y="53657"/>
                  </a:lnTo>
                  <a:lnTo>
                    <a:pt x="27940" y="55880"/>
                  </a:lnTo>
                  <a:lnTo>
                    <a:pt x="38754" y="53836"/>
                  </a:lnTo>
                  <a:lnTo>
                    <a:pt x="47783" y="48101"/>
                  </a:lnTo>
                  <a:lnTo>
                    <a:pt x="54193" y="39270"/>
                  </a:lnTo>
                  <a:lnTo>
                    <a:pt x="57150" y="27940"/>
                  </a:lnTo>
                  <a:lnTo>
                    <a:pt x="54927" y="17145"/>
                  </a:lnTo>
                  <a:lnTo>
                    <a:pt x="48895" y="8255"/>
                  </a:lnTo>
                  <a:lnTo>
                    <a:pt x="40005" y="2222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278369" y="2760979"/>
            <a:ext cx="162560" cy="586740"/>
            <a:chOff x="7278369" y="2760979"/>
            <a:chExt cx="162560" cy="586740"/>
          </a:xfrm>
        </p:grpSpPr>
        <p:sp>
          <p:nvSpPr>
            <p:cNvPr id="17" name="object 17"/>
            <p:cNvSpPr/>
            <p:nvPr/>
          </p:nvSpPr>
          <p:spPr>
            <a:xfrm>
              <a:off x="7308849" y="2814319"/>
              <a:ext cx="0" cy="232410"/>
            </a:xfrm>
            <a:custGeom>
              <a:avLst/>
              <a:gdLst/>
              <a:ahLst/>
              <a:cxnLst/>
              <a:rect l="l" t="t" r="r" b="b"/>
              <a:pathLst>
                <a:path h="232410">
                  <a:moveTo>
                    <a:pt x="0" y="0"/>
                  </a:moveTo>
                  <a:lnTo>
                    <a:pt x="0" y="232409"/>
                  </a:lnTo>
                </a:path>
              </a:pathLst>
            </a:custGeom>
            <a:ln w="2794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79639" y="276097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9209" y="0"/>
                  </a:moveTo>
                  <a:lnTo>
                    <a:pt x="17680" y="2420"/>
                  </a:lnTo>
                  <a:lnTo>
                    <a:pt x="8413" y="8890"/>
                  </a:lnTo>
                  <a:lnTo>
                    <a:pt x="2242" y="18216"/>
                  </a:lnTo>
                  <a:lnTo>
                    <a:pt x="0" y="29210"/>
                  </a:lnTo>
                  <a:lnTo>
                    <a:pt x="2242" y="40004"/>
                  </a:lnTo>
                  <a:lnTo>
                    <a:pt x="8413" y="48894"/>
                  </a:lnTo>
                  <a:lnTo>
                    <a:pt x="17680" y="54927"/>
                  </a:lnTo>
                  <a:lnTo>
                    <a:pt x="29209" y="57150"/>
                  </a:lnTo>
                  <a:lnTo>
                    <a:pt x="40004" y="54927"/>
                  </a:lnTo>
                  <a:lnTo>
                    <a:pt x="48895" y="48894"/>
                  </a:lnTo>
                  <a:lnTo>
                    <a:pt x="54927" y="40004"/>
                  </a:lnTo>
                  <a:lnTo>
                    <a:pt x="57150" y="29210"/>
                  </a:lnTo>
                  <a:lnTo>
                    <a:pt x="54927" y="18216"/>
                  </a:lnTo>
                  <a:lnTo>
                    <a:pt x="48895" y="8889"/>
                  </a:lnTo>
                  <a:lnTo>
                    <a:pt x="40004" y="242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07579" y="3058159"/>
              <a:ext cx="5080" cy="234950"/>
            </a:xfrm>
            <a:custGeom>
              <a:avLst/>
              <a:gdLst/>
              <a:ahLst/>
              <a:cxnLst/>
              <a:rect l="l" t="t" r="r" b="b"/>
              <a:pathLst>
                <a:path w="5079" h="234950">
                  <a:moveTo>
                    <a:pt x="2539" y="-13970"/>
                  </a:moveTo>
                  <a:lnTo>
                    <a:pt x="2539" y="248920"/>
                  </a:lnTo>
                </a:path>
              </a:pathLst>
            </a:custGeom>
            <a:ln w="3302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11719" y="2814319"/>
              <a:ext cx="0" cy="232410"/>
            </a:xfrm>
            <a:custGeom>
              <a:avLst/>
              <a:gdLst/>
              <a:ahLst/>
              <a:cxnLst/>
              <a:rect l="l" t="t" r="r" b="b"/>
              <a:pathLst>
                <a:path h="232410">
                  <a:moveTo>
                    <a:pt x="0" y="0"/>
                  </a:moveTo>
                  <a:lnTo>
                    <a:pt x="0" y="232409"/>
                  </a:lnTo>
                </a:path>
              </a:pathLst>
            </a:custGeom>
            <a:ln w="2794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83779" y="276097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7940" y="0"/>
                  </a:moveTo>
                  <a:lnTo>
                    <a:pt x="17145" y="2420"/>
                  </a:lnTo>
                  <a:lnTo>
                    <a:pt x="8254" y="8890"/>
                  </a:lnTo>
                  <a:lnTo>
                    <a:pt x="2222" y="18216"/>
                  </a:lnTo>
                  <a:lnTo>
                    <a:pt x="0" y="29210"/>
                  </a:lnTo>
                  <a:lnTo>
                    <a:pt x="2222" y="40004"/>
                  </a:lnTo>
                  <a:lnTo>
                    <a:pt x="8254" y="48894"/>
                  </a:lnTo>
                  <a:lnTo>
                    <a:pt x="17145" y="54927"/>
                  </a:lnTo>
                  <a:lnTo>
                    <a:pt x="27940" y="57150"/>
                  </a:lnTo>
                  <a:lnTo>
                    <a:pt x="38933" y="54927"/>
                  </a:lnTo>
                  <a:lnTo>
                    <a:pt x="48259" y="48894"/>
                  </a:lnTo>
                  <a:lnTo>
                    <a:pt x="54729" y="40004"/>
                  </a:lnTo>
                  <a:lnTo>
                    <a:pt x="57150" y="29210"/>
                  </a:lnTo>
                  <a:lnTo>
                    <a:pt x="54729" y="18216"/>
                  </a:lnTo>
                  <a:lnTo>
                    <a:pt x="48260" y="8889"/>
                  </a:lnTo>
                  <a:lnTo>
                    <a:pt x="38933" y="242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07909" y="3059429"/>
              <a:ext cx="5080" cy="234950"/>
            </a:xfrm>
            <a:custGeom>
              <a:avLst/>
              <a:gdLst/>
              <a:ahLst/>
              <a:cxnLst/>
              <a:rect l="l" t="t" r="r" b="b"/>
              <a:pathLst>
                <a:path w="5079" h="234950">
                  <a:moveTo>
                    <a:pt x="2540" y="-13970"/>
                  </a:moveTo>
                  <a:lnTo>
                    <a:pt x="2540" y="248920"/>
                  </a:lnTo>
                </a:path>
              </a:pathLst>
            </a:custGeom>
            <a:ln w="3302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78370" y="3289299"/>
              <a:ext cx="157480" cy="58419"/>
            </a:xfrm>
            <a:custGeom>
              <a:avLst/>
              <a:gdLst/>
              <a:ahLst/>
              <a:cxnLst/>
              <a:rect l="l" t="t" r="r" b="b"/>
              <a:pathLst>
                <a:path w="157479" h="58420">
                  <a:moveTo>
                    <a:pt x="57150" y="29210"/>
                  </a:moveTo>
                  <a:lnTo>
                    <a:pt x="55105" y="18224"/>
                  </a:lnTo>
                  <a:lnTo>
                    <a:pt x="49364" y="8890"/>
                  </a:lnTo>
                  <a:lnTo>
                    <a:pt x="40538" y="2425"/>
                  </a:lnTo>
                  <a:lnTo>
                    <a:pt x="29210" y="0"/>
                  </a:lnTo>
                  <a:lnTo>
                    <a:pt x="18389" y="2222"/>
                  </a:lnTo>
                  <a:lnTo>
                    <a:pt x="9359" y="8267"/>
                  </a:lnTo>
                  <a:lnTo>
                    <a:pt x="2946" y="17145"/>
                  </a:lnTo>
                  <a:lnTo>
                    <a:pt x="0" y="27940"/>
                  </a:lnTo>
                  <a:lnTo>
                    <a:pt x="2222" y="38938"/>
                  </a:lnTo>
                  <a:lnTo>
                    <a:pt x="8255" y="48260"/>
                  </a:lnTo>
                  <a:lnTo>
                    <a:pt x="17132" y="54737"/>
                  </a:lnTo>
                  <a:lnTo>
                    <a:pt x="27940" y="57150"/>
                  </a:lnTo>
                  <a:lnTo>
                    <a:pt x="38925" y="54927"/>
                  </a:lnTo>
                  <a:lnTo>
                    <a:pt x="48260" y="48895"/>
                  </a:lnTo>
                  <a:lnTo>
                    <a:pt x="54724" y="40005"/>
                  </a:lnTo>
                  <a:lnTo>
                    <a:pt x="57150" y="29210"/>
                  </a:lnTo>
                  <a:close/>
                </a:path>
                <a:path w="157479" h="58420">
                  <a:moveTo>
                    <a:pt x="157480" y="30480"/>
                  </a:moveTo>
                  <a:lnTo>
                    <a:pt x="155968" y="19494"/>
                  </a:lnTo>
                  <a:lnTo>
                    <a:pt x="150177" y="10160"/>
                  </a:lnTo>
                  <a:lnTo>
                    <a:pt x="141046" y="3695"/>
                  </a:lnTo>
                  <a:lnTo>
                    <a:pt x="129540" y="1270"/>
                  </a:lnTo>
                  <a:lnTo>
                    <a:pt x="118719" y="3505"/>
                  </a:lnTo>
                  <a:lnTo>
                    <a:pt x="109689" y="9537"/>
                  </a:lnTo>
                  <a:lnTo>
                    <a:pt x="103276" y="18427"/>
                  </a:lnTo>
                  <a:lnTo>
                    <a:pt x="100330" y="29210"/>
                  </a:lnTo>
                  <a:lnTo>
                    <a:pt x="102552" y="40030"/>
                  </a:lnTo>
                  <a:lnTo>
                    <a:pt x="108585" y="49060"/>
                  </a:lnTo>
                  <a:lnTo>
                    <a:pt x="117475" y="55473"/>
                  </a:lnTo>
                  <a:lnTo>
                    <a:pt x="128270" y="58420"/>
                  </a:lnTo>
                  <a:lnTo>
                    <a:pt x="139255" y="56197"/>
                  </a:lnTo>
                  <a:lnTo>
                    <a:pt x="148590" y="50165"/>
                  </a:lnTo>
                  <a:lnTo>
                    <a:pt x="155054" y="41275"/>
                  </a:lnTo>
                  <a:lnTo>
                    <a:pt x="157480" y="3048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070090" y="2749550"/>
            <a:ext cx="162560" cy="580390"/>
            <a:chOff x="7070090" y="2749550"/>
            <a:chExt cx="162560" cy="580390"/>
          </a:xfrm>
        </p:grpSpPr>
        <p:sp>
          <p:nvSpPr>
            <p:cNvPr id="25" name="object 25"/>
            <p:cNvSpPr/>
            <p:nvPr/>
          </p:nvSpPr>
          <p:spPr>
            <a:xfrm>
              <a:off x="7100570" y="2801619"/>
              <a:ext cx="0" cy="232410"/>
            </a:xfrm>
            <a:custGeom>
              <a:avLst/>
              <a:gdLst/>
              <a:ahLst/>
              <a:cxnLst/>
              <a:rect l="l" t="t" r="r" b="b"/>
              <a:pathLst>
                <a:path h="232410">
                  <a:moveTo>
                    <a:pt x="0" y="0"/>
                  </a:moveTo>
                  <a:lnTo>
                    <a:pt x="0" y="232409"/>
                  </a:lnTo>
                </a:path>
              </a:pathLst>
            </a:custGeom>
            <a:ln w="2794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72630" y="2749550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80">
                  <a:moveTo>
                    <a:pt x="27940" y="0"/>
                  </a:moveTo>
                  <a:lnTo>
                    <a:pt x="17145" y="2222"/>
                  </a:lnTo>
                  <a:lnTo>
                    <a:pt x="8254" y="8255"/>
                  </a:lnTo>
                  <a:lnTo>
                    <a:pt x="2222" y="17145"/>
                  </a:lnTo>
                  <a:lnTo>
                    <a:pt x="0" y="27939"/>
                  </a:lnTo>
                  <a:lnTo>
                    <a:pt x="2222" y="38734"/>
                  </a:lnTo>
                  <a:lnTo>
                    <a:pt x="8254" y="47624"/>
                  </a:lnTo>
                  <a:lnTo>
                    <a:pt x="17145" y="53657"/>
                  </a:lnTo>
                  <a:lnTo>
                    <a:pt x="27940" y="55879"/>
                  </a:lnTo>
                  <a:lnTo>
                    <a:pt x="38734" y="53657"/>
                  </a:lnTo>
                  <a:lnTo>
                    <a:pt x="47624" y="47624"/>
                  </a:lnTo>
                  <a:lnTo>
                    <a:pt x="53657" y="38734"/>
                  </a:lnTo>
                  <a:lnTo>
                    <a:pt x="55879" y="27939"/>
                  </a:lnTo>
                  <a:lnTo>
                    <a:pt x="53657" y="17145"/>
                  </a:lnTo>
                  <a:lnTo>
                    <a:pt x="47625" y="8255"/>
                  </a:lnTo>
                  <a:lnTo>
                    <a:pt x="38735" y="2222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98030" y="3040379"/>
              <a:ext cx="6350" cy="234950"/>
            </a:xfrm>
            <a:custGeom>
              <a:avLst/>
              <a:gdLst/>
              <a:ahLst/>
              <a:cxnLst/>
              <a:rect l="l" t="t" r="r" b="b"/>
              <a:pathLst>
                <a:path w="6350" h="234950">
                  <a:moveTo>
                    <a:pt x="3175" y="-13970"/>
                  </a:moveTo>
                  <a:lnTo>
                    <a:pt x="3175" y="248920"/>
                  </a:lnTo>
                </a:path>
              </a:pathLst>
            </a:custGeom>
            <a:ln w="3429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04710" y="2814319"/>
              <a:ext cx="0" cy="232410"/>
            </a:xfrm>
            <a:custGeom>
              <a:avLst/>
              <a:gdLst/>
              <a:ahLst/>
              <a:cxnLst/>
              <a:rect l="l" t="t" r="r" b="b"/>
              <a:pathLst>
                <a:path h="232410">
                  <a:moveTo>
                    <a:pt x="0" y="0"/>
                  </a:moveTo>
                  <a:lnTo>
                    <a:pt x="0" y="232409"/>
                  </a:lnTo>
                </a:path>
              </a:pathLst>
            </a:custGeom>
            <a:ln w="2794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75500" y="276097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9209" y="0"/>
                  </a:moveTo>
                  <a:lnTo>
                    <a:pt x="18216" y="2420"/>
                  </a:lnTo>
                  <a:lnTo>
                    <a:pt x="8890" y="8890"/>
                  </a:lnTo>
                  <a:lnTo>
                    <a:pt x="2420" y="18216"/>
                  </a:lnTo>
                  <a:lnTo>
                    <a:pt x="0" y="29210"/>
                  </a:lnTo>
                  <a:lnTo>
                    <a:pt x="2420" y="40004"/>
                  </a:lnTo>
                  <a:lnTo>
                    <a:pt x="8889" y="48894"/>
                  </a:lnTo>
                  <a:lnTo>
                    <a:pt x="18216" y="54927"/>
                  </a:lnTo>
                  <a:lnTo>
                    <a:pt x="29209" y="57150"/>
                  </a:lnTo>
                  <a:lnTo>
                    <a:pt x="40004" y="54927"/>
                  </a:lnTo>
                  <a:lnTo>
                    <a:pt x="48895" y="48894"/>
                  </a:lnTo>
                  <a:lnTo>
                    <a:pt x="54927" y="40004"/>
                  </a:lnTo>
                  <a:lnTo>
                    <a:pt x="57150" y="29210"/>
                  </a:lnTo>
                  <a:lnTo>
                    <a:pt x="54927" y="18216"/>
                  </a:lnTo>
                  <a:lnTo>
                    <a:pt x="48895" y="8889"/>
                  </a:lnTo>
                  <a:lnTo>
                    <a:pt x="40004" y="242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98360" y="3042920"/>
              <a:ext cx="6350" cy="233679"/>
            </a:xfrm>
            <a:custGeom>
              <a:avLst/>
              <a:gdLst/>
              <a:ahLst/>
              <a:cxnLst/>
              <a:rect l="l" t="t" r="r" b="b"/>
              <a:pathLst>
                <a:path w="6350" h="233679">
                  <a:moveTo>
                    <a:pt x="3175" y="-13970"/>
                  </a:moveTo>
                  <a:lnTo>
                    <a:pt x="3175" y="247650"/>
                  </a:lnTo>
                </a:path>
              </a:pathLst>
            </a:custGeom>
            <a:ln w="3429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70090" y="3271519"/>
              <a:ext cx="157480" cy="58419"/>
            </a:xfrm>
            <a:custGeom>
              <a:avLst/>
              <a:gdLst/>
              <a:ahLst/>
              <a:cxnLst/>
              <a:rect l="l" t="t" r="r" b="b"/>
              <a:pathLst>
                <a:path w="157479" h="58420">
                  <a:moveTo>
                    <a:pt x="55880" y="29210"/>
                  </a:moveTo>
                  <a:lnTo>
                    <a:pt x="54381" y="18224"/>
                  </a:lnTo>
                  <a:lnTo>
                    <a:pt x="48729" y="8890"/>
                  </a:lnTo>
                  <a:lnTo>
                    <a:pt x="39979" y="2425"/>
                  </a:lnTo>
                  <a:lnTo>
                    <a:pt x="29210" y="0"/>
                  </a:lnTo>
                  <a:lnTo>
                    <a:pt x="17678" y="2235"/>
                  </a:lnTo>
                  <a:lnTo>
                    <a:pt x="8407" y="8267"/>
                  </a:lnTo>
                  <a:lnTo>
                    <a:pt x="2235" y="17157"/>
                  </a:lnTo>
                  <a:lnTo>
                    <a:pt x="0" y="27940"/>
                  </a:lnTo>
                  <a:lnTo>
                    <a:pt x="1498" y="38938"/>
                  </a:lnTo>
                  <a:lnTo>
                    <a:pt x="7302" y="48272"/>
                  </a:lnTo>
                  <a:lnTo>
                    <a:pt x="16421" y="54737"/>
                  </a:lnTo>
                  <a:lnTo>
                    <a:pt x="27940" y="57150"/>
                  </a:lnTo>
                  <a:lnTo>
                    <a:pt x="38735" y="54927"/>
                  </a:lnTo>
                  <a:lnTo>
                    <a:pt x="47625" y="48895"/>
                  </a:lnTo>
                  <a:lnTo>
                    <a:pt x="53657" y="40005"/>
                  </a:lnTo>
                  <a:lnTo>
                    <a:pt x="55880" y="29210"/>
                  </a:lnTo>
                  <a:close/>
                </a:path>
                <a:path w="157479" h="58420">
                  <a:moveTo>
                    <a:pt x="157480" y="30480"/>
                  </a:moveTo>
                  <a:lnTo>
                    <a:pt x="155257" y="19672"/>
                  </a:lnTo>
                  <a:lnTo>
                    <a:pt x="149225" y="10642"/>
                  </a:lnTo>
                  <a:lnTo>
                    <a:pt x="140335" y="4229"/>
                  </a:lnTo>
                  <a:lnTo>
                    <a:pt x="129540" y="1270"/>
                  </a:lnTo>
                  <a:lnTo>
                    <a:pt x="118541" y="3492"/>
                  </a:lnTo>
                  <a:lnTo>
                    <a:pt x="109220" y="9525"/>
                  </a:lnTo>
                  <a:lnTo>
                    <a:pt x="102743" y="18415"/>
                  </a:lnTo>
                  <a:lnTo>
                    <a:pt x="100330" y="29210"/>
                  </a:lnTo>
                  <a:lnTo>
                    <a:pt x="101828" y="40208"/>
                  </a:lnTo>
                  <a:lnTo>
                    <a:pt x="107632" y="49530"/>
                  </a:lnTo>
                  <a:lnTo>
                    <a:pt x="116751" y="56007"/>
                  </a:lnTo>
                  <a:lnTo>
                    <a:pt x="128270" y="58420"/>
                  </a:lnTo>
                  <a:lnTo>
                    <a:pt x="139077" y="56197"/>
                  </a:lnTo>
                  <a:lnTo>
                    <a:pt x="148107" y="50165"/>
                  </a:lnTo>
                  <a:lnTo>
                    <a:pt x="154520" y="41275"/>
                  </a:lnTo>
                  <a:lnTo>
                    <a:pt x="157480" y="3048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7072630" y="3491229"/>
            <a:ext cx="55880" cy="285750"/>
            <a:chOff x="7072630" y="3491229"/>
            <a:chExt cx="55880" cy="285750"/>
          </a:xfrm>
        </p:grpSpPr>
        <p:sp>
          <p:nvSpPr>
            <p:cNvPr id="33" name="object 33"/>
            <p:cNvSpPr/>
            <p:nvPr/>
          </p:nvSpPr>
          <p:spPr>
            <a:xfrm>
              <a:off x="7100570" y="3544569"/>
              <a:ext cx="0" cy="232410"/>
            </a:xfrm>
            <a:custGeom>
              <a:avLst/>
              <a:gdLst/>
              <a:ahLst/>
              <a:cxnLst/>
              <a:rect l="l" t="t" r="r" b="b"/>
              <a:pathLst>
                <a:path h="232410">
                  <a:moveTo>
                    <a:pt x="0" y="0"/>
                  </a:moveTo>
                  <a:lnTo>
                    <a:pt x="0" y="232409"/>
                  </a:lnTo>
                </a:path>
              </a:pathLst>
            </a:custGeom>
            <a:ln w="2794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072630" y="3491229"/>
              <a:ext cx="55880" cy="57150"/>
            </a:xfrm>
            <a:custGeom>
              <a:avLst/>
              <a:gdLst/>
              <a:ahLst/>
              <a:cxnLst/>
              <a:rect l="l" t="t" r="r" b="b"/>
              <a:pathLst>
                <a:path w="55879" h="57150">
                  <a:moveTo>
                    <a:pt x="27940" y="0"/>
                  </a:moveTo>
                  <a:lnTo>
                    <a:pt x="17145" y="2222"/>
                  </a:lnTo>
                  <a:lnTo>
                    <a:pt x="8254" y="8255"/>
                  </a:lnTo>
                  <a:lnTo>
                    <a:pt x="2222" y="17145"/>
                  </a:lnTo>
                  <a:lnTo>
                    <a:pt x="0" y="27940"/>
                  </a:lnTo>
                  <a:lnTo>
                    <a:pt x="2222" y="39469"/>
                  </a:lnTo>
                  <a:lnTo>
                    <a:pt x="8254" y="48736"/>
                  </a:lnTo>
                  <a:lnTo>
                    <a:pt x="17145" y="54907"/>
                  </a:lnTo>
                  <a:lnTo>
                    <a:pt x="27940" y="57150"/>
                  </a:lnTo>
                  <a:lnTo>
                    <a:pt x="38734" y="54907"/>
                  </a:lnTo>
                  <a:lnTo>
                    <a:pt x="47624" y="48736"/>
                  </a:lnTo>
                  <a:lnTo>
                    <a:pt x="53657" y="39469"/>
                  </a:lnTo>
                  <a:lnTo>
                    <a:pt x="55879" y="27940"/>
                  </a:lnTo>
                  <a:lnTo>
                    <a:pt x="53657" y="17145"/>
                  </a:lnTo>
                  <a:lnTo>
                    <a:pt x="47625" y="8255"/>
                  </a:lnTo>
                  <a:lnTo>
                    <a:pt x="38735" y="2222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175500" y="3502659"/>
            <a:ext cx="57150" cy="285750"/>
            <a:chOff x="7175500" y="3502659"/>
            <a:chExt cx="57150" cy="285750"/>
          </a:xfrm>
        </p:grpSpPr>
        <p:sp>
          <p:nvSpPr>
            <p:cNvPr id="36" name="object 36"/>
            <p:cNvSpPr/>
            <p:nvPr/>
          </p:nvSpPr>
          <p:spPr>
            <a:xfrm>
              <a:off x="7204709" y="3554729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h="233679">
                  <a:moveTo>
                    <a:pt x="0" y="0"/>
                  </a:moveTo>
                  <a:lnTo>
                    <a:pt x="0" y="233680"/>
                  </a:lnTo>
                </a:path>
              </a:pathLst>
            </a:custGeom>
            <a:ln w="2794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75500" y="3502659"/>
              <a:ext cx="57150" cy="55880"/>
            </a:xfrm>
            <a:custGeom>
              <a:avLst/>
              <a:gdLst/>
              <a:ahLst/>
              <a:cxnLst/>
              <a:rect l="l" t="t" r="r" b="b"/>
              <a:pathLst>
                <a:path w="57150" h="55879">
                  <a:moveTo>
                    <a:pt x="29209" y="0"/>
                  </a:moveTo>
                  <a:lnTo>
                    <a:pt x="18216" y="2222"/>
                  </a:lnTo>
                  <a:lnTo>
                    <a:pt x="8890" y="8255"/>
                  </a:lnTo>
                  <a:lnTo>
                    <a:pt x="2420" y="17145"/>
                  </a:lnTo>
                  <a:lnTo>
                    <a:pt x="0" y="27939"/>
                  </a:lnTo>
                  <a:lnTo>
                    <a:pt x="2420" y="38734"/>
                  </a:lnTo>
                  <a:lnTo>
                    <a:pt x="8889" y="47624"/>
                  </a:lnTo>
                  <a:lnTo>
                    <a:pt x="18216" y="53657"/>
                  </a:lnTo>
                  <a:lnTo>
                    <a:pt x="29209" y="55879"/>
                  </a:lnTo>
                  <a:lnTo>
                    <a:pt x="40004" y="53657"/>
                  </a:lnTo>
                  <a:lnTo>
                    <a:pt x="48895" y="47624"/>
                  </a:lnTo>
                  <a:lnTo>
                    <a:pt x="54927" y="38734"/>
                  </a:lnTo>
                  <a:lnTo>
                    <a:pt x="57150" y="27939"/>
                  </a:lnTo>
                  <a:lnTo>
                    <a:pt x="54927" y="17145"/>
                  </a:lnTo>
                  <a:lnTo>
                    <a:pt x="48895" y="8255"/>
                  </a:lnTo>
                  <a:lnTo>
                    <a:pt x="40004" y="2222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279640" y="3502659"/>
            <a:ext cx="57150" cy="285750"/>
            <a:chOff x="7279640" y="3502659"/>
            <a:chExt cx="57150" cy="285750"/>
          </a:xfrm>
        </p:grpSpPr>
        <p:sp>
          <p:nvSpPr>
            <p:cNvPr id="39" name="object 39"/>
            <p:cNvSpPr/>
            <p:nvPr/>
          </p:nvSpPr>
          <p:spPr>
            <a:xfrm>
              <a:off x="7308850" y="3554729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h="233679">
                  <a:moveTo>
                    <a:pt x="0" y="0"/>
                  </a:moveTo>
                  <a:lnTo>
                    <a:pt x="0" y="233680"/>
                  </a:lnTo>
                </a:path>
              </a:pathLst>
            </a:custGeom>
            <a:ln w="2794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79640" y="3502659"/>
              <a:ext cx="57150" cy="55880"/>
            </a:xfrm>
            <a:custGeom>
              <a:avLst/>
              <a:gdLst/>
              <a:ahLst/>
              <a:cxnLst/>
              <a:rect l="l" t="t" r="r" b="b"/>
              <a:pathLst>
                <a:path w="57150" h="55879">
                  <a:moveTo>
                    <a:pt x="29209" y="0"/>
                  </a:moveTo>
                  <a:lnTo>
                    <a:pt x="17680" y="2222"/>
                  </a:lnTo>
                  <a:lnTo>
                    <a:pt x="8413" y="8255"/>
                  </a:lnTo>
                  <a:lnTo>
                    <a:pt x="2242" y="17145"/>
                  </a:lnTo>
                  <a:lnTo>
                    <a:pt x="0" y="27939"/>
                  </a:lnTo>
                  <a:lnTo>
                    <a:pt x="2242" y="38734"/>
                  </a:lnTo>
                  <a:lnTo>
                    <a:pt x="8413" y="47624"/>
                  </a:lnTo>
                  <a:lnTo>
                    <a:pt x="17680" y="53657"/>
                  </a:lnTo>
                  <a:lnTo>
                    <a:pt x="29209" y="55879"/>
                  </a:lnTo>
                  <a:lnTo>
                    <a:pt x="40004" y="53657"/>
                  </a:lnTo>
                  <a:lnTo>
                    <a:pt x="48895" y="47624"/>
                  </a:lnTo>
                  <a:lnTo>
                    <a:pt x="54927" y="38734"/>
                  </a:lnTo>
                  <a:lnTo>
                    <a:pt x="57150" y="27939"/>
                  </a:lnTo>
                  <a:lnTo>
                    <a:pt x="54927" y="17145"/>
                  </a:lnTo>
                  <a:lnTo>
                    <a:pt x="48895" y="8255"/>
                  </a:lnTo>
                  <a:lnTo>
                    <a:pt x="40004" y="2222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7383780" y="3502659"/>
            <a:ext cx="57150" cy="285750"/>
            <a:chOff x="7383780" y="3502659"/>
            <a:chExt cx="57150" cy="285750"/>
          </a:xfrm>
        </p:grpSpPr>
        <p:sp>
          <p:nvSpPr>
            <p:cNvPr id="42" name="object 42"/>
            <p:cNvSpPr/>
            <p:nvPr/>
          </p:nvSpPr>
          <p:spPr>
            <a:xfrm>
              <a:off x="7411720" y="3554729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h="233679">
                  <a:moveTo>
                    <a:pt x="0" y="0"/>
                  </a:moveTo>
                  <a:lnTo>
                    <a:pt x="0" y="233680"/>
                  </a:lnTo>
                </a:path>
              </a:pathLst>
            </a:custGeom>
            <a:ln w="2794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383780" y="3502659"/>
              <a:ext cx="57150" cy="55880"/>
            </a:xfrm>
            <a:custGeom>
              <a:avLst/>
              <a:gdLst/>
              <a:ahLst/>
              <a:cxnLst/>
              <a:rect l="l" t="t" r="r" b="b"/>
              <a:pathLst>
                <a:path w="57150" h="55879">
                  <a:moveTo>
                    <a:pt x="27940" y="0"/>
                  </a:moveTo>
                  <a:lnTo>
                    <a:pt x="17145" y="2222"/>
                  </a:lnTo>
                  <a:lnTo>
                    <a:pt x="8254" y="8255"/>
                  </a:lnTo>
                  <a:lnTo>
                    <a:pt x="2222" y="17145"/>
                  </a:lnTo>
                  <a:lnTo>
                    <a:pt x="0" y="27939"/>
                  </a:lnTo>
                  <a:lnTo>
                    <a:pt x="2222" y="38734"/>
                  </a:lnTo>
                  <a:lnTo>
                    <a:pt x="8254" y="47624"/>
                  </a:lnTo>
                  <a:lnTo>
                    <a:pt x="17145" y="53657"/>
                  </a:lnTo>
                  <a:lnTo>
                    <a:pt x="27940" y="55879"/>
                  </a:lnTo>
                  <a:lnTo>
                    <a:pt x="38933" y="53657"/>
                  </a:lnTo>
                  <a:lnTo>
                    <a:pt x="48259" y="47624"/>
                  </a:lnTo>
                  <a:lnTo>
                    <a:pt x="54729" y="38734"/>
                  </a:lnTo>
                  <a:lnTo>
                    <a:pt x="57150" y="27939"/>
                  </a:lnTo>
                  <a:lnTo>
                    <a:pt x="54729" y="17145"/>
                  </a:lnTo>
                  <a:lnTo>
                    <a:pt x="48260" y="8255"/>
                  </a:lnTo>
                  <a:lnTo>
                    <a:pt x="38933" y="2222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7487919" y="3515359"/>
            <a:ext cx="57150" cy="285750"/>
            <a:chOff x="7487919" y="3515359"/>
            <a:chExt cx="57150" cy="285750"/>
          </a:xfrm>
        </p:grpSpPr>
        <p:sp>
          <p:nvSpPr>
            <p:cNvPr id="45" name="object 45"/>
            <p:cNvSpPr/>
            <p:nvPr/>
          </p:nvSpPr>
          <p:spPr>
            <a:xfrm>
              <a:off x="7515859" y="3567429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h="233679">
                  <a:moveTo>
                    <a:pt x="0" y="0"/>
                  </a:moveTo>
                  <a:lnTo>
                    <a:pt x="0" y="233680"/>
                  </a:lnTo>
                </a:path>
              </a:pathLst>
            </a:custGeom>
            <a:ln w="2794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487919" y="351535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7939" y="0"/>
                  </a:moveTo>
                  <a:lnTo>
                    <a:pt x="17145" y="2222"/>
                  </a:lnTo>
                  <a:lnTo>
                    <a:pt x="8255" y="8255"/>
                  </a:lnTo>
                  <a:lnTo>
                    <a:pt x="2222" y="17145"/>
                  </a:lnTo>
                  <a:lnTo>
                    <a:pt x="0" y="27939"/>
                  </a:lnTo>
                  <a:lnTo>
                    <a:pt x="2222" y="38933"/>
                  </a:lnTo>
                  <a:lnTo>
                    <a:pt x="8254" y="48260"/>
                  </a:lnTo>
                  <a:lnTo>
                    <a:pt x="17144" y="54729"/>
                  </a:lnTo>
                  <a:lnTo>
                    <a:pt x="27939" y="57150"/>
                  </a:lnTo>
                  <a:lnTo>
                    <a:pt x="38933" y="54729"/>
                  </a:lnTo>
                  <a:lnTo>
                    <a:pt x="48259" y="48259"/>
                  </a:lnTo>
                  <a:lnTo>
                    <a:pt x="54729" y="38933"/>
                  </a:lnTo>
                  <a:lnTo>
                    <a:pt x="57150" y="27939"/>
                  </a:lnTo>
                  <a:lnTo>
                    <a:pt x="54729" y="17145"/>
                  </a:lnTo>
                  <a:lnTo>
                    <a:pt x="48260" y="8255"/>
                  </a:lnTo>
                  <a:lnTo>
                    <a:pt x="38933" y="2222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7590790" y="3515359"/>
            <a:ext cx="57150" cy="285750"/>
            <a:chOff x="7590790" y="3515359"/>
            <a:chExt cx="57150" cy="285750"/>
          </a:xfrm>
        </p:grpSpPr>
        <p:sp>
          <p:nvSpPr>
            <p:cNvPr id="48" name="object 48"/>
            <p:cNvSpPr/>
            <p:nvPr/>
          </p:nvSpPr>
          <p:spPr>
            <a:xfrm>
              <a:off x="7620000" y="3567429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h="233679">
                  <a:moveTo>
                    <a:pt x="0" y="0"/>
                  </a:moveTo>
                  <a:lnTo>
                    <a:pt x="0" y="233680"/>
                  </a:lnTo>
                </a:path>
              </a:pathLst>
            </a:custGeom>
            <a:ln w="2794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90790" y="351535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9209" y="0"/>
                  </a:moveTo>
                  <a:lnTo>
                    <a:pt x="18216" y="2222"/>
                  </a:lnTo>
                  <a:lnTo>
                    <a:pt x="8889" y="8255"/>
                  </a:lnTo>
                  <a:lnTo>
                    <a:pt x="2420" y="17145"/>
                  </a:lnTo>
                  <a:lnTo>
                    <a:pt x="0" y="27939"/>
                  </a:lnTo>
                  <a:lnTo>
                    <a:pt x="2420" y="38933"/>
                  </a:lnTo>
                  <a:lnTo>
                    <a:pt x="8889" y="48260"/>
                  </a:lnTo>
                  <a:lnTo>
                    <a:pt x="18216" y="54729"/>
                  </a:lnTo>
                  <a:lnTo>
                    <a:pt x="29209" y="57150"/>
                  </a:lnTo>
                  <a:lnTo>
                    <a:pt x="40004" y="54729"/>
                  </a:lnTo>
                  <a:lnTo>
                    <a:pt x="48895" y="48259"/>
                  </a:lnTo>
                  <a:lnTo>
                    <a:pt x="54927" y="38933"/>
                  </a:lnTo>
                  <a:lnTo>
                    <a:pt x="57150" y="27939"/>
                  </a:lnTo>
                  <a:lnTo>
                    <a:pt x="54927" y="17145"/>
                  </a:lnTo>
                  <a:lnTo>
                    <a:pt x="48895" y="8255"/>
                  </a:lnTo>
                  <a:lnTo>
                    <a:pt x="40004" y="2222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7608569" y="2332989"/>
            <a:ext cx="57150" cy="297180"/>
            <a:chOff x="7608569" y="2332989"/>
            <a:chExt cx="57150" cy="297180"/>
          </a:xfrm>
        </p:grpSpPr>
        <p:sp>
          <p:nvSpPr>
            <p:cNvPr id="51" name="object 51"/>
            <p:cNvSpPr/>
            <p:nvPr/>
          </p:nvSpPr>
          <p:spPr>
            <a:xfrm>
              <a:off x="7636509" y="2346959"/>
              <a:ext cx="1270" cy="231140"/>
            </a:xfrm>
            <a:custGeom>
              <a:avLst/>
              <a:gdLst/>
              <a:ahLst/>
              <a:cxnLst/>
              <a:rect l="l" t="t" r="r" b="b"/>
              <a:pathLst>
                <a:path w="1270" h="231139">
                  <a:moveTo>
                    <a:pt x="634" y="-13970"/>
                  </a:moveTo>
                  <a:lnTo>
                    <a:pt x="634" y="245110"/>
                  </a:lnTo>
                </a:path>
              </a:pathLst>
            </a:custGeom>
            <a:ln w="2921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08569" y="257301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9209" y="0"/>
                  </a:moveTo>
                  <a:lnTo>
                    <a:pt x="18216" y="2956"/>
                  </a:lnTo>
                  <a:lnTo>
                    <a:pt x="8890" y="9366"/>
                  </a:lnTo>
                  <a:lnTo>
                    <a:pt x="2420" y="18395"/>
                  </a:lnTo>
                  <a:lnTo>
                    <a:pt x="0" y="29209"/>
                  </a:lnTo>
                  <a:lnTo>
                    <a:pt x="2956" y="40183"/>
                  </a:lnTo>
                  <a:lnTo>
                    <a:pt x="9366" y="49371"/>
                  </a:lnTo>
                  <a:lnTo>
                    <a:pt x="18395" y="55463"/>
                  </a:lnTo>
                  <a:lnTo>
                    <a:pt x="29209" y="57150"/>
                  </a:lnTo>
                  <a:lnTo>
                    <a:pt x="40004" y="54927"/>
                  </a:lnTo>
                  <a:lnTo>
                    <a:pt x="48895" y="48894"/>
                  </a:lnTo>
                  <a:lnTo>
                    <a:pt x="54927" y="40004"/>
                  </a:lnTo>
                  <a:lnTo>
                    <a:pt x="57150" y="29209"/>
                  </a:lnTo>
                  <a:lnTo>
                    <a:pt x="54927" y="18216"/>
                  </a:lnTo>
                  <a:lnTo>
                    <a:pt x="48895" y="8889"/>
                  </a:lnTo>
                  <a:lnTo>
                    <a:pt x="40004" y="242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7501890" y="2332989"/>
            <a:ext cx="57150" cy="284480"/>
            <a:chOff x="7501890" y="2332989"/>
            <a:chExt cx="57150" cy="284480"/>
          </a:xfrm>
        </p:grpSpPr>
        <p:sp>
          <p:nvSpPr>
            <p:cNvPr id="54" name="object 54"/>
            <p:cNvSpPr/>
            <p:nvPr/>
          </p:nvSpPr>
          <p:spPr>
            <a:xfrm>
              <a:off x="7529830" y="2332989"/>
              <a:ext cx="0" cy="231140"/>
            </a:xfrm>
            <a:custGeom>
              <a:avLst/>
              <a:gdLst/>
              <a:ahLst/>
              <a:cxnLst/>
              <a:rect l="l" t="t" r="r" b="b"/>
              <a:pathLst>
                <a:path h="231139">
                  <a:moveTo>
                    <a:pt x="0" y="231139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501890" y="256031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7939" y="0"/>
                  </a:moveTo>
                  <a:lnTo>
                    <a:pt x="17145" y="2242"/>
                  </a:lnTo>
                  <a:lnTo>
                    <a:pt x="8255" y="8413"/>
                  </a:lnTo>
                  <a:lnTo>
                    <a:pt x="2222" y="17680"/>
                  </a:lnTo>
                  <a:lnTo>
                    <a:pt x="0" y="29209"/>
                  </a:lnTo>
                  <a:lnTo>
                    <a:pt x="2242" y="40004"/>
                  </a:lnTo>
                  <a:lnTo>
                    <a:pt x="8413" y="48894"/>
                  </a:lnTo>
                  <a:lnTo>
                    <a:pt x="17680" y="54927"/>
                  </a:lnTo>
                  <a:lnTo>
                    <a:pt x="29209" y="57150"/>
                  </a:lnTo>
                  <a:lnTo>
                    <a:pt x="40004" y="54907"/>
                  </a:lnTo>
                  <a:lnTo>
                    <a:pt x="48895" y="48736"/>
                  </a:lnTo>
                  <a:lnTo>
                    <a:pt x="54927" y="39469"/>
                  </a:lnTo>
                  <a:lnTo>
                    <a:pt x="57150" y="27939"/>
                  </a:lnTo>
                  <a:lnTo>
                    <a:pt x="54729" y="17145"/>
                  </a:lnTo>
                  <a:lnTo>
                    <a:pt x="48260" y="8255"/>
                  </a:lnTo>
                  <a:lnTo>
                    <a:pt x="38933" y="2222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7297419" y="2334260"/>
            <a:ext cx="158750" cy="287020"/>
            <a:chOff x="7297419" y="2334260"/>
            <a:chExt cx="158750" cy="287020"/>
          </a:xfrm>
        </p:grpSpPr>
        <p:sp>
          <p:nvSpPr>
            <p:cNvPr id="57" name="object 57"/>
            <p:cNvSpPr/>
            <p:nvPr/>
          </p:nvSpPr>
          <p:spPr>
            <a:xfrm>
              <a:off x="7426959" y="2334260"/>
              <a:ext cx="0" cy="229870"/>
            </a:xfrm>
            <a:custGeom>
              <a:avLst/>
              <a:gdLst/>
              <a:ahLst/>
              <a:cxnLst/>
              <a:rect l="l" t="t" r="r" b="b"/>
              <a:pathLst>
                <a:path h="229869">
                  <a:moveTo>
                    <a:pt x="0" y="229869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399019" y="256032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7939" y="0"/>
                  </a:moveTo>
                  <a:lnTo>
                    <a:pt x="17145" y="2956"/>
                  </a:lnTo>
                  <a:lnTo>
                    <a:pt x="8255" y="9366"/>
                  </a:lnTo>
                  <a:lnTo>
                    <a:pt x="2222" y="18395"/>
                  </a:lnTo>
                  <a:lnTo>
                    <a:pt x="0" y="29209"/>
                  </a:lnTo>
                  <a:lnTo>
                    <a:pt x="2222" y="40004"/>
                  </a:lnTo>
                  <a:lnTo>
                    <a:pt x="8254" y="48894"/>
                  </a:lnTo>
                  <a:lnTo>
                    <a:pt x="17144" y="54927"/>
                  </a:lnTo>
                  <a:lnTo>
                    <a:pt x="27939" y="57150"/>
                  </a:lnTo>
                  <a:lnTo>
                    <a:pt x="39469" y="54927"/>
                  </a:lnTo>
                  <a:lnTo>
                    <a:pt x="48736" y="48894"/>
                  </a:lnTo>
                  <a:lnTo>
                    <a:pt x="54907" y="40004"/>
                  </a:lnTo>
                  <a:lnTo>
                    <a:pt x="57150" y="29209"/>
                  </a:lnTo>
                  <a:lnTo>
                    <a:pt x="54729" y="17680"/>
                  </a:lnTo>
                  <a:lnTo>
                    <a:pt x="48260" y="8413"/>
                  </a:lnTo>
                  <a:lnTo>
                    <a:pt x="38933" y="2242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325359" y="2338070"/>
              <a:ext cx="0" cy="229870"/>
            </a:xfrm>
            <a:custGeom>
              <a:avLst/>
              <a:gdLst/>
              <a:ahLst/>
              <a:cxnLst/>
              <a:rect l="l" t="t" r="r" b="b"/>
              <a:pathLst>
                <a:path h="229869">
                  <a:moveTo>
                    <a:pt x="0" y="229869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297419" y="256413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7939" y="0"/>
                  </a:moveTo>
                  <a:lnTo>
                    <a:pt x="17145" y="2420"/>
                  </a:lnTo>
                  <a:lnTo>
                    <a:pt x="8255" y="8890"/>
                  </a:lnTo>
                  <a:lnTo>
                    <a:pt x="2222" y="18216"/>
                  </a:lnTo>
                  <a:lnTo>
                    <a:pt x="0" y="29210"/>
                  </a:lnTo>
                  <a:lnTo>
                    <a:pt x="2242" y="40004"/>
                  </a:lnTo>
                  <a:lnTo>
                    <a:pt x="8413" y="48894"/>
                  </a:lnTo>
                  <a:lnTo>
                    <a:pt x="17680" y="54927"/>
                  </a:lnTo>
                  <a:lnTo>
                    <a:pt x="29209" y="57150"/>
                  </a:lnTo>
                  <a:lnTo>
                    <a:pt x="40004" y="54927"/>
                  </a:lnTo>
                  <a:lnTo>
                    <a:pt x="48895" y="48894"/>
                  </a:lnTo>
                  <a:lnTo>
                    <a:pt x="54927" y="40004"/>
                  </a:lnTo>
                  <a:lnTo>
                    <a:pt x="57150" y="29210"/>
                  </a:lnTo>
                  <a:lnTo>
                    <a:pt x="54729" y="17680"/>
                  </a:lnTo>
                  <a:lnTo>
                    <a:pt x="48260" y="8413"/>
                  </a:lnTo>
                  <a:lnTo>
                    <a:pt x="38933" y="2242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7193280" y="2308860"/>
            <a:ext cx="55880" cy="298450"/>
            <a:chOff x="7193280" y="2308860"/>
            <a:chExt cx="55880" cy="298450"/>
          </a:xfrm>
        </p:grpSpPr>
        <p:sp>
          <p:nvSpPr>
            <p:cNvPr id="62" name="object 62"/>
            <p:cNvSpPr/>
            <p:nvPr/>
          </p:nvSpPr>
          <p:spPr>
            <a:xfrm>
              <a:off x="7219950" y="2322830"/>
              <a:ext cx="1270" cy="231140"/>
            </a:xfrm>
            <a:custGeom>
              <a:avLst/>
              <a:gdLst/>
              <a:ahLst/>
              <a:cxnLst/>
              <a:rect l="l" t="t" r="r" b="b"/>
              <a:pathLst>
                <a:path w="1270" h="231139">
                  <a:moveTo>
                    <a:pt x="634" y="-13970"/>
                  </a:moveTo>
                  <a:lnTo>
                    <a:pt x="634" y="245110"/>
                  </a:lnTo>
                </a:path>
              </a:pathLst>
            </a:custGeom>
            <a:ln w="2921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193280" y="2550160"/>
              <a:ext cx="55880" cy="57150"/>
            </a:xfrm>
            <a:custGeom>
              <a:avLst/>
              <a:gdLst/>
              <a:ahLst/>
              <a:cxnLst/>
              <a:rect l="l" t="t" r="r" b="b"/>
              <a:pathLst>
                <a:path w="55879" h="57150">
                  <a:moveTo>
                    <a:pt x="27940" y="0"/>
                  </a:moveTo>
                  <a:lnTo>
                    <a:pt x="17145" y="2222"/>
                  </a:lnTo>
                  <a:lnTo>
                    <a:pt x="8254" y="8255"/>
                  </a:lnTo>
                  <a:lnTo>
                    <a:pt x="2222" y="17145"/>
                  </a:lnTo>
                  <a:lnTo>
                    <a:pt x="0" y="27939"/>
                  </a:lnTo>
                  <a:lnTo>
                    <a:pt x="2222" y="38933"/>
                  </a:lnTo>
                  <a:lnTo>
                    <a:pt x="8254" y="48260"/>
                  </a:lnTo>
                  <a:lnTo>
                    <a:pt x="17145" y="54729"/>
                  </a:lnTo>
                  <a:lnTo>
                    <a:pt x="27940" y="57150"/>
                  </a:lnTo>
                  <a:lnTo>
                    <a:pt x="38734" y="54193"/>
                  </a:lnTo>
                  <a:lnTo>
                    <a:pt x="47624" y="47783"/>
                  </a:lnTo>
                  <a:lnTo>
                    <a:pt x="53657" y="38754"/>
                  </a:lnTo>
                  <a:lnTo>
                    <a:pt x="55879" y="27939"/>
                  </a:lnTo>
                  <a:lnTo>
                    <a:pt x="53657" y="16966"/>
                  </a:lnTo>
                  <a:lnTo>
                    <a:pt x="47625" y="7778"/>
                  </a:lnTo>
                  <a:lnTo>
                    <a:pt x="38735" y="1686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7090409" y="2308860"/>
            <a:ext cx="55880" cy="298450"/>
            <a:chOff x="7090409" y="2308860"/>
            <a:chExt cx="55880" cy="298450"/>
          </a:xfrm>
        </p:grpSpPr>
        <p:sp>
          <p:nvSpPr>
            <p:cNvPr id="65" name="object 65"/>
            <p:cNvSpPr/>
            <p:nvPr/>
          </p:nvSpPr>
          <p:spPr>
            <a:xfrm>
              <a:off x="7117079" y="2322830"/>
              <a:ext cx="1270" cy="231140"/>
            </a:xfrm>
            <a:custGeom>
              <a:avLst/>
              <a:gdLst/>
              <a:ahLst/>
              <a:cxnLst/>
              <a:rect l="l" t="t" r="r" b="b"/>
              <a:pathLst>
                <a:path w="1270" h="231139">
                  <a:moveTo>
                    <a:pt x="635" y="-13970"/>
                  </a:moveTo>
                  <a:lnTo>
                    <a:pt x="635" y="245110"/>
                  </a:lnTo>
                </a:path>
              </a:pathLst>
            </a:custGeom>
            <a:ln w="29210">
              <a:solidFill>
                <a:srgbClr val="FF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90409" y="2550160"/>
              <a:ext cx="55880" cy="57150"/>
            </a:xfrm>
            <a:custGeom>
              <a:avLst/>
              <a:gdLst/>
              <a:ahLst/>
              <a:cxnLst/>
              <a:rect l="l" t="t" r="r" b="b"/>
              <a:pathLst>
                <a:path w="55879" h="57150">
                  <a:moveTo>
                    <a:pt x="27940" y="0"/>
                  </a:moveTo>
                  <a:lnTo>
                    <a:pt x="17145" y="2222"/>
                  </a:lnTo>
                  <a:lnTo>
                    <a:pt x="8254" y="8255"/>
                  </a:lnTo>
                  <a:lnTo>
                    <a:pt x="2222" y="17145"/>
                  </a:lnTo>
                  <a:lnTo>
                    <a:pt x="0" y="27939"/>
                  </a:lnTo>
                  <a:lnTo>
                    <a:pt x="2222" y="39469"/>
                  </a:lnTo>
                  <a:lnTo>
                    <a:pt x="8254" y="48736"/>
                  </a:lnTo>
                  <a:lnTo>
                    <a:pt x="17145" y="54907"/>
                  </a:lnTo>
                  <a:lnTo>
                    <a:pt x="27940" y="57150"/>
                  </a:lnTo>
                  <a:lnTo>
                    <a:pt x="38735" y="54729"/>
                  </a:lnTo>
                  <a:lnTo>
                    <a:pt x="47625" y="48259"/>
                  </a:lnTo>
                  <a:lnTo>
                    <a:pt x="53657" y="38933"/>
                  </a:lnTo>
                  <a:lnTo>
                    <a:pt x="55880" y="27939"/>
                  </a:lnTo>
                  <a:lnTo>
                    <a:pt x="53657" y="17145"/>
                  </a:lnTo>
                  <a:lnTo>
                    <a:pt x="47625" y="8255"/>
                  </a:lnTo>
                  <a:lnTo>
                    <a:pt x="38735" y="2222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7044690" y="2402840"/>
            <a:ext cx="1217930" cy="3606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0"/>
              </a:spcBef>
              <a:tabLst>
                <a:tab pos="698500" algn="l"/>
              </a:tabLst>
            </a:pPr>
            <a:r>
              <a:rPr sz="3300" u="dash" baseline="-25252" dirty="0">
                <a:solidFill>
                  <a:srgbClr val="365F91"/>
                </a:solidFill>
                <a:uFill>
                  <a:solidFill>
                    <a:srgbClr val="FFCC9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400" spc="-35" dirty="0">
                <a:solidFill>
                  <a:srgbClr val="365F91"/>
                </a:solidFill>
                <a:latin typeface="Arial"/>
                <a:cs typeface="Arial"/>
              </a:rPr>
              <a:t>Water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758430" y="2654300"/>
            <a:ext cx="4159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365F91"/>
                </a:solidFill>
                <a:latin typeface="Arial"/>
                <a:cs typeface="Arial"/>
              </a:rPr>
              <a:t>La</a:t>
            </a:r>
            <a:r>
              <a:rPr sz="1400" spc="-110" dirty="0">
                <a:solidFill>
                  <a:srgbClr val="365F91"/>
                </a:solidFill>
                <a:latin typeface="Arial"/>
                <a:cs typeface="Arial"/>
              </a:rPr>
              <a:t>y</a:t>
            </a:r>
            <a:r>
              <a:rPr sz="1400" spc="-95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r>
              <a:rPr sz="1400" spc="20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105650" y="3293109"/>
            <a:ext cx="1097280" cy="38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5"/>
              </a:lnSpc>
              <a:spcBef>
                <a:spcPts val="100"/>
              </a:spcBef>
              <a:tabLst>
                <a:tab pos="594360" algn="l"/>
              </a:tabLst>
            </a:pPr>
            <a:r>
              <a:rPr sz="1400" u="dash" dirty="0">
                <a:solidFill>
                  <a:srgbClr val="365F91"/>
                </a:solidFill>
                <a:uFill>
                  <a:solidFill>
                    <a:srgbClr val="FFCC9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400" spc="-7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400" spc="-80" dirty="0">
                <a:solidFill>
                  <a:srgbClr val="365F91"/>
                </a:solidFill>
                <a:latin typeface="Arial"/>
                <a:cs typeface="Arial"/>
              </a:rPr>
              <a:t>W</a:t>
            </a:r>
            <a:r>
              <a:rPr sz="1400" spc="-15" dirty="0">
                <a:solidFill>
                  <a:srgbClr val="365F91"/>
                </a:solidFill>
                <a:latin typeface="Arial"/>
                <a:cs typeface="Arial"/>
              </a:rPr>
              <a:t>at</a:t>
            </a:r>
            <a:r>
              <a:rPr sz="1400" spc="-85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r>
              <a:rPr sz="1400" spc="20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  <a:p>
            <a:pPr marL="629920">
              <a:lnSpc>
                <a:spcPts val="1425"/>
              </a:lnSpc>
            </a:pPr>
            <a:r>
              <a:rPr sz="1400" spc="-90" dirty="0">
                <a:solidFill>
                  <a:srgbClr val="365F91"/>
                </a:solidFill>
                <a:latin typeface="Arial"/>
                <a:cs typeface="Arial"/>
              </a:rPr>
              <a:t>Layer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028180" y="2947670"/>
            <a:ext cx="1171575" cy="3606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0"/>
              </a:spcBef>
              <a:tabLst>
                <a:tab pos="619760" algn="l"/>
              </a:tabLst>
            </a:pPr>
            <a:r>
              <a:rPr sz="3300" u="sng" spc="-825" baseline="-16414" dirty="0">
                <a:solidFill>
                  <a:srgbClr val="365F91"/>
                </a:solidFill>
                <a:uFill>
                  <a:solidFill>
                    <a:srgbClr val="FFCC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365F91"/>
                </a:solidFill>
                <a:uFill>
                  <a:solidFill>
                    <a:srgbClr val="FFCC9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400" dirty="0">
                <a:solidFill>
                  <a:srgbClr val="365F91"/>
                </a:solidFill>
                <a:latin typeface="Times New Roman"/>
                <a:cs typeface="Times New Roman"/>
              </a:rPr>
              <a:t>  </a:t>
            </a:r>
            <a:r>
              <a:rPr sz="1400" spc="-8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400" spc="-90" dirty="0">
                <a:solidFill>
                  <a:srgbClr val="365F91"/>
                </a:solidFill>
                <a:latin typeface="Arial"/>
                <a:cs typeface="Arial"/>
              </a:rPr>
              <a:t>Layer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69010" y="2362200"/>
            <a:ext cx="1088390" cy="91059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 marR="5080">
              <a:lnSpc>
                <a:spcPct val="68600"/>
              </a:lnSpc>
              <a:spcBef>
                <a:spcPts val="925"/>
              </a:spcBef>
            </a:pPr>
            <a:r>
              <a:rPr sz="2200" b="1" spc="-114" dirty="0">
                <a:solidFill>
                  <a:srgbClr val="365F91"/>
                </a:solidFill>
                <a:latin typeface="Arial"/>
                <a:cs typeface="Arial"/>
              </a:rPr>
              <a:t>Hartley  </a:t>
            </a:r>
            <a:r>
              <a:rPr sz="2200" b="1" spc="-425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2200" b="1" spc="-180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2200" b="1" spc="-155" dirty="0">
                <a:solidFill>
                  <a:srgbClr val="365F91"/>
                </a:solidFill>
                <a:latin typeface="Arial"/>
                <a:cs typeface="Arial"/>
              </a:rPr>
              <a:t>h</a:t>
            </a:r>
            <a:r>
              <a:rPr sz="2200" b="1" spc="-145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r>
              <a:rPr sz="2200" b="1" spc="-130" dirty="0">
                <a:solidFill>
                  <a:srgbClr val="365F91"/>
                </a:solidFill>
                <a:latin typeface="Arial"/>
                <a:cs typeface="Arial"/>
              </a:rPr>
              <a:t>ri</a:t>
            </a:r>
            <a:r>
              <a:rPr sz="2200" b="1" spc="-200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2200" b="1" spc="-15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2200" b="1" spc="-75" dirty="0">
                <a:solidFill>
                  <a:srgbClr val="365F91"/>
                </a:solidFill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20"/>
              </a:lnSpc>
            </a:pPr>
            <a:r>
              <a:rPr sz="2200" b="1" spc="-100" dirty="0">
                <a:solidFill>
                  <a:srgbClr val="365F91"/>
                </a:solidFill>
                <a:latin typeface="Arial"/>
                <a:cs typeface="Arial"/>
              </a:rPr>
              <a:t>Micelle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058220" y="3721160"/>
            <a:ext cx="151009" cy="148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3083560" y="3665220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5" dirty="0">
                <a:solidFill>
                  <a:srgbClr val="365F91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750370" y="2227640"/>
            <a:ext cx="151009" cy="147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2758439" y="2404110"/>
            <a:ext cx="1438910" cy="1271270"/>
            <a:chOff x="2758439" y="2404110"/>
            <a:chExt cx="1438910" cy="1271270"/>
          </a:xfrm>
        </p:grpSpPr>
        <p:sp>
          <p:nvSpPr>
            <p:cNvPr id="76" name="object 76"/>
            <p:cNvSpPr/>
            <p:nvPr/>
          </p:nvSpPr>
          <p:spPr>
            <a:xfrm>
              <a:off x="2976879" y="2978150"/>
              <a:ext cx="431800" cy="255270"/>
            </a:xfrm>
            <a:custGeom>
              <a:avLst/>
              <a:gdLst/>
              <a:ahLst/>
              <a:cxnLst/>
              <a:rect l="l" t="t" r="r" b="b"/>
              <a:pathLst>
                <a:path w="431800" h="255269">
                  <a:moveTo>
                    <a:pt x="0" y="255270"/>
                  </a:moveTo>
                  <a:lnTo>
                    <a:pt x="4317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867064" y="3198514"/>
              <a:ext cx="124936" cy="124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76549" y="3001010"/>
              <a:ext cx="499109" cy="0"/>
            </a:xfrm>
            <a:custGeom>
              <a:avLst/>
              <a:gdLst/>
              <a:ahLst/>
              <a:cxnLst/>
              <a:rect l="l" t="t" r="r" b="b"/>
              <a:pathLst>
                <a:path w="499110">
                  <a:moveTo>
                    <a:pt x="0" y="0"/>
                  </a:moveTo>
                  <a:lnTo>
                    <a:pt x="4991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58439" y="2938780"/>
              <a:ext cx="125730" cy="1257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942589" y="2795270"/>
              <a:ext cx="473709" cy="162560"/>
            </a:xfrm>
            <a:custGeom>
              <a:avLst/>
              <a:gdLst/>
              <a:ahLst/>
              <a:cxnLst/>
              <a:rect l="l" t="t" r="r" b="b"/>
              <a:pathLst>
                <a:path w="473710" h="162560">
                  <a:moveTo>
                    <a:pt x="0" y="0"/>
                  </a:moveTo>
                  <a:lnTo>
                    <a:pt x="473710" y="162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27516" y="2714486"/>
              <a:ext cx="126007" cy="1260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075939" y="3007360"/>
              <a:ext cx="327660" cy="353060"/>
            </a:xfrm>
            <a:custGeom>
              <a:avLst/>
              <a:gdLst/>
              <a:ahLst/>
              <a:cxnLst/>
              <a:rect l="l" t="t" r="r" b="b"/>
              <a:pathLst>
                <a:path w="327660" h="353060">
                  <a:moveTo>
                    <a:pt x="0" y="353060"/>
                  </a:moveTo>
                  <a:lnTo>
                    <a:pt x="3276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975927" y="3337877"/>
              <a:ext cx="126047" cy="1255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295649" y="3016250"/>
              <a:ext cx="134620" cy="463550"/>
            </a:xfrm>
            <a:custGeom>
              <a:avLst/>
              <a:gdLst/>
              <a:ahLst/>
              <a:cxnLst/>
              <a:rect l="l" t="t" r="r" b="b"/>
              <a:pathLst>
                <a:path w="134620" h="463550">
                  <a:moveTo>
                    <a:pt x="0" y="463550"/>
                  </a:moveTo>
                  <a:lnTo>
                    <a:pt x="134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217267" y="3469263"/>
              <a:ext cx="125214" cy="1252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95039" y="3054350"/>
              <a:ext cx="1270" cy="481330"/>
            </a:xfrm>
            <a:custGeom>
              <a:avLst/>
              <a:gdLst/>
              <a:ahLst/>
              <a:cxnLst/>
              <a:rect l="l" t="t" r="r" b="b"/>
              <a:pathLst>
                <a:path w="1270" h="481329">
                  <a:moveTo>
                    <a:pt x="1270" y="4813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432809" y="3528060"/>
              <a:ext cx="127000" cy="1257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83939" y="3077210"/>
              <a:ext cx="124460" cy="467359"/>
            </a:xfrm>
            <a:custGeom>
              <a:avLst/>
              <a:gdLst/>
              <a:ahLst/>
              <a:cxnLst/>
              <a:rect l="l" t="t" r="r" b="b"/>
              <a:pathLst>
                <a:path w="124460" h="467360">
                  <a:moveTo>
                    <a:pt x="124460" y="46736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659961" y="3534231"/>
              <a:ext cx="124797" cy="12481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585209" y="3145790"/>
              <a:ext cx="340360" cy="342900"/>
            </a:xfrm>
            <a:custGeom>
              <a:avLst/>
              <a:gdLst/>
              <a:ahLst/>
              <a:cxnLst/>
              <a:rect l="l" t="t" r="r" b="b"/>
              <a:pathLst>
                <a:path w="340360" h="342900">
                  <a:moveTo>
                    <a:pt x="340360" y="34290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901281" y="3465036"/>
              <a:ext cx="126047" cy="12557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624579" y="3098800"/>
              <a:ext cx="394970" cy="307340"/>
            </a:xfrm>
            <a:custGeom>
              <a:avLst/>
              <a:gdLst/>
              <a:ahLst/>
              <a:cxnLst/>
              <a:rect l="l" t="t" r="r" b="b"/>
              <a:pathLst>
                <a:path w="394970" h="307339">
                  <a:moveTo>
                    <a:pt x="394970" y="30733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999071" y="3376771"/>
              <a:ext cx="124936" cy="1249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129279" y="2580640"/>
              <a:ext cx="360680" cy="344170"/>
            </a:xfrm>
            <a:custGeom>
              <a:avLst/>
              <a:gdLst/>
              <a:ahLst/>
              <a:cxnLst/>
              <a:rect l="l" t="t" r="r" b="b"/>
              <a:pathLst>
                <a:path w="360679" h="344169">
                  <a:moveTo>
                    <a:pt x="0" y="0"/>
                  </a:moveTo>
                  <a:lnTo>
                    <a:pt x="360680" y="34417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026568" y="2479992"/>
              <a:ext cx="125253" cy="12557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462019" y="2520950"/>
              <a:ext cx="72390" cy="477520"/>
            </a:xfrm>
            <a:custGeom>
              <a:avLst/>
              <a:gdLst/>
              <a:ahLst/>
              <a:cxnLst/>
              <a:rect l="l" t="t" r="r" b="b"/>
              <a:pathLst>
                <a:path w="72389" h="477519">
                  <a:moveTo>
                    <a:pt x="0" y="0"/>
                  </a:moveTo>
                  <a:lnTo>
                    <a:pt x="72389" y="477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392169" y="2404110"/>
              <a:ext cx="124459" cy="1244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534409" y="2600960"/>
              <a:ext cx="182880" cy="447040"/>
            </a:xfrm>
            <a:custGeom>
              <a:avLst/>
              <a:gdLst/>
              <a:ahLst/>
              <a:cxnLst/>
              <a:rect l="l" t="t" r="r" b="b"/>
              <a:pathLst>
                <a:path w="182879" h="447039">
                  <a:moveTo>
                    <a:pt x="182879" y="0"/>
                  </a:moveTo>
                  <a:lnTo>
                    <a:pt x="0" y="44703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675459" y="2487295"/>
              <a:ext cx="125571" cy="12646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564889" y="2654300"/>
              <a:ext cx="379730" cy="323850"/>
            </a:xfrm>
            <a:custGeom>
              <a:avLst/>
              <a:gdLst/>
              <a:ahLst/>
              <a:cxnLst/>
              <a:rect l="l" t="t" r="r" b="b"/>
              <a:pathLst>
                <a:path w="379729" h="323850">
                  <a:moveTo>
                    <a:pt x="379730" y="0"/>
                  </a:move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923982" y="2556351"/>
              <a:ext cx="125571" cy="12557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576319" y="2875280"/>
              <a:ext cx="481330" cy="133350"/>
            </a:xfrm>
            <a:custGeom>
              <a:avLst/>
              <a:gdLst/>
              <a:ahLst/>
              <a:cxnLst/>
              <a:rect l="l" t="t" r="r" b="b"/>
              <a:pathLst>
                <a:path w="481329" h="133350">
                  <a:moveTo>
                    <a:pt x="481329" y="0"/>
                  </a:move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048382" y="2798167"/>
              <a:ext cx="125015" cy="12447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569969" y="3032760"/>
              <a:ext cx="492759" cy="81280"/>
            </a:xfrm>
            <a:custGeom>
              <a:avLst/>
              <a:gdLst/>
              <a:ahLst/>
              <a:cxnLst/>
              <a:rect l="l" t="t" r="r" b="b"/>
              <a:pathLst>
                <a:path w="492760" h="81280">
                  <a:moveTo>
                    <a:pt x="492759" y="0"/>
                  </a:moveTo>
                  <a:lnTo>
                    <a:pt x="0" y="81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055109" y="2962910"/>
              <a:ext cx="124460" cy="1244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586479" y="3143250"/>
              <a:ext cx="494030" cy="74930"/>
            </a:xfrm>
            <a:custGeom>
              <a:avLst/>
              <a:gdLst/>
              <a:ahLst/>
              <a:cxnLst/>
              <a:rect l="l" t="t" r="r" b="b"/>
              <a:pathLst>
                <a:path w="494029" h="74930">
                  <a:moveTo>
                    <a:pt x="494030" y="74929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072889" y="3164840"/>
              <a:ext cx="124460" cy="1244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027230" y="3528120"/>
              <a:ext cx="151009" cy="14719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4052570" y="3475990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5" dirty="0">
                <a:solidFill>
                  <a:srgbClr val="365F91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240590" y="2860100"/>
            <a:ext cx="151009" cy="1471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4260850" y="2804159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5" dirty="0">
                <a:solidFill>
                  <a:srgbClr val="365F91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780090" y="2321620"/>
            <a:ext cx="151009" cy="1471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2805429" y="2265679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5" dirty="0">
                <a:solidFill>
                  <a:srgbClr val="365F91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2641660" y="3397310"/>
            <a:ext cx="151009" cy="1471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2667000" y="3341370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5" dirty="0">
                <a:solidFill>
                  <a:srgbClr val="365F91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2434650" y="2792790"/>
            <a:ext cx="151009" cy="147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2459989" y="2735579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5" dirty="0">
                <a:solidFill>
                  <a:srgbClr val="365F91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4373940" y="2321620"/>
            <a:ext cx="151009" cy="147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4399279" y="2265679"/>
            <a:ext cx="114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5" dirty="0">
                <a:solidFill>
                  <a:srgbClr val="365F91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978150" y="3213100"/>
            <a:ext cx="1111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60" dirty="0">
                <a:solidFill>
                  <a:srgbClr val="365F91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211829" y="3399790"/>
            <a:ext cx="9239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70534" algn="l"/>
                <a:tab pos="714375" algn="l"/>
              </a:tabLst>
            </a:pPr>
            <a:r>
              <a:rPr sz="3300" spc="-89" baseline="13888" dirty="0">
                <a:solidFill>
                  <a:srgbClr val="365F91"/>
                </a:solidFill>
                <a:latin typeface="Arial"/>
                <a:cs typeface="Arial"/>
              </a:rPr>
              <a:t>-</a:t>
            </a:r>
            <a:r>
              <a:rPr sz="3300" spc="525" baseline="13888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365F91"/>
                </a:solidFill>
                <a:latin typeface="Arial"/>
                <a:cs typeface="Arial"/>
              </a:rPr>
              <a:t>-	-	</a:t>
            </a:r>
            <a:r>
              <a:rPr sz="3300" spc="-97" baseline="13888" dirty="0">
                <a:solidFill>
                  <a:srgbClr val="365F91"/>
                </a:solidFill>
                <a:latin typeface="Arial"/>
                <a:cs typeface="Arial"/>
              </a:rPr>
              <a:t>-</a:t>
            </a:r>
            <a:r>
              <a:rPr sz="3300" spc="-97" baseline="30303" dirty="0">
                <a:solidFill>
                  <a:srgbClr val="365F91"/>
                </a:solidFill>
                <a:latin typeface="Arial"/>
                <a:cs typeface="Arial"/>
              </a:rPr>
              <a:t>-</a:t>
            </a:r>
            <a:endParaRPr sz="3300" baseline="30303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874010" y="3063240"/>
            <a:ext cx="1111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60" dirty="0">
                <a:solidFill>
                  <a:srgbClr val="365F91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769870" y="2811779"/>
            <a:ext cx="1111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60" dirty="0">
                <a:solidFill>
                  <a:srgbClr val="365F91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839720" y="2593340"/>
            <a:ext cx="1111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60" dirty="0">
                <a:solidFill>
                  <a:srgbClr val="365F91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030220" y="2357120"/>
            <a:ext cx="1111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60" dirty="0">
                <a:solidFill>
                  <a:srgbClr val="365F91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088129" y="3030220"/>
            <a:ext cx="1111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60" dirty="0">
                <a:solidFill>
                  <a:srgbClr val="365F91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070350" y="2828290"/>
            <a:ext cx="1111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60" dirty="0">
                <a:solidFill>
                  <a:srgbClr val="365F91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051300" y="2677159"/>
            <a:ext cx="1111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60" dirty="0">
                <a:solidFill>
                  <a:srgbClr val="365F91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384550" y="2171700"/>
            <a:ext cx="694055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>
              <a:lnSpc>
                <a:spcPts val="1240"/>
              </a:lnSpc>
              <a:spcBef>
                <a:spcPts val="100"/>
              </a:spcBef>
            </a:pPr>
            <a:r>
              <a:rPr sz="1400" spc="-125" dirty="0">
                <a:solidFill>
                  <a:srgbClr val="365F91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ts val="2200"/>
              </a:lnSpc>
              <a:tabLst>
                <a:tab pos="316865" algn="l"/>
                <a:tab pos="556895" algn="l"/>
              </a:tabLst>
            </a:pPr>
            <a:r>
              <a:rPr sz="2200" spc="-60" dirty="0">
                <a:solidFill>
                  <a:srgbClr val="365F91"/>
                </a:solidFill>
                <a:latin typeface="Arial"/>
                <a:cs typeface="Arial"/>
              </a:rPr>
              <a:t>-	</a:t>
            </a:r>
            <a:r>
              <a:rPr sz="3300" spc="-89" baseline="-16414" dirty="0">
                <a:solidFill>
                  <a:srgbClr val="365F91"/>
                </a:solidFill>
                <a:latin typeface="Arial"/>
                <a:cs typeface="Arial"/>
              </a:rPr>
              <a:t>-	</a:t>
            </a:r>
            <a:r>
              <a:rPr sz="3300" spc="-89" baseline="-32828" dirty="0">
                <a:solidFill>
                  <a:srgbClr val="365F91"/>
                </a:solidFill>
                <a:latin typeface="Arial"/>
                <a:cs typeface="Arial"/>
              </a:rPr>
              <a:t>-</a:t>
            </a:r>
            <a:endParaRPr sz="3300" baseline="-32828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10869" y="3933190"/>
            <a:ext cx="6600190" cy="27190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>
            <a:spLocks noGrp="1"/>
          </p:cNvSpPr>
          <p:nvPr>
            <p:ph type="title"/>
          </p:nvPr>
        </p:nvSpPr>
        <p:spPr>
          <a:xfrm>
            <a:off x="185420" y="121920"/>
            <a:ext cx="2160905" cy="647700"/>
          </a:xfrm>
          <a:prstGeom prst="rect">
            <a:avLst/>
          </a:prstGeom>
          <a:ln w="9344">
            <a:solidFill>
              <a:srgbClr val="FFCC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340"/>
              </a:spcBef>
            </a:pPr>
            <a:r>
              <a:rPr sz="3600" b="0" spc="-120" dirty="0">
                <a:latin typeface="Arial"/>
                <a:cs typeface="Arial"/>
              </a:rPr>
              <a:t>Micelles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0" y="99387"/>
            <a:ext cx="3985054" cy="566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4600" y="4147820"/>
            <a:ext cx="6335395" cy="248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08729">
              <a:lnSpc>
                <a:spcPct val="100000"/>
              </a:lnSpc>
              <a:spcBef>
                <a:spcPts val="100"/>
              </a:spcBef>
            </a:pPr>
            <a:r>
              <a:rPr sz="1900" i="1" spc="-90" dirty="0">
                <a:solidFill>
                  <a:srgbClr val="365F91"/>
                </a:solidFill>
                <a:latin typeface="Arial"/>
                <a:cs typeface="Arial"/>
              </a:rPr>
              <a:t>Hydrophobic </a:t>
            </a:r>
            <a:r>
              <a:rPr sz="1900" spc="-60" dirty="0">
                <a:solidFill>
                  <a:srgbClr val="365F91"/>
                </a:solidFill>
                <a:latin typeface="Arial"/>
                <a:cs typeface="Arial"/>
              </a:rPr>
              <a:t>( </a:t>
            </a:r>
            <a:r>
              <a:rPr sz="1900" i="1" spc="-60" dirty="0">
                <a:solidFill>
                  <a:srgbClr val="365F91"/>
                </a:solidFill>
                <a:latin typeface="Arial"/>
                <a:cs typeface="Arial"/>
              </a:rPr>
              <a:t>lyophilic,  </a:t>
            </a:r>
            <a:r>
              <a:rPr sz="1900" spc="-50" dirty="0">
                <a:solidFill>
                  <a:srgbClr val="365F91"/>
                </a:solidFill>
                <a:latin typeface="Arial"/>
                <a:cs typeface="Arial"/>
              </a:rPr>
              <a:t>water-fearing </a:t>
            </a:r>
            <a:r>
              <a:rPr sz="1900" spc="-60" dirty="0">
                <a:solidFill>
                  <a:srgbClr val="365F91"/>
                </a:solidFill>
                <a:latin typeface="Arial"/>
                <a:cs typeface="Arial"/>
              </a:rPr>
              <a:t>) </a:t>
            </a:r>
            <a:r>
              <a:rPr sz="1900" i="1" spc="10" dirty="0">
                <a:solidFill>
                  <a:srgbClr val="365F91"/>
                </a:solidFill>
                <a:latin typeface="Arial"/>
                <a:cs typeface="Arial"/>
              </a:rPr>
              <a:t>tail  </a:t>
            </a:r>
            <a:r>
              <a:rPr sz="1900" spc="-65" dirty="0">
                <a:solidFill>
                  <a:srgbClr val="365F91"/>
                </a:solidFill>
                <a:latin typeface="Arial"/>
                <a:cs typeface="Arial"/>
              </a:rPr>
              <a:t>containing </a:t>
            </a:r>
            <a:r>
              <a:rPr sz="1900" spc="-15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1900" spc="-65" dirty="0">
                <a:solidFill>
                  <a:srgbClr val="365F91"/>
                </a:solidFill>
                <a:latin typeface="Arial"/>
                <a:cs typeface="Arial"/>
              </a:rPr>
              <a:t>hydrocarbon  </a:t>
            </a:r>
            <a:r>
              <a:rPr sz="1900" spc="-85" dirty="0">
                <a:solidFill>
                  <a:srgbClr val="365F91"/>
                </a:solidFill>
                <a:latin typeface="Arial"/>
                <a:cs typeface="Arial"/>
              </a:rPr>
              <a:t>chain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Arial"/>
              <a:cs typeface="Arial"/>
            </a:endParaRPr>
          </a:p>
          <a:p>
            <a:pPr marL="831850" marR="5080">
              <a:lnSpc>
                <a:spcPct val="100000"/>
              </a:lnSpc>
            </a:pPr>
            <a:r>
              <a:rPr sz="2100" spc="-5" dirty="0">
                <a:solidFill>
                  <a:srgbClr val="365F91"/>
                </a:solidFill>
                <a:latin typeface="Times New Roman"/>
                <a:cs typeface="Times New Roman"/>
              </a:rPr>
              <a:t>If </a:t>
            </a:r>
            <a:r>
              <a:rPr sz="2100" dirty="0">
                <a:solidFill>
                  <a:srgbClr val="365F91"/>
                </a:solidFill>
                <a:latin typeface="Times New Roman"/>
                <a:cs typeface="Times New Roman"/>
              </a:rPr>
              <a:t>enough soap is added to </a:t>
            </a:r>
            <a:r>
              <a:rPr sz="2100" spc="-5" dirty="0">
                <a:solidFill>
                  <a:srgbClr val="365F91"/>
                </a:solidFill>
                <a:latin typeface="Times New Roman"/>
                <a:cs typeface="Times New Roman"/>
              </a:rPr>
              <a:t>water </a:t>
            </a:r>
            <a:r>
              <a:rPr sz="2100" dirty="0">
                <a:solidFill>
                  <a:srgbClr val="365F91"/>
                </a:solidFill>
                <a:latin typeface="Times New Roman"/>
                <a:cs typeface="Times New Roman"/>
              </a:rPr>
              <a:t>the </a:t>
            </a:r>
            <a:r>
              <a:rPr sz="2100" spc="-5" dirty="0">
                <a:solidFill>
                  <a:srgbClr val="365F91"/>
                </a:solidFill>
                <a:latin typeface="Times New Roman"/>
                <a:cs typeface="Times New Roman"/>
              </a:rPr>
              <a:t>molecules  arrange themselves </a:t>
            </a:r>
            <a:r>
              <a:rPr sz="2100" dirty="0">
                <a:solidFill>
                  <a:srgbClr val="365F91"/>
                </a:solidFill>
                <a:latin typeface="Times New Roman"/>
                <a:cs typeface="Times New Roman"/>
              </a:rPr>
              <a:t>into a </a:t>
            </a:r>
            <a:r>
              <a:rPr sz="2100" spc="-5" dirty="0">
                <a:solidFill>
                  <a:srgbClr val="365F91"/>
                </a:solidFill>
                <a:latin typeface="Times New Roman"/>
                <a:cs typeface="Times New Roman"/>
              </a:rPr>
              <a:t>structure </a:t>
            </a:r>
            <a:r>
              <a:rPr sz="2100" dirty="0">
                <a:solidFill>
                  <a:srgbClr val="365F91"/>
                </a:solidFill>
                <a:latin typeface="Times New Roman"/>
                <a:cs typeface="Times New Roman"/>
              </a:rPr>
              <a:t>called a</a:t>
            </a:r>
            <a:r>
              <a:rPr sz="2100" spc="7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365F91"/>
                </a:solidFill>
                <a:latin typeface="Times New Roman"/>
                <a:cs typeface="Times New Roman"/>
              </a:rPr>
              <a:t>micelle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950" y="1383030"/>
            <a:ext cx="2306320" cy="5215890"/>
            <a:chOff x="107950" y="1383030"/>
            <a:chExt cx="2306320" cy="5215890"/>
          </a:xfrm>
        </p:grpSpPr>
        <p:sp>
          <p:nvSpPr>
            <p:cNvPr id="5" name="object 5"/>
            <p:cNvSpPr/>
            <p:nvPr/>
          </p:nvSpPr>
          <p:spPr>
            <a:xfrm>
              <a:off x="107950" y="1383030"/>
              <a:ext cx="1614170" cy="52158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3200" y="2085340"/>
              <a:ext cx="768350" cy="139700"/>
            </a:xfrm>
            <a:custGeom>
              <a:avLst/>
              <a:gdLst/>
              <a:ahLst/>
              <a:cxnLst/>
              <a:rect l="l" t="t" r="r" b="b"/>
              <a:pathLst>
                <a:path w="768350" h="139700">
                  <a:moveTo>
                    <a:pt x="768350" y="1397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3350" y="2048510"/>
              <a:ext cx="82550" cy="76200"/>
            </a:xfrm>
            <a:custGeom>
              <a:avLst/>
              <a:gdLst/>
              <a:ahLst/>
              <a:cxnLst/>
              <a:rect l="l" t="t" r="r" b="b"/>
              <a:pathLst>
                <a:path w="82550" h="76200">
                  <a:moveTo>
                    <a:pt x="82550" y="0"/>
                  </a:moveTo>
                  <a:lnTo>
                    <a:pt x="0" y="24129"/>
                  </a:lnTo>
                  <a:lnTo>
                    <a:pt x="68580" y="762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22069" y="3746500"/>
              <a:ext cx="1079500" cy="576580"/>
            </a:xfrm>
            <a:custGeom>
              <a:avLst/>
              <a:gdLst/>
              <a:ahLst/>
              <a:cxnLst/>
              <a:rect l="l" t="t" r="r" b="b"/>
              <a:pathLst>
                <a:path w="1079500" h="576579">
                  <a:moveTo>
                    <a:pt x="1079500" y="57658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58569" y="3713480"/>
              <a:ext cx="85090" cy="69850"/>
            </a:xfrm>
            <a:custGeom>
              <a:avLst/>
              <a:gdLst/>
              <a:ahLst/>
              <a:cxnLst/>
              <a:rect l="l" t="t" r="r" b="b"/>
              <a:pathLst>
                <a:path w="85090" h="69850">
                  <a:moveTo>
                    <a:pt x="0" y="0"/>
                  </a:moveTo>
                  <a:lnTo>
                    <a:pt x="49530" y="69850"/>
                  </a:lnTo>
                  <a:lnTo>
                    <a:pt x="8509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7310" y="5099050"/>
              <a:ext cx="1007110" cy="646430"/>
            </a:xfrm>
            <a:custGeom>
              <a:avLst/>
              <a:gdLst/>
              <a:ahLst/>
              <a:cxnLst/>
              <a:rect l="l" t="t" r="r" b="b"/>
              <a:pathLst>
                <a:path w="1007110" h="646429">
                  <a:moveTo>
                    <a:pt x="1007110" y="0"/>
                  </a:moveTo>
                  <a:lnTo>
                    <a:pt x="0" y="646430"/>
                  </a:lnTo>
                </a:path>
              </a:pathLst>
            </a:custGeom>
            <a:ln w="254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7619" y="5711189"/>
              <a:ext cx="85090" cy="73660"/>
            </a:xfrm>
            <a:custGeom>
              <a:avLst/>
              <a:gdLst/>
              <a:ahLst/>
              <a:cxnLst/>
              <a:rect l="l" t="t" r="r" b="b"/>
              <a:pathLst>
                <a:path w="85090" h="73660">
                  <a:moveTo>
                    <a:pt x="44450" y="0"/>
                  </a:moveTo>
                  <a:lnTo>
                    <a:pt x="0" y="73660"/>
                  </a:lnTo>
                  <a:lnTo>
                    <a:pt x="85090" y="6477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19020" y="1878329"/>
            <a:ext cx="230314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i="1" spc="-75" dirty="0">
                <a:solidFill>
                  <a:srgbClr val="365F91"/>
                </a:solidFill>
                <a:latin typeface="Arial"/>
                <a:cs typeface="Arial"/>
              </a:rPr>
              <a:t>Hydrophilic </a:t>
            </a:r>
            <a:r>
              <a:rPr sz="1900" spc="-60" dirty="0">
                <a:solidFill>
                  <a:srgbClr val="365F91"/>
                </a:solidFill>
                <a:latin typeface="Arial"/>
                <a:cs typeface="Arial"/>
              </a:rPr>
              <a:t>(</a:t>
            </a:r>
            <a:r>
              <a:rPr sz="1900" spc="-16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900" i="1" spc="-75" dirty="0">
                <a:solidFill>
                  <a:srgbClr val="365F91"/>
                </a:solidFill>
                <a:latin typeface="Arial"/>
                <a:cs typeface="Arial"/>
              </a:rPr>
              <a:t>lyophobic</a:t>
            </a:r>
            <a:r>
              <a:rPr sz="1900" spc="-75" dirty="0">
                <a:solidFill>
                  <a:srgbClr val="365F91"/>
                </a:solidFill>
                <a:latin typeface="Arial"/>
                <a:cs typeface="Arial"/>
              </a:rPr>
              <a:t>,  </a:t>
            </a:r>
            <a:r>
              <a:rPr sz="1900" spc="-55" dirty="0">
                <a:solidFill>
                  <a:srgbClr val="365F91"/>
                </a:solidFill>
                <a:latin typeface="Arial"/>
                <a:cs typeface="Arial"/>
              </a:rPr>
              <a:t>water-loving) </a:t>
            </a:r>
            <a:r>
              <a:rPr sz="1900" i="1" spc="-105" dirty="0">
                <a:solidFill>
                  <a:srgbClr val="365F91"/>
                </a:solidFill>
                <a:latin typeface="Arial"/>
                <a:cs typeface="Arial"/>
              </a:rPr>
              <a:t>head  </a:t>
            </a:r>
            <a:r>
              <a:rPr sz="1900" spc="-60" dirty="0">
                <a:solidFill>
                  <a:srgbClr val="365F91"/>
                </a:solidFill>
                <a:latin typeface="Arial"/>
                <a:cs typeface="Arial"/>
              </a:rPr>
              <a:t>containing </a:t>
            </a:r>
            <a:r>
              <a:rPr sz="1900" spc="-15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1900" spc="-100" dirty="0">
                <a:solidFill>
                  <a:srgbClr val="365F91"/>
                </a:solidFill>
                <a:latin typeface="Arial"/>
                <a:cs typeface="Arial"/>
              </a:rPr>
              <a:t>charged  </a:t>
            </a:r>
            <a:r>
              <a:rPr sz="1900" spc="-40" dirty="0">
                <a:solidFill>
                  <a:srgbClr val="365F91"/>
                </a:solidFill>
                <a:latin typeface="Arial"/>
                <a:cs typeface="Arial"/>
              </a:rPr>
              <a:t>functional</a:t>
            </a:r>
            <a:r>
              <a:rPr sz="1900" spc="-11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365F91"/>
                </a:solidFill>
                <a:latin typeface="Arial"/>
                <a:cs typeface="Arial"/>
              </a:rPr>
              <a:t>group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7175" y="123189"/>
            <a:ext cx="3527425" cy="720090"/>
          </a:xfrm>
          <a:prstGeom prst="rect">
            <a:avLst/>
          </a:prstGeom>
          <a:ln w="9344">
            <a:solidFill>
              <a:srgbClr val="FFCC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630"/>
              </a:spcBef>
            </a:pPr>
            <a:r>
              <a:rPr sz="3600" b="0" spc="-315" dirty="0">
                <a:latin typeface="Arial"/>
                <a:cs typeface="Arial"/>
              </a:rPr>
              <a:t>Soap</a:t>
            </a:r>
            <a:r>
              <a:rPr sz="3600" b="0" spc="-204" dirty="0">
                <a:latin typeface="Arial"/>
                <a:cs typeface="Arial"/>
              </a:rPr>
              <a:t> </a:t>
            </a:r>
            <a:r>
              <a:rPr sz="3600" b="0" spc="-135" dirty="0">
                <a:latin typeface="Arial"/>
                <a:cs typeface="Arial"/>
              </a:rPr>
              <a:t>Molecules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2409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1517650"/>
            <a:ext cx="7975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5" dirty="0">
                <a:solidFill>
                  <a:srgbClr val="365F91"/>
                </a:solidFill>
                <a:latin typeface="Arial"/>
                <a:cs typeface="Arial"/>
              </a:rPr>
              <a:t>Anionic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740659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2755900"/>
            <a:ext cx="85851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80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2000" spc="-10" dirty="0">
                <a:solidFill>
                  <a:srgbClr val="365F91"/>
                </a:solidFill>
                <a:latin typeface="Arial"/>
                <a:cs typeface="Arial"/>
              </a:rPr>
              <a:t>at</a:t>
            </a:r>
            <a:r>
              <a:rPr sz="2000" spc="-20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2000" spc="-60" dirty="0">
                <a:solidFill>
                  <a:srgbClr val="365F91"/>
                </a:solidFill>
                <a:latin typeface="Arial"/>
                <a:cs typeface="Arial"/>
              </a:rPr>
              <a:t>on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2000" spc="-155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8417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3855720"/>
            <a:ext cx="12585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solidFill>
                  <a:srgbClr val="365F91"/>
                </a:solidFill>
                <a:latin typeface="Arial"/>
                <a:cs typeface="Arial"/>
              </a:rPr>
              <a:t>Zwitterionic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54254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5439409"/>
            <a:ext cx="9486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0" dirty="0">
                <a:solidFill>
                  <a:srgbClr val="365F91"/>
                </a:solidFill>
                <a:latin typeface="Arial"/>
                <a:cs typeface="Arial"/>
              </a:rPr>
              <a:t>Nonionic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289550" y="2675889"/>
            <a:ext cx="565150" cy="544830"/>
            <a:chOff x="5289550" y="2675889"/>
            <a:chExt cx="565150" cy="544830"/>
          </a:xfrm>
        </p:grpSpPr>
        <p:sp>
          <p:nvSpPr>
            <p:cNvPr id="11" name="object 11"/>
            <p:cNvSpPr/>
            <p:nvPr/>
          </p:nvSpPr>
          <p:spPr>
            <a:xfrm>
              <a:off x="5382260" y="2675889"/>
              <a:ext cx="314960" cy="19050"/>
            </a:xfrm>
            <a:custGeom>
              <a:avLst/>
              <a:gdLst/>
              <a:ahLst/>
              <a:cxnLst/>
              <a:rect l="l" t="t" r="r" b="b"/>
              <a:pathLst>
                <a:path w="314960" h="19050">
                  <a:moveTo>
                    <a:pt x="314960" y="0"/>
                  </a:moveTo>
                  <a:lnTo>
                    <a:pt x="0" y="0"/>
                  </a:lnTo>
                  <a:lnTo>
                    <a:pt x="10160" y="19050"/>
                  </a:lnTo>
                  <a:lnTo>
                    <a:pt x="304800" y="19050"/>
                  </a:lnTo>
                  <a:lnTo>
                    <a:pt x="3149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89550" y="2675889"/>
              <a:ext cx="132079" cy="195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95900" y="2675889"/>
              <a:ext cx="558800" cy="544830"/>
            </a:xfrm>
            <a:custGeom>
              <a:avLst/>
              <a:gdLst/>
              <a:ahLst/>
              <a:cxnLst/>
              <a:rect l="l" t="t" r="r" b="b"/>
              <a:pathLst>
                <a:path w="558800" h="544830">
                  <a:moveTo>
                    <a:pt x="501650" y="267970"/>
                  </a:moveTo>
                  <a:lnTo>
                    <a:pt x="375920" y="50800"/>
                  </a:lnTo>
                  <a:lnTo>
                    <a:pt x="360680" y="60960"/>
                  </a:lnTo>
                  <a:lnTo>
                    <a:pt x="486410" y="275590"/>
                  </a:lnTo>
                  <a:lnTo>
                    <a:pt x="501650" y="267970"/>
                  </a:lnTo>
                  <a:close/>
                </a:path>
                <a:path w="558800" h="544830">
                  <a:moveTo>
                    <a:pt x="558800" y="271780"/>
                  </a:moveTo>
                  <a:lnTo>
                    <a:pt x="401320" y="0"/>
                  </a:lnTo>
                  <a:lnTo>
                    <a:pt x="391160" y="19050"/>
                  </a:lnTo>
                  <a:lnTo>
                    <a:pt x="538480" y="271780"/>
                  </a:lnTo>
                  <a:lnTo>
                    <a:pt x="391160" y="527050"/>
                  </a:lnTo>
                  <a:lnTo>
                    <a:pt x="96520" y="527050"/>
                  </a:lnTo>
                  <a:lnTo>
                    <a:pt x="13970" y="383540"/>
                  </a:lnTo>
                  <a:lnTo>
                    <a:pt x="0" y="391160"/>
                  </a:lnTo>
                  <a:lnTo>
                    <a:pt x="86360" y="544830"/>
                  </a:lnTo>
                  <a:lnTo>
                    <a:pt x="401320" y="544830"/>
                  </a:lnTo>
                  <a:lnTo>
                    <a:pt x="558800" y="2717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674620" y="2937510"/>
            <a:ext cx="2461260" cy="152400"/>
            <a:chOff x="2674620" y="2937510"/>
            <a:chExt cx="2461260" cy="152400"/>
          </a:xfrm>
        </p:grpSpPr>
        <p:sp>
          <p:nvSpPr>
            <p:cNvPr id="15" name="object 15"/>
            <p:cNvSpPr/>
            <p:nvPr/>
          </p:nvSpPr>
          <p:spPr>
            <a:xfrm>
              <a:off x="5026660" y="3001010"/>
              <a:ext cx="109220" cy="78740"/>
            </a:xfrm>
            <a:custGeom>
              <a:avLst/>
              <a:gdLst/>
              <a:ahLst/>
              <a:cxnLst/>
              <a:rect l="l" t="t" r="r" b="b"/>
              <a:pathLst>
                <a:path w="109220" h="78739">
                  <a:moveTo>
                    <a:pt x="100329" y="0"/>
                  </a:moveTo>
                  <a:lnTo>
                    <a:pt x="0" y="58419"/>
                  </a:lnTo>
                  <a:lnTo>
                    <a:pt x="0" y="78739"/>
                  </a:lnTo>
                  <a:lnTo>
                    <a:pt x="109219" y="13969"/>
                  </a:lnTo>
                  <a:lnTo>
                    <a:pt x="1003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4620" y="2937509"/>
              <a:ext cx="2352040" cy="152400"/>
            </a:xfrm>
            <a:custGeom>
              <a:avLst/>
              <a:gdLst/>
              <a:ahLst/>
              <a:cxnLst/>
              <a:rect l="l" t="t" r="r" b="b"/>
              <a:pathLst>
                <a:path w="2352040" h="152400">
                  <a:moveTo>
                    <a:pt x="2352040" y="121920"/>
                  </a:moveTo>
                  <a:lnTo>
                    <a:pt x="2141220" y="0"/>
                  </a:lnTo>
                  <a:lnTo>
                    <a:pt x="1930400" y="121920"/>
                  </a:lnTo>
                  <a:lnTo>
                    <a:pt x="1719580" y="0"/>
                  </a:lnTo>
                  <a:lnTo>
                    <a:pt x="1511300" y="121920"/>
                  </a:lnTo>
                  <a:lnTo>
                    <a:pt x="1300480" y="0"/>
                  </a:lnTo>
                  <a:lnTo>
                    <a:pt x="1089660" y="121920"/>
                  </a:lnTo>
                  <a:lnTo>
                    <a:pt x="878840" y="0"/>
                  </a:lnTo>
                  <a:lnTo>
                    <a:pt x="670560" y="121920"/>
                  </a:lnTo>
                  <a:lnTo>
                    <a:pt x="459740" y="0"/>
                  </a:lnTo>
                  <a:lnTo>
                    <a:pt x="231140" y="132080"/>
                  </a:lnTo>
                  <a:lnTo>
                    <a:pt x="7620" y="2540"/>
                  </a:lnTo>
                  <a:lnTo>
                    <a:pt x="0" y="17780"/>
                  </a:lnTo>
                  <a:lnTo>
                    <a:pt x="231140" y="152400"/>
                  </a:lnTo>
                  <a:lnTo>
                    <a:pt x="459740" y="20320"/>
                  </a:lnTo>
                  <a:lnTo>
                    <a:pt x="670560" y="142240"/>
                  </a:lnTo>
                  <a:lnTo>
                    <a:pt x="878840" y="20320"/>
                  </a:lnTo>
                  <a:lnTo>
                    <a:pt x="1089660" y="142240"/>
                  </a:lnTo>
                  <a:lnTo>
                    <a:pt x="1300480" y="20320"/>
                  </a:lnTo>
                  <a:lnTo>
                    <a:pt x="1511300" y="142240"/>
                  </a:lnTo>
                  <a:lnTo>
                    <a:pt x="1719580" y="20320"/>
                  </a:lnTo>
                  <a:lnTo>
                    <a:pt x="1930400" y="142240"/>
                  </a:lnTo>
                  <a:lnTo>
                    <a:pt x="2141220" y="20320"/>
                  </a:lnTo>
                  <a:lnTo>
                    <a:pt x="2352040" y="142240"/>
                  </a:lnTo>
                  <a:lnTo>
                    <a:pt x="2352040" y="12192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34609" y="2561589"/>
            <a:ext cx="201295" cy="542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750">
              <a:lnSpc>
                <a:spcPts val="2030"/>
              </a:lnSpc>
              <a:spcBef>
                <a:spcPts val="110"/>
              </a:spcBef>
            </a:pPr>
            <a:r>
              <a:rPr sz="1900" spc="5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030"/>
              </a:lnSpc>
            </a:pPr>
            <a:r>
              <a:rPr sz="1900" spc="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5220" y="3097529"/>
            <a:ext cx="37973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900" spc="5" dirty="0">
                <a:solidFill>
                  <a:srgbClr val="FF0000"/>
                </a:solidFill>
                <a:latin typeface="Arial"/>
                <a:cs typeface="Arial"/>
              </a:rPr>
              <a:t>Br</a:t>
            </a:r>
            <a:r>
              <a:rPr sz="2100" spc="7" baseline="37698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2100" baseline="37698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59379" y="1662429"/>
            <a:ext cx="2467610" cy="148590"/>
            <a:chOff x="2659379" y="1662429"/>
            <a:chExt cx="2467610" cy="148590"/>
          </a:xfrm>
        </p:grpSpPr>
        <p:sp>
          <p:nvSpPr>
            <p:cNvPr id="20" name="object 20"/>
            <p:cNvSpPr/>
            <p:nvPr/>
          </p:nvSpPr>
          <p:spPr>
            <a:xfrm>
              <a:off x="5006339" y="1717039"/>
              <a:ext cx="120650" cy="83820"/>
            </a:xfrm>
            <a:custGeom>
              <a:avLst/>
              <a:gdLst/>
              <a:ahLst/>
              <a:cxnLst/>
              <a:rect l="l" t="t" r="r" b="b"/>
              <a:pathLst>
                <a:path w="120650" h="83819">
                  <a:moveTo>
                    <a:pt x="113030" y="0"/>
                  </a:moveTo>
                  <a:lnTo>
                    <a:pt x="0" y="63500"/>
                  </a:lnTo>
                  <a:lnTo>
                    <a:pt x="0" y="83820"/>
                  </a:lnTo>
                  <a:lnTo>
                    <a:pt x="120650" y="1397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59380" y="1662429"/>
              <a:ext cx="2346960" cy="148590"/>
            </a:xfrm>
            <a:custGeom>
              <a:avLst/>
              <a:gdLst/>
              <a:ahLst/>
              <a:cxnLst/>
              <a:rect l="l" t="t" r="r" b="b"/>
              <a:pathLst>
                <a:path w="2346960" h="148589">
                  <a:moveTo>
                    <a:pt x="2346960" y="118110"/>
                  </a:moveTo>
                  <a:lnTo>
                    <a:pt x="2136140" y="0"/>
                  </a:lnTo>
                  <a:lnTo>
                    <a:pt x="1926590" y="118110"/>
                  </a:lnTo>
                  <a:lnTo>
                    <a:pt x="1715770" y="0"/>
                  </a:lnTo>
                  <a:lnTo>
                    <a:pt x="1507490" y="118110"/>
                  </a:lnTo>
                  <a:lnTo>
                    <a:pt x="1297940" y="0"/>
                  </a:lnTo>
                  <a:lnTo>
                    <a:pt x="1087120" y="118110"/>
                  </a:lnTo>
                  <a:lnTo>
                    <a:pt x="876300" y="0"/>
                  </a:lnTo>
                  <a:lnTo>
                    <a:pt x="668020" y="118110"/>
                  </a:lnTo>
                  <a:lnTo>
                    <a:pt x="458470" y="0"/>
                  </a:lnTo>
                  <a:lnTo>
                    <a:pt x="229870" y="128270"/>
                  </a:lnTo>
                  <a:lnTo>
                    <a:pt x="7620" y="1270"/>
                  </a:lnTo>
                  <a:lnTo>
                    <a:pt x="0" y="15240"/>
                  </a:lnTo>
                  <a:lnTo>
                    <a:pt x="229870" y="148590"/>
                  </a:lnTo>
                  <a:lnTo>
                    <a:pt x="458470" y="19050"/>
                  </a:lnTo>
                  <a:lnTo>
                    <a:pt x="668020" y="138430"/>
                  </a:lnTo>
                  <a:lnTo>
                    <a:pt x="876300" y="19050"/>
                  </a:lnTo>
                  <a:lnTo>
                    <a:pt x="1087120" y="138430"/>
                  </a:lnTo>
                  <a:lnTo>
                    <a:pt x="1297940" y="19050"/>
                  </a:lnTo>
                  <a:lnTo>
                    <a:pt x="1507490" y="138430"/>
                  </a:lnTo>
                  <a:lnTo>
                    <a:pt x="1715770" y="19050"/>
                  </a:lnTo>
                  <a:lnTo>
                    <a:pt x="1926590" y="138430"/>
                  </a:lnTo>
                  <a:lnTo>
                    <a:pt x="2136140" y="19050"/>
                  </a:lnTo>
                  <a:lnTo>
                    <a:pt x="2346960" y="138430"/>
                  </a:lnTo>
                  <a:lnTo>
                    <a:pt x="2346960" y="11811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5303520" y="1717039"/>
            <a:ext cx="88900" cy="62230"/>
          </a:xfrm>
          <a:custGeom>
            <a:avLst/>
            <a:gdLst/>
            <a:ahLst/>
            <a:cxnLst/>
            <a:rect l="l" t="t" r="r" b="b"/>
            <a:pathLst>
              <a:path w="88900" h="62230">
                <a:moveTo>
                  <a:pt x="7619" y="0"/>
                </a:moveTo>
                <a:lnTo>
                  <a:pt x="0" y="13970"/>
                </a:lnTo>
                <a:lnTo>
                  <a:pt x="80009" y="62230"/>
                </a:lnTo>
                <a:lnTo>
                  <a:pt x="88900" y="45720"/>
                </a:lnTo>
                <a:lnTo>
                  <a:pt x="76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81600" y="1482089"/>
            <a:ext cx="64769" cy="86360"/>
          </a:xfrm>
          <a:custGeom>
            <a:avLst/>
            <a:gdLst/>
            <a:ahLst/>
            <a:cxnLst/>
            <a:rect l="l" t="t" r="r" b="b"/>
            <a:pathLst>
              <a:path w="64770" h="86359">
                <a:moveTo>
                  <a:pt x="19050" y="0"/>
                </a:moveTo>
                <a:lnTo>
                  <a:pt x="0" y="0"/>
                </a:lnTo>
                <a:lnTo>
                  <a:pt x="0" y="86360"/>
                </a:lnTo>
                <a:lnTo>
                  <a:pt x="19050" y="86360"/>
                </a:lnTo>
                <a:lnTo>
                  <a:pt x="19050" y="0"/>
                </a:lnTo>
                <a:close/>
              </a:path>
              <a:path w="64770" h="86359">
                <a:moveTo>
                  <a:pt x="64770" y="0"/>
                </a:moveTo>
                <a:lnTo>
                  <a:pt x="46990" y="0"/>
                </a:lnTo>
                <a:lnTo>
                  <a:pt x="46990" y="86360"/>
                </a:lnTo>
                <a:lnTo>
                  <a:pt x="64770" y="86360"/>
                </a:lnTo>
                <a:lnTo>
                  <a:pt x="647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81600" y="1785619"/>
            <a:ext cx="64769" cy="86360"/>
          </a:xfrm>
          <a:custGeom>
            <a:avLst/>
            <a:gdLst/>
            <a:ahLst/>
            <a:cxnLst/>
            <a:rect l="l" t="t" r="r" b="b"/>
            <a:pathLst>
              <a:path w="64770" h="86360">
                <a:moveTo>
                  <a:pt x="19050" y="0"/>
                </a:moveTo>
                <a:lnTo>
                  <a:pt x="0" y="0"/>
                </a:lnTo>
                <a:lnTo>
                  <a:pt x="0" y="86360"/>
                </a:lnTo>
                <a:lnTo>
                  <a:pt x="19050" y="86360"/>
                </a:lnTo>
                <a:lnTo>
                  <a:pt x="19050" y="0"/>
                </a:lnTo>
                <a:close/>
              </a:path>
              <a:path w="64770" h="86360">
                <a:moveTo>
                  <a:pt x="64770" y="0"/>
                </a:moveTo>
                <a:lnTo>
                  <a:pt x="46990" y="0"/>
                </a:lnTo>
                <a:lnTo>
                  <a:pt x="46990" y="86360"/>
                </a:lnTo>
                <a:lnTo>
                  <a:pt x="64770" y="86360"/>
                </a:lnTo>
                <a:lnTo>
                  <a:pt x="647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95240" y="1661159"/>
            <a:ext cx="98679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850" spc="7" baseline="35087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50" spc="150" baseline="3508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100" spc="-7" baseline="37698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Na</a:t>
            </a:r>
            <a:r>
              <a:rPr sz="2100" spc="-7" baseline="37698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 sz="2100" baseline="37698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29179" y="262890"/>
            <a:ext cx="299212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solidFill>
                  <a:srgbClr val="365F91"/>
                </a:solidFill>
                <a:latin typeface="Arial"/>
                <a:cs typeface="Arial"/>
              </a:rPr>
              <a:t>Types </a:t>
            </a:r>
            <a:r>
              <a:rPr sz="18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Detergent</a:t>
            </a:r>
            <a:r>
              <a:rPr sz="1800" spc="-16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365F91"/>
                </a:solidFill>
                <a:latin typeface="Arial"/>
                <a:cs typeface="Arial"/>
              </a:rPr>
              <a:t>Molecules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40"/>
              </a:spcBef>
            </a:pPr>
            <a:r>
              <a:rPr sz="1900" spc="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06670" y="1813559"/>
            <a:ext cx="214629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76220" y="2117090"/>
            <a:ext cx="2759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65F91"/>
                </a:solidFill>
                <a:latin typeface="Times New Roman"/>
                <a:cs typeface="Times New Roman"/>
              </a:rPr>
              <a:t>Sodium </a:t>
            </a:r>
            <a:r>
              <a:rPr sz="1800" dirty="0">
                <a:solidFill>
                  <a:srgbClr val="365F91"/>
                </a:solidFill>
                <a:latin typeface="Times New Roman"/>
                <a:cs typeface="Times New Roman"/>
              </a:rPr>
              <a:t>dodecylsulfate</a:t>
            </a:r>
            <a:r>
              <a:rPr sz="1800" spc="-4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65F91"/>
                </a:solidFill>
                <a:latin typeface="Times New Roman"/>
                <a:cs typeface="Times New Roman"/>
              </a:rPr>
              <a:t>(SDS)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74950" y="3267709"/>
            <a:ext cx="2360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65F91"/>
                </a:solidFill>
                <a:latin typeface="Times New Roman"/>
                <a:cs typeface="Times New Roman"/>
              </a:rPr>
              <a:t>Cetylpyridinium</a:t>
            </a:r>
            <a:r>
              <a:rPr sz="1800" spc="-5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65F91"/>
                </a:solidFill>
                <a:latin typeface="Times New Roman"/>
                <a:cs typeface="Times New Roman"/>
              </a:rPr>
              <a:t>bromide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36640" y="4104639"/>
            <a:ext cx="363220" cy="605790"/>
          </a:xfrm>
          <a:custGeom>
            <a:avLst/>
            <a:gdLst/>
            <a:ahLst/>
            <a:cxnLst/>
            <a:rect l="l" t="t" r="r" b="b"/>
            <a:pathLst>
              <a:path w="363220" h="605789">
                <a:moveTo>
                  <a:pt x="363220" y="590550"/>
                </a:moveTo>
                <a:lnTo>
                  <a:pt x="191770" y="590550"/>
                </a:lnTo>
                <a:lnTo>
                  <a:pt x="184785" y="598170"/>
                </a:lnTo>
                <a:lnTo>
                  <a:pt x="184785" y="590550"/>
                </a:lnTo>
                <a:lnTo>
                  <a:pt x="191770" y="590550"/>
                </a:lnTo>
                <a:lnTo>
                  <a:pt x="191770" y="331470"/>
                </a:lnTo>
                <a:lnTo>
                  <a:pt x="191770" y="322580"/>
                </a:lnTo>
                <a:lnTo>
                  <a:pt x="191770" y="0"/>
                </a:lnTo>
                <a:lnTo>
                  <a:pt x="184150" y="0"/>
                </a:lnTo>
                <a:lnTo>
                  <a:pt x="184150" y="322580"/>
                </a:lnTo>
                <a:lnTo>
                  <a:pt x="180975" y="322580"/>
                </a:lnTo>
                <a:lnTo>
                  <a:pt x="180975" y="319405"/>
                </a:lnTo>
                <a:lnTo>
                  <a:pt x="184150" y="322580"/>
                </a:lnTo>
                <a:lnTo>
                  <a:pt x="184150" y="0"/>
                </a:lnTo>
                <a:lnTo>
                  <a:pt x="0" y="0"/>
                </a:lnTo>
                <a:lnTo>
                  <a:pt x="0" y="15240"/>
                </a:lnTo>
                <a:lnTo>
                  <a:pt x="177800" y="15240"/>
                </a:lnTo>
                <a:lnTo>
                  <a:pt x="177800" y="316230"/>
                </a:lnTo>
                <a:lnTo>
                  <a:pt x="0" y="316230"/>
                </a:lnTo>
                <a:lnTo>
                  <a:pt x="0" y="322580"/>
                </a:lnTo>
                <a:lnTo>
                  <a:pt x="0" y="331470"/>
                </a:lnTo>
                <a:lnTo>
                  <a:pt x="177800" y="331470"/>
                </a:lnTo>
                <a:lnTo>
                  <a:pt x="177800" y="590550"/>
                </a:lnTo>
                <a:lnTo>
                  <a:pt x="177800" y="605790"/>
                </a:lnTo>
                <a:lnTo>
                  <a:pt x="184785" y="605790"/>
                </a:lnTo>
                <a:lnTo>
                  <a:pt x="363220" y="605790"/>
                </a:lnTo>
                <a:lnTo>
                  <a:pt x="363220" y="5905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2834639" y="3840479"/>
            <a:ext cx="3150870" cy="279400"/>
            <a:chOff x="2834639" y="3840479"/>
            <a:chExt cx="3150870" cy="279400"/>
          </a:xfrm>
        </p:grpSpPr>
        <p:sp>
          <p:nvSpPr>
            <p:cNvPr id="32" name="object 32"/>
            <p:cNvSpPr/>
            <p:nvPr/>
          </p:nvSpPr>
          <p:spPr>
            <a:xfrm>
              <a:off x="5853429" y="3986529"/>
              <a:ext cx="132080" cy="88900"/>
            </a:xfrm>
            <a:custGeom>
              <a:avLst/>
              <a:gdLst/>
              <a:ahLst/>
              <a:cxnLst/>
              <a:rect l="l" t="t" r="r" b="b"/>
              <a:pathLst>
                <a:path w="132079" h="88900">
                  <a:moveTo>
                    <a:pt x="0" y="0"/>
                  </a:moveTo>
                  <a:lnTo>
                    <a:pt x="0" y="16510"/>
                  </a:lnTo>
                  <a:lnTo>
                    <a:pt x="124460" y="88900"/>
                  </a:lnTo>
                  <a:lnTo>
                    <a:pt x="132080" y="77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52769" y="3986529"/>
              <a:ext cx="200660" cy="133350"/>
            </a:xfrm>
            <a:custGeom>
              <a:avLst/>
              <a:gdLst/>
              <a:ahLst/>
              <a:cxnLst/>
              <a:rect l="l" t="t" r="r" b="b"/>
              <a:pathLst>
                <a:path w="200660" h="133350">
                  <a:moveTo>
                    <a:pt x="200659" y="0"/>
                  </a:moveTo>
                  <a:lnTo>
                    <a:pt x="0" y="116840"/>
                  </a:lnTo>
                  <a:lnTo>
                    <a:pt x="0" y="133350"/>
                  </a:lnTo>
                  <a:lnTo>
                    <a:pt x="200659" y="16510"/>
                  </a:lnTo>
                  <a:lnTo>
                    <a:pt x="2006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34640" y="3986529"/>
              <a:ext cx="2818130" cy="133350"/>
            </a:xfrm>
            <a:custGeom>
              <a:avLst/>
              <a:gdLst/>
              <a:ahLst/>
              <a:cxnLst/>
              <a:rect l="l" t="t" r="r" b="b"/>
              <a:pathLst>
                <a:path w="2818129" h="133350">
                  <a:moveTo>
                    <a:pt x="2818130" y="116840"/>
                  </a:moveTo>
                  <a:lnTo>
                    <a:pt x="2617470" y="0"/>
                  </a:lnTo>
                  <a:lnTo>
                    <a:pt x="2415540" y="116840"/>
                  </a:lnTo>
                  <a:lnTo>
                    <a:pt x="2214880" y="0"/>
                  </a:lnTo>
                  <a:lnTo>
                    <a:pt x="2012950" y="116840"/>
                  </a:lnTo>
                  <a:lnTo>
                    <a:pt x="1812290" y="0"/>
                  </a:lnTo>
                  <a:lnTo>
                    <a:pt x="1611630" y="116840"/>
                  </a:lnTo>
                  <a:lnTo>
                    <a:pt x="1409700" y="0"/>
                  </a:lnTo>
                  <a:lnTo>
                    <a:pt x="1209040" y="116840"/>
                  </a:lnTo>
                  <a:lnTo>
                    <a:pt x="1008380" y="0"/>
                  </a:lnTo>
                  <a:lnTo>
                    <a:pt x="806450" y="116840"/>
                  </a:lnTo>
                  <a:lnTo>
                    <a:pt x="605790" y="0"/>
                  </a:lnTo>
                  <a:lnTo>
                    <a:pt x="405130" y="116840"/>
                  </a:lnTo>
                  <a:lnTo>
                    <a:pt x="203200" y="0"/>
                  </a:lnTo>
                  <a:lnTo>
                    <a:pt x="0" y="118110"/>
                  </a:lnTo>
                  <a:lnTo>
                    <a:pt x="6350" y="132080"/>
                  </a:lnTo>
                  <a:lnTo>
                    <a:pt x="203200" y="16510"/>
                  </a:lnTo>
                  <a:lnTo>
                    <a:pt x="405130" y="133350"/>
                  </a:lnTo>
                  <a:lnTo>
                    <a:pt x="605790" y="16510"/>
                  </a:lnTo>
                  <a:lnTo>
                    <a:pt x="806450" y="133350"/>
                  </a:lnTo>
                  <a:lnTo>
                    <a:pt x="1008380" y="16510"/>
                  </a:lnTo>
                  <a:lnTo>
                    <a:pt x="1209040" y="133350"/>
                  </a:lnTo>
                  <a:lnTo>
                    <a:pt x="1409700" y="16510"/>
                  </a:lnTo>
                  <a:lnTo>
                    <a:pt x="1611630" y="133350"/>
                  </a:lnTo>
                  <a:lnTo>
                    <a:pt x="1812290" y="16510"/>
                  </a:lnTo>
                  <a:lnTo>
                    <a:pt x="2012950" y="133350"/>
                  </a:lnTo>
                  <a:lnTo>
                    <a:pt x="2214880" y="16510"/>
                  </a:lnTo>
                  <a:lnTo>
                    <a:pt x="2415540" y="133350"/>
                  </a:lnTo>
                  <a:lnTo>
                    <a:pt x="2617470" y="16510"/>
                  </a:lnTo>
                  <a:lnTo>
                    <a:pt x="2818130" y="133350"/>
                  </a:lnTo>
                  <a:lnTo>
                    <a:pt x="2818130" y="11684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26760" y="3840479"/>
              <a:ext cx="53340" cy="166370"/>
            </a:xfrm>
            <a:custGeom>
              <a:avLst/>
              <a:gdLst/>
              <a:ahLst/>
              <a:cxnLst/>
              <a:rect l="l" t="t" r="r" b="b"/>
              <a:pathLst>
                <a:path w="53339" h="166370">
                  <a:moveTo>
                    <a:pt x="15240" y="0"/>
                  </a:moveTo>
                  <a:lnTo>
                    <a:pt x="0" y="0"/>
                  </a:lnTo>
                  <a:lnTo>
                    <a:pt x="0" y="166370"/>
                  </a:lnTo>
                  <a:lnTo>
                    <a:pt x="15240" y="166370"/>
                  </a:lnTo>
                  <a:lnTo>
                    <a:pt x="15240" y="0"/>
                  </a:lnTo>
                  <a:close/>
                </a:path>
                <a:path w="53339" h="166370">
                  <a:moveTo>
                    <a:pt x="53340" y="0"/>
                  </a:moveTo>
                  <a:lnTo>
                    <a:pt x="38100" y="0"/>
                  </a:lnTo>
                  <a:lnTo>
                    <a:pt x="38100" y="166370"/>
                  </a:lnTo>
                  <a:lnTo>
                    <a:pt x="53340" y="16637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599689" y="4419600"/>
            <a:ext cx="3380740" cy="307340"/>
            <a:chOff x="2599689" y="4419600"/>
            <a:chExt cx="3380740" cy="307340"/>
          </a:xfrm>
        </p:grpSpPr>
        <p:sp>
          <p:nvSpPr>
            <p:cNvPr id="37" name="object 37"/>
            <p:cNvSpPr/>
            <p:nvPr/>
          </p:nvSpPr>
          <p:spPr>
            <a:xfrm>
              <a:off x="5825489" y="4467859"/>
              <a:ext cx="154940" cy="101600"/>
            </a:xfrm>
            <a:custGeom>
              <a:avLst/>
              <a:gdLst/>
              <a:ahLst/>
              <a:cxnLst/>
              <a:rect l="l" t="t" r="r" b="b"/>
              <a:pathLst>
                <a:path w="154939" h="101600">
                  <a:moveTo>
                    <a:pt x="147320" y="0"/>
                  </a:moveTo>
                  <a:lnTo>
                    <a:pt x="0" y="85089"/>
                  </a:lnTo>
                  <a:lnTo>
                    <a:pt x="0" y="101600"/>
                  </a:lnTo>
                  <a:lnTo>
                    <a:pt x="154939" y="11429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94350" y="4419600"/>
              <a:ext cx="231140" cy="149860"/>
            </a:xfrm>
            <a:custGeom>
              <a:avLst/>
              <a:gdLst/>
              <a:ahLst/>
              <a:cxnLst/>
              <a:rect l="l" t="t" r="r" b="b"/>
              <a:pathLst>
                <a:path w="231139" h="149860">
                  <a:moveTo>
                    <a:pt x="0" y="0"/>
                  </a:moveTo>
                  <a:lnTo>
                    <a:pt x="0" y="16510"/>
                  </a:lnTo>
                  <a:lnTo>
                    <a:pt x="231139" y="149860"/>
                  </a:lnTo>
                  <a:lnTo>
                    <a:pt x="231139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99690" y="4419599"/>
              <a:ext cx="2994660" cy="149860"/>
            </a:xfrm>
            <a:custGeom>
              <a:avLst/>
              <a:gdLst/>
              <a:ahLst/>
              <a:cxnLst/>
              <a:rect l="l" t="t" r="r" b="b"/>
              <a:pathLst>
                <a:path w="2994660" h="149860">
                  <a:moveTo>
                    <a:pt x="2994660" y="0"/>
                  </a:moveTo>
                  <a:lnTo>
                    <a:pt x="2764790" y="133350"/>
                  </a:lnTo>
                  <a:lnTo>
                    <a:pt x="2534920" y="0"/>
                  </a:lnTo>
                  <a:lnTo>
                    <a:pt x="2305050" y="133350"/>
                  </a:lnTo>
                  <a:lnTo>
                    <a:pt x="2073910" y="0"/>
                  </a:lnTo>
                  <a:lnTo>
                    <a:pt x="1845310" y="133350"/>
                  </a:lnTo>
                  <a:lnTo>
                    <a:pt x="1614170" y="0"/>
                  </a:lnTo>
                  <a:lnTo>
                    <a:pt x="1384300" y="133350"/>
                  </a:lnTo>
                  <a:lnTo>
                    <a:pt x="1153160" y="0"/>
                  </a:lnTo>
                  <a:lnTo>
                    <a:pt x="924560" y="133350"/>
                  </a:lnTo>
                  <a:lnTo>
                    <a:pt x="693420" y="0"/>
                  </a:lnTo>
                  <a:lnTo>
                    <a:pt x="463550" y="133350"/>
                  </a:lnTo>
                  <a:lnTo>
                    <a:pt x="232410" y="0"/>
                  </a:lnTo>
                  <a:lnTo>
                    <a:pt x="0" y="134620"/>
                  </a:lnTo>
                  <a:lnTo>
                    <a:pt x="6350" y="147320"/>
                  </a:lnTo>
                  <a:lnTo>
                    <a:pt x="232410" y="16510"/>
                  </a:lnTo>
                  <a:lnTo>
                    <a:pt x="463550" y="149860"/>
                  </a:lnTo>
                  <a:lnTo>
                    <a:pt x="693420" y="16510"/>
                  </a:lnTo>
                  <a:lnTo>
                    <a:pt x="924560" y="149860"/>
                  </a:lnTo>
                  <a:lnTo>
                    <a:pt x="1153160" y="16510"/>
                  </a:lnTo>
                  <a:lnTo>
                    <a:pt x="1384300" y="149860"/>
                  </a:lnTo>
                  <a:lnTo>
                    <a:pt x="1614170" y="16510"/>
                  </a:lnTo>
                  <a:lnTo>
                    <a:pt x="1845310" y="149860"/>
                  </a:lnTo>
                  <a:lnTo>
                    <a:pt x="2073910" y="16510"/>
                  </a:lnTo>
                  <a:lnTo>
                    <a:pt x="2305050" y="149860"/>
                  </a:lnTo>
                  <a:lnTo>
                    <a:pt x="2534920" y="16510"/>
                  </a:lnTo>
                  <a:lnTo>
                    <a:pt x="2764790" y="149860"/>
                  </a:lnTo>
                  <a:lnTo>
                    <a:pt x="2994660" y="16510"/>
                  </a:lnTo>
                  <a:lnTo>
                    <a:pt x="299466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98820" y="4549139"/>
              <a:ext cx="53340" cy="177800"/>
            </a:xfrm>
            <a:custGeom>
              <a:avLst/>
              <a:gdLst/>
              <a:ahLst/>
              <a:cxnLst/>
              <a:rect l="l" t="t" r="r" b="b"/>
              <a:pathLst>
                <a:path w="53339" h="177800">
                  <a:moveTo>
                    <a:pt x="15240" y="0"/>
                  </a:moveTo>
                  <a:lnTo>
                    <a:pt x="0" y="0"/>
                  </a:lnTo>
                  <a:lnTo>
                    <a:pt x="0" y="177800"/>
                  </a:lnTo>
                  <a:lnTo>
                    <a:pt x="15240" y="177800"/>
                  </a:lnTo>
                  <a:lnTo>
                    <a:pt x="15240" y="0"/>
                  </a:lnTo>
                  <a:close/>
                </a:path>
                <a:path w="53339" h="177800">
                  <a:moveTo>
                    <a:pt x="53340" y="0"/>
                  </a:moveTo>
                  <a:lnTo>
                    <a:pt x="38100" y="0"/>
                  </a:lnTo>
                  <a:lnTo>
                    <a:pt x="38100" y="177800"/>
                  </a:lnTo>
                  <a:lnTo>
                    <a:pt x="53340" y="17780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63347" y="4719320"/>
            <a:ext cx="161925" cy="148590"/>
          </a:xfrm>
          <a:custGeom>
            <a:avLst/>
            <a:gdLst/>
            <a:ahLst/>
            <a:cxnLst/>
            <a:rect l="l" t="t" r="r" b="b"/>
            <a:pathLst>
              <a:path w="161925" h="148589">
                <a:moveTo>
                  <a:pt x="15252" y="76200"/>
                </a:moveTo>
                <a:lnTo>
                  <a:pt x="0" y="76200"/>
                </a:lnTo>
                <a:lnTo>
                  <a:pt x="0" y="148590"/>
                </a:lnTo>
                <a:lnTo>
                  <a:pt x="15252" y="148590"/>
                </a:lnTo>
                <a:lnTo>
                  <a:pt x="15252" y="76200"/>
                </a:lnTo>
                <a:close/>
              </a:path>
              <a:path w="161925" h="148589">
                <a:moveTo>
                  <a:pt x="53352" y="76200"/>
                </a:moveTo>
                <a:lnTo>
                  <a:pt x="38100" y="76200"/>
                </a:lnTo>
                <a:lnTo>
                  <a:pt x="38100" y="148590"/>
                </a:lnTo>
                <a:lnTo>
                  <a:pt x="53352" y="148590"/>
                </a:lnTo>
                <a:lnTo>
                  <a:pt x="53352" y="76200"/>
                </a:lnTo>
                <a:close/>
              </a:path>
              <a:path w="161925" h="148589">
                <a:moveTo>
                  <a:pt x="161302" y="39370"/>
                </a:moveTo>
                <a:lnTo>
                  <a:pt x="64782" y="0"/>
                </a:lnTo>
                <a:lnTo>
                  <a:pt x="59702" y="12700"/>
                </a:lnTo>
                <a:lnTo>
                  <a:pt x="156222" y="53340"/>
                </a:lnTo>
                <a:lnTo>
                  <a:pt x="161302" y="393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24319" y="458724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52070" y="0"/>
                </a:moveTo>
                <a:lnTo>
                  <a:pt x="0" y="52070"/>
                </a:lnTo>
                <a:lnTo>
                  <a:pt x="10159" y="62230"/>
                </a:lnTo>
                <a:lnTo>
                  <a:pt x="62229" y="10160"/>
                </a:lnTo>
                <a:lnTo>
                  <a:pt x="520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963920" y="3900677"/>
            <a:ext cx="180975" cy="657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900"/>
              </a:lnSpc>
              <a:spcBef>
                <a:spcPts val="95"/>
              </a:spcBef>
            </a:pPr>
            <a:r>
              <a:rPr sz="1550" spc="10" dirty="0">
                <a:solidFill>
                  <a:srgbClr val="FF0000"/>
                </a:solidFill>
                <a:latin typeface="Arial"/>
                <a:cs typeface="Arial"/>
              </a:rPr>
              <a:t>O  O</a:t>
            </a:r>
            <a:endParaRPr sz="15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63259" y="3611879"/>
            <a:ext cx="180975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5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34050" y="4674870"/>
            <a:ext cx="180975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5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98590" y="4817109"/>
            <a:ext cx="180975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5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29400" y="4391659"/>
            <a:ext cx="1787525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550" spc="5" dirty="0">
                <a:solidFill>
                  <a:srgbClr val="FF0000"/>
                </a:solidFill>
                <a:latin typeface="Arial"/>
                <a:cs typeface="Arial"/>
              </a:rPr>
              <a:t>OCH</a:t>
            </a:r>
            <a:r>
              <a:rPr sz="1725" spc="7" baseline="-1690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550" spc="5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725" spc="7" baseline="-1690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550" spc="5" dirty="0">
                <a:solidFill>
                  <a:srgbClr val="FF0000"/>
                </a:solidFill>
                <a:latin typeface="Arial"/>
                <a:cs typeface="Arial"/>
              </a:rPr>
              <a:t>N(CH</a:t>
            </a:r>
            <a:r>
              <a:rPr sz="1725" spc="7" baseline="-16908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550" spc="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725" spc="7" baseline="-16908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725" spc="7" baseline="36231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 sz="1725" baseline="36231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61759" y="4568189"/>
            <a:ext cx="502284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550" spc="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550" spc="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25" baseline="-2688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725" baseline="241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1725" baseline="2415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66060" y="4997450"/>
            <a:ext cx="38881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65F91"/>
                </a:solidFill>
                <a:latin typeface="Times New Roman"/>
                <a:cs typeface="Times New Roman"/>
              </a:rPr>
              <a:t>Dipalmitoylphosphatidylcholine</a:t>
            </a:r>
            <a:r>
              <a:rPr sz="1800" spc="3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65F91"/>
                </a:solidFill>
                <a:latin typeface="Times New Roman"/>
                <a:cs typeface="Times New Roman"/>
              </a:rPr>
              <a:t>(lecithin)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498089" y="5731509"/>
            <a:ext cx="2479040" cy="149860"/>
            <a:chOff x="2498089" y="5731509"/>
            <a:chExt cx="2479040" cy="149860"/>
          </a:xfrm>
        </p:grpSpPr>
        <p:sp>
          <p:nvSpPr>
            <p:cNvPr id="51" name="object 51"/>
            <p:cNvSpPr/>
            <p:nvPr/>
          </p:nvSpPr>
          <p:spPr>
            <a:xfrm>
              <a:off x="4856479" y="5788659"/>
              <a:ext cx="120650" cy="82550"/>
            </a:xfrm>
            <a:custGeom>
              <a:avLst/>
              <a:gdLst/>
              <a:ahLst/>
              <a:cxnLst/>
              <a:rect l="l" t="t" r="r" b="b"/>
              <a:pathLst>
                <a:path w="120650" h="82550">
                  <a:moveTo>
                    <a:pt x="111760" y="0"/>
                  </a:moveTo>
                  <a:lnTo>
                    <a:pt x="0" y="62229"/>
                  </a:lnTo>
                  <a:lnTo>
                    <a:pt x="0" y="82549"/>
                  </a:lnTo>
                  <a:lnTo>
                    <a:pt x="120650" y="13969"/>
                  </a:lnTo>
                  <a:lnTo>
                    <a:pt x="1117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98090" y="5731509"/>
              <a:ext cx="2358390" cy="149860"/>
            </a:xfrm>
            <a:custGeom>
              <a:avLst/>
              <a:gdLst/>
              <a:ahLst/>
              <a:cxnLst/>
              <a:rect l="l" t="t" r="r" b="b"/>
              <a:pathLst>
                <a:path w="2358390" h="149860">
                  <a:moveTo>
                    <a:pt x="2358390" y="119380"/>
                  </a:moveTo>
                  <a:lnTo>
                    <a:pt x="2147570" y="0"/>
                  </a:lnTo>
                  <a:lnTo>
                    <a:pt x="1938020" y="119380"/>
                  </a:lnTo>
                  <a:lnTo>
                    <a:pt x="1727200" y="0"/>
                  </a:lnTo>
                  <a:lnTo>
                    <a:pt x="1516380" y="119380"/>
                  </a:lnTo>
                  <a:lnTo>
                    <a:pt x="1304290" y="0"/>
                  </a:lnTo>
                  <a:lnTo>
                    <a:pt x="1094740" y="119380"/>
                  </a:lnTo>
                  <a:lnTo>
                    <a:pt x="883920" y="0"/>
                  </a:lnTo>
                  <a:lnTo>
                    <a:pt x="673100" y="119380"/>
                  </a:lnTo>
                  <a:lnTo>
                    <a:pt x="461010" y="0"/>
                  </a:lnTo>
                  <a:lnTo>
                    <a:pt x="233680" y="129540"/>
                  </a:lnTo>
                  <a:lnTo>
                    <a:pt x="8890" y="1270"/>
                  </a:lnTo>
                  <a:lnTo>
                    <a:pt x="0" y="16510"/>
                  </a:lnTo>
                  <a:lnTo>
                    <a:pt x="233680" y="149860"/>
                  </a:lnTo>
                  <a:lnTo>
                    <a:pt x="461010" y="20320"/>
                  </a:lnTo>
                  <a:lnTo>
                    <a:pt x="673100" y="139700"/>
                  </a:lnTo>
                  <a:lnTo>
                    <a:pt x="883920" y="20320"/>
                  </a:lnTo>
                  <a:lnTo>
                    <a:pt x="1094740" y="139700"/>
                  </a:lnTo>
                  <a:lnTo>
                    <a:pt x="1304290" y="20320"/>
                  </a:lnTo>
                  <a:lnTo>
                    <a:pt x="1516380" y="139700"/>
                  </a:lnTo>
                  <a:lnTo>
                    <a:pt x="1727200" y="20320"/>
                  </a:lnTo>
                  <a:lnTo>
                    <a:pt x="1938020" y="139700"/>
                  </a:lnTo>
                  <a:lnTo>
                    <a:pt x="2147570" y="20320"/>
                  </a:lnTo>
                  <a:lnTo>
                    <a:pt x="2358390" y="139700"/>
                  </a:lnTo>
                  <a:lnTo>
                    <a:pt x="2358390" y="11938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5157470" y="5731509"/>
            <a:ext cx="508000" cy="149860"/>
          </a:xfrm>
          <a:custGeom>
            <a:avLst/>
            <a:gdLst/>
            <a:ahLst/>
            <a:cxnLst/>
            <a:rect l="l" t="t" r="r" b="b"/>
            <a:pathLst>
              <a:path w="508000" h="149860">
                <a:moveTo>
                  <a:pt x="508000" y="81280"/>
                </a:moveTo>
                <a:lnTo>
                  <a:pt x="365760" y="0"/>
                </a:lnTo>
                <a:lnTo>
                  <a:pt x="138430" y="129540"/>
                </a:lnTo>
                <a:lnTo>
                  <a:pt x="8890" y="54610"/>
                </a:lnTo>
                <a:lnTo>
                  <a:pt x="0" y="71120"/>
                </a:lnTo>
                <a:lnTo>
                  <a:pt x="138430" y="149860"/>
                </a:lnTo>
                <a:lnTo>
                  <a:pt x="365760" y="20320"/>
                </a:lnTo>
                <a:lnTo>
                  <a:pt x="500380" y="97790"/>
                </a:lnTo>
                <a:lnTo>
                  <a:pt x="508000" y="812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34380" y="5731509"/>
            <a:ext cx="508000" cy="149860"/>
          </a:xfrm>
          <a:custGeom>
            <a:avLst/>
            <a:gdLst/>
            <a:ahLst/>
            <a:cxnLst/>
            <a:rect l="l" t="t" r="r" b="b"/>
            <a:pathLst>
              <a:path w="508000" h="149860">
                <a:moveTo>
                  <a:pt x="508000" y="71120"/>
                </a:moveTo>
                <a:lnTo>
                  <a:pt x="499110" y="57150"/>
                </a:lnTo>
                <a:lnTo>
                  <a:pt x="372110" y="129540"/>
                </a:lnTo>
                <a:lnTo>
                  <a:pt x="143510" y="0"/>
                </a:lnTo>
                <a:lnTo>
                  <a:pt x="0" y="82550"/>
                </a:lnTo>
                <a:lnTo>
                  <a:pt x="7620" y="97790"/>
                </a:lnTo>
                <a:lnTo>
                  <a:pt x="143510" y="20320"/>
                </a:lnTo>
                <a:lnTo>
                  <a:pt x="372110" y="149860"/>
                </a:lnTo>
                <a:lnTo>
                  <a:pt x="508000" y="711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22720" y="5731509"/>
            <a:ext cx="508000" cy="149860"/>
          </a:xfrm>
          <a:custGeom>
            <a:avLst/>
            <a:gdLst/>
            <a:ahLst/>
            <a:cxnLst/>
            <a:rect l="l" t="t" r="r" b="b"/>
            <a:pathLst>
              <a:path w="508000" h="149860">
                <a:moveTo>
                  <a:pt x="508000" y="81280"/>
                </a:moveTo>
                <a:lnTo>
                  <a:pt x="365760" y="0"/>
                </a:lnTo>
                <a:lnTo>
                  <a:pt x="138430" y="129540"/>
                </a:lnTo>
                <a:lnTo>
                  <a:pt x="8877" y="54610"/>
                </a:lnTo>
                <a:lnTo>
                  <a:pt x="0" y="71120"/>
                </a:lnTo>
                <a:lnTo>
                  <a:pt x="138430" y="149860"/>
                </a:lnTo>
                <a:lnTo>
                  <a:pt x="365760" y="20320"/>
                </a:lnTo>
                <a:lnTo>
                  <a:pt x="500380" y="97790"/>
                </a:lnTo>
                <a:lnTo>
                  <a:pt x="508000" y="812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99630" y="5731509"/>
            <a:ext cx="508000" cy="149860"/>
          </a:xfrm>
          <a:custGeom>
            <a:avLst/>
            <a:gdLst/>
            <a:ahLst/>
            <a:cxnLst/>
            <a:rect l="l" t="t" r="r" b="b"/>
            <a:pathLst>
              <a:path w="508000" h="149860">
                <a:moveTo>
                  <a:pt x="508000" y="71120"/>
                </a:moveTo>
                <a:lnTo>
                  <a:pt x="499110" y="57150"/>
                </a:lnTo>
                <a:lnTo>
                  <a:pt x="372110" y="129540"/>
                </a:lnTo>
                <a:lnTo>
                  <a:pt x="143510" y="0"/>
                </a:lnTo>
                <a:lnTo>
                  <a:pt x="0" y="82550"/>
                </a:lnTo>
                <a:lnTo>
                  <a:pt x="7620" y="97790"/>
                </a:lnTo>
                <a:lnTo>
                  <a:pt x="143510" y="20320"/>
                </a:lnTo>
                <a:lnTo>
                  <a:pt x="372110" y="149860"/>
                </a:lnTo>
                <a:lnTo>
                  <a:pt x="508000" y="711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642609" y="5709920"/>
            <a:ext cx="21526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60620" y="5577840"/>
            <a:ext cx="158051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77315" algn="l"/>
              </a:tabLst>
            </a:pPr>
            <a:r>
              <a:rPr sz="1900" spc="10" dirty="0">
                <a:solidFill>
                  <a:srgbClr val="FF0000"/>
                </a:solidFill>
                <a:latin typeface="Arial"/>
                <a:cs typeface="Arial"/>
              </a:rPr>
              <a:t>O	O</a:t>
            </a:r>
            <a:endParaRPr sz="1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07859" y="5709920"/>
            <a:ext cx="21526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691119" y="5577840"/>
            <a:ext cx="38989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900" spc="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1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825750" y="6092190"/>
            <a:ext cx="3799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65F91"/>
                </a:solidFill>
                <a:latin typeface="Times New Roman"/>
                <a:cs typeface="Times New Roman"/>
              </a:rPr>
              <a:t>Polyoxyethylene(4) lauryl </a:t>
            </a:r>
            <a:r>
              <a:rPr sz="1800" spc="-5" dirty="0">
                <a:solidFill>
                  <a:srgbClr val="365F91"/>
                </a:solidFill>
                <a:latin typeface="Times New Roman"/>
                <a:cs typeface="Times New Roman"/>
              </a:rPr>
              <a:t>ether </a:t>
            </a:r>
            <a:r>
              <a:rPr sz="1800" dirty="0">
                <a:solidFill>
                  <a:srgbClr val="365F91"/>
                </a:solidFill>
                <a:latin typeface="Times New Roman"/>
                <a:cs typeface="Times New Roman"/>
              </a:rPr>
              <a:t>(Brij</a:t>
            </a:r>
            <a:r>
              <a:rPr sz="1800" spc="-2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65F91"/>
                </a:solidFill>
                <a:latin typeface="Times New Roman"/>
                <a:cs typeface="Times New Roman"/>
              </a:rPr>
              <a:t>30)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587490" y="1217930"/>
            <a:ext cx="2016759" cy="582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59880" y="1945639"/>
            <a:ext cx="1355499" cy="265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6443979" y="2479039"/>
            <a:ext cx="2520950" cy="1414780"/>
            <a:chOff x="6443979" y="2479039"/>
            <a:chExt cx="2520950" cy="1414780"/>
          </a:xfrm>
        </p:grpSpPr>
        <p:sp>
          <p:nvSpPr>
            <p:cNvPr id="65" name="object 65"/>
            <p:cNvSpPr/>
            <p:nvPr/>
          </p:nvSpPr>
          <p:spPr>
            <a:xfrm>
              <a:off x="6443979" y="2479039"/>
              <a:ext cx="1591309" cy="10096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811769" y="3199129"/>
              <a:ext cx="1153159" cy="694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318500" y="1936750"/>
            <a:ext cx="48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85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1800" spc="-105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1800" spc="-10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858519"/>
            <a:ext cx="8431530" cy="3943350"/>
          </a:xfrm>
          <a:custGeom>
            <a:avLst/>
            <a:gdLst/>
            <a:ahLst/>
            <a:cxnLst/>
            <a:rect l="l" t="t" r="r" b="b"/>
            <a:pathLst>
              <a:path w="8431530" h="3943350">
                <a:moveTo>
                  <a:pt x="0" y="0"/>
                </a:moveTo>
                <a:lnTo>
                  <a:pt x="8431530" y="0"/>
                </a:lnTo>
                <a:lnTo>
                  <a:pt x="8431530" y="3942079"/>
                </a:lnTo>
                <a:lnTo>
                  <a:pt x="0" y="3942079"/>
                </a:lnTo>
                <a:lnTo>
                  <a:pt x="0" y="0"/>
                </a:lnTo>
                <a:close/>
              </a:path>
              <a:path w="8431530" h="3943350">
                <a:moveTo>
                  <a:pt x="0" y="0"/>
                </a:moveTo>
                <a:lnTo>
                  <a:pt x="0" y="0"/>
                </a:lnTo>
              </a:path>
              <a:path w="8431530" h="3943350">
                <a:moveTo>
                  <a:pt x="8431530" y="3943350"/>
                </a:moveTo>
                <a:lnTo>
                  <a:pt x="8431530" y="3943350"/>
                </a:lnTo>
              </a:path>
            </a:pathLst>
          </a:custGeom>
          <a:ln w="12579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887729"/>
            <a:ext cx="8318500" cy="44284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55600" marR="285115" indent="-266700">
              <a:lnSpc>
                <a:spcPts val="2400"/>
              </a:lnSpc>
              <a:spcBef>
                <a:spcPts val="1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Lyophobic </a:t>
            </a:r>
            <a:r>
              <a:rPr sz="2000" i="1" spc="-65" dirty="0">
                <a:solidFill>
                  <a:srgbClr val="365F91"/>
                </a:solidFill>
                <a:latin typeface="Arial"/>
                <a:cs typeface="Arial"/>
              </a:rPr>
              <a:t>(solvent-fearing) 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groups </a:t>
            </a:r>
            <a:r>
              <a:rPr sz="2000" spc="-120" dirty="0">
                <a:solidFill>
                  <a:srgbClr val="365F91"/>
                </a:solidFill>
                <a:latin typeface="Arial"/>
                <a:cs typeface="Arial"/>
              </a:rPr>
              <a:t>can </a:t>
            </a:r>
            <a:r>
              <a:rPr sz="2000" spc="-20" dirty="0">
                <a:solidFill>
                  <a:srgbClr val="365F91"/>
                </a:solidFill>
                <a:latin typeface="Arial"/>
                <a:cs typeface="Arial"/>
              </a:rPr>
              <a:t>perturb </a:t>
            </a:r>
            <a:r>
              <a:rPr sz="2000" spc="-65" dirty="0">
                <a:solidFill>
                  <a:srgbClr val="365F91"/>
                </a:solidFill>
                <a:latin typeface="Arial"/>
                <a:cs typeface="Arial"/>
              </a:rPr>
              <a:t>solvent </a:t>
            </a:r>
            <a:r>
              <a:rPr sz="2000" spc="-40" dirty="0">
                <a:solidFill>
                  <a:srgbClr val="365F91"/>
                </a:solidFill>
                <a:latin typeface="Arial"/>
                <a:cs typeface="Arial"/>
              </a:rPr>
              <a:t>structure 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and  </a:t>
            </a:r>
            <a:r>
              <a:rPr sz="2000" spc="-100" dirty="0">
                <a:solidFill>
                  <a:srgbClr val="365F91"/>
                </a:solidFill>
                <a:latin typeface="Arial"/>
                <a:cs typeface="Arial"/>
              </a:rPr>
              <a:t>increase </a:t>
            </a:r>
            <a:r>
              <a:rPr sz="2000" spc="-45" dirty="0">
                <a:solidFill>
                  <a:srgbClr val="365F91"/>
                </a:solidFill>
                <a:latin typeface="Arial"/>
                <a:cs typeface="Arial"/>
              </a:rPr>
              <a:t>free </a:t>
            </a:r>
            <a:r>
              <a:rPr sz="2000" spc="-90" dirty="0">
                <a:solidFill>
                  <a:srgbClr val="365F91"/>
                </a:solidFill>
                <a:latin typeface="Arial"/>
                <a:cs typeface="Arial"/>
              </a:rPr>
              <a:t>energy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000" spc="-100" dirty="0">
                <a:solidFill>
                  <a:srgbClr val="365F91"/>
                </a:solidFill>
                <a:latin typeface="Arial"/>
                <a:cs typeface="Arial"/>
              </a:rPr>
              <a:t>system.</a:t>
            </a:r>
            <a:r>
              <a:rPr sz="2000" spc="-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i="1" spc="-70" dirty="0">
                <a:solidFill>
                  <a:srgbClr val="365F91"/>
                </a:solidFill>
                <a:latin typeface="Arial"/>
                <a:cs typeface="Arial"/>
              </a:rPr>
              <a:t>Surfactant </a:t>
            </a:r>
            <a:r>
              <a:rPr sz="2000" i="1" dirty="0">
                <a:solidFill>
                  <a:srgbClr val="365F91"/>
                </a:solidFill>
                <a:latin typeface="Arial"/>
                <a:cs typeface="Arial"/>
              </a:rPr>
              <a:t>will </a:t>
            </a:r>
            <a:r>
              <a:rPr sz="2000" i="1" spc="-70" dirty="0">
                <a:solidFill>
                  <a:srgbClr val="365F91"/>
                </a:solidFill>
                <a:latin typeface="Arial"/>
                <a:cs typeface="Arial"/>
              </a:rPr>
              <a:t>concentrate </a:t>
            </a:r>
            <a:r>
              <a:rPr sz="2000" i="1" spc="15" dirty="0">
                <a:solidFill>
                  <a:srgbClr val="365F91"/>
                </a:solidFill>
                <a:latin typeface="Arial"/>
                <a:cs typeface="Arial"/>
              </a:rPr>
              <a:t>at </a:t>
            </a:r>
            <a:r>
              <a:rPr sz="2000" i="1" spc="-4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000" i="1" spc="-80" dirty="0">
                <a:solidFill>
                  <a:srgbClr val="365F91"/>
                </a:solidFill>
                <a:latin typeface="Arial"/>
                <a:cs typeface="Arial"/>
              </a:rPr>
              <a:t>solvent-  </a:t>
            </a:r>
            <a:r>
              <a:rPr sz="2000" i="1" spc="-135" dirty="0">
                <a:solidFill>
                  <a:srgbClr val="365F91"/>
                </a:solidFill>
                <a:latin typeface="Arial"/>
                <a:cs typeface="Arial"/>
              </a:rPr>
              <a:t>gas </a:t>
            </a:r>
            <a:r>
              <a:rPr sz="2000" i="1" spc="-55" dirty="0">
                <a:solidFill>
                  <a:srgbClr val="365F91"/>
                </a:solidFill>
                <a:latin typeface="Arial"/>
                <a:cs typeface="Arial"/>
              </a:rPr>
              <a:t>interface </a:t>
            </a:r>
            <a:r>
              <a:rPr sz="2000" i="1" spc="10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2000" i="1" spc="-50" dirty="0">
                <a:solidFill>
                  <a:srgbClr val="365F91"/>
                </a:solidFill>
                <a:latin typeface="Arial"/>
                <a:cs typeface="Arial"/>
              </a:rPr>
              <a:t>lower</a:t>
            </a:r>
            <a:r>
              <a:rPr sz="2000" i="1" spc="-1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50" spc="-110" dirty="0">
                <a:solidFill>
                  <a:srgbClr val="365F91"/>
                </a:solidFill>
                <a:latin typeface="Symbol"/>
                <a:cs typeface="Symbol"/>
              </a:rPr>
              <a:t></a:t>
            </a:r>
            <a:r>
              <a:rPr sz="2000" i="1" spc="-110" dirty="0">
                <a:solidFill>
                  <a:srgbClr val="365F91"/>
                </a:solidFill>
                <a:latin typeface="Arial"/>
                <a:cs typeface="Arial"/>
              </a:rPr>
              <a:t>G</a:t>
            </a:r>
            <a:r>
              <a:rPr sz="1725" i="1" spc="-165" baseline="28985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2000" spc="-110" dirty="0">
                <a:solidFill>
                  <a:srgbClr val="365F91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81280" indent="-266700">
              <a:lnSpc>
                <a:spcPct val="99800"/>
              </a:lnSpc>
              <a:spcBef>
                <a:spcPts val="625"/>
              </a:spcBef>
              <a:buClr>
                <a:srgbClr val="365F91"/>
              </a:buClr>
              <a:buSzPct val="97777"/>
              <a:buFont typeface="Arial"/>
              <a:buChar char="•"/>
              <a:tabLst>
                <a:tab pos="417195" algn="l"/>
                <a:tab pos="417830" algn="l"/>
              </a:tabLst>
            </a:pPr>
            <a:r>
              <a:rPr dirty="0"/>
              <a:t>	</a:t>
            </a:r>
            <a:r>
              <a:rPr sz="2250" spc="-135" dirty="0">
                <a:solidFill>
                  <a:srgbClr val="365F91"/>
                </a:solidFill>
                <a:latin typeface="Symbol"/>
                <a:cs typeface="Symbol"/>
              </a:rPr>
              <a:t></a:t>
            </a:r>
            <a:r>
              <a:rPr sz="2200" i="1" spc="-135" dirty="0">
                <a:solidFill>
                  <a:srgbClr val="365F91"/>
                </a:solidFill>
                <a:latin typeface="Arial"/>
                <a:cs typeface="Arial"/>
              </a:rPr>
              <a:t>G</a:t>
            </a:r>
            <a:r>
              <a:rPr sz="1875" i="1" spc="-202" baseline="28888" dirty="0">
                <a:solidFill>
                  <a:srgbClr val="365F91"/>
                </a:solidFill>
                <a:latin typeface="Arial"/>
                <a:cs typeface="Arial"/>
              </a:rPr>
              <a:t>o </a:t>
            </a:r>
            <a:r>
              <a:rPr sz="2000" i="1" spc="-120" dirty="0">
                <a:solidFill>
                  <a:srgbClr val="365F91"/>
                </a:solidFill>
                <a:latin typeface="Arial"/>
                <a:cs typeface="Arial"/>
              </a:rPr>
              <a:t>can </a:t>
            </a:r>
            <a:r>
              <a:rPr sz="2000" i="1" spc="-100" dirty="0">
                <a:solidFill>
                  <a:srgbClr val="365F91"/>
                </a:solidFill>
                <a:latin typeface="Arial"/>
                <a:cs typeface="Arial"/>
              </a:rPr>
              <a:t>also </a:t>
            </a:r>
            <a:r>
              <a:rPr sz="2000" i="1" spc="-125" dirty="0">
                <a:solidFill>
                  <a:srgbClr val="365F91"/>
                </a:solidFill>
                <a:latin typeface="Arial"/>
                <a:cs typeface="Arial"/>
              </a:rPr>
              <a:t>be decreased </a:t>
            </a:r>
            <a:r>
              <a:rPr sz="2000" i="1" spc="-95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2000" i="1" spc="-60" dirty="0">
                <a:solidFill>
                  <a:srgbClr val="365F91"/>
                </a:solidFill>
                <a:latin typeface="Arial"/>
                <a:cs typeface="Arial"/>
              </a:rPr>
              <a:t>aggregation </a:t>
            </a:r>
            <a:r>
              <a:rPr sz="2000" i="1" spc="-15" dirty="0">
                <a:solidFill>
                  <a:srgbClr val="365F91"/>
                </a:solidFill>
                <a:latin typeface="Arial"/>
                <a:cs typeface="Arial"/>
              </a:rPr>
              <a:t>into </a:t>
            </a:r>
            <a:r>
              <a:rPr sz="2000" i="1" spc="-100" dirty="0">
                <a:solidFill>
                  <a:srgbClr val="365F91"/>
                </a:solidFill>
                <a:latin typeface="Arial"/>
                <a:cs typeface="Arial"/>
              </a:rPr>
              <a:t>micelles </a:t>
            </a:r>
            <a:r>
              <a:rPr sz="2000" spc="-125" dirty="0">
                <a:solidFill>
                  <a:srgbClr val="365F91"/>
                </a:solidFill>
                <a:latin typeface="Arial"/>
                <a:cs typeface="Arial"/>
              </a:rPr>
              <a:t>such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that </a:t>
            </a:r>
            <a:r>
              <a:rPr sz="2000" spc="-65" dirty="0">
                <a:solidFill>
                  <a:srgbClr val="365F91"/>
                </a:solidFill>
                <a:latin typeface="Arial"/>
                <a:cs typeface="Arial"/>
              </a:rPr>
              <a:t>lyophobic  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groups </a:t>
            </a:r>
            <a:r>
              <a:rPr sz="2000" spc="-85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2000" spc="-50" dirty="0">
                <a:solidFill>
                  <a:srgbClr val="365F91"/>
                </a:solidFill>
                <a:latin typeface="Arial"/>
                <a:cs typeface="Arial"/>
              </a:rPr>
              <a:t>directed </a:t>
            </a:r>
            <a:r>
              <a:rPr sz="2000" dirty="0">
                <a:solidFill>
                  <a:srgbClr val="365F91"/>
                </a:solidFill>
                <a:latin typeface="Arial"/>
                <a:cs typeface="Arial"/>
              </a:rPr>
              <a:t>into </a:t>
            </a:r>
            <a:r>
              <a:rPr sz="2000" spc="-10" dirty="0">
                <a:solidFill>
                  <a:srgbClr val="365F91"/>
                </a:solidFill>
                <a:latin typeface="Arial"/>
                <a:cs typeface="Arial"/>
              </a:rPr>
              <a:t>interior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000" spc="-40" dirty="0">
                <a:solidFill>
                  <a:srgbClr val="365F91"/>
                </a:solidFill>
                <a:latin typeface="Arial"/>
                <a:cs typeface="Arial"/>
              </a:rPr>
              <a:t>structure 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2000" spc="-45" dirty="0">
                <a:solidFill>
                  <a:srgbClr val="365F91"/>
                </a:solidFill>
                <a:latin typeface="Arial"/>
                <a:cs typeface="Arial"/>
              </a:rPr>
              <a:t>lyophilic </a:t>
            </a:r>
            <a:r>
              <a:rPr sz="2000" i="1" spc="-70" dirty="0">
                <a:solidFill>
                  <a:srgbClr val="365F91"/>
                </a:solidFill>
                <a:latin typeface="Arial"/>
                <a:cs typeface="Arial"/>
              </a:rPr>
              <a:t>solvent-loving)  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groups </a:t>
            </a:r>
            <a:r>
              <a:rPr sz="2000" spc="-100" dirty="0">
                <a:solidFill>
                  <a:srgbClr val="365F91"/>
                </a:solidFill>
                <a:latin typeface="Arial"/>
                <a:cs typeface="Arial"/>
              </a:rPr>
              <a:t>face</a:t>
            </a:r>
            <a:r>
              <a:rPr sz="2000" spc="-12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365F91"/>
                </a:solidFill>
                <a:latin typeface="Arial"/>
                <a:cs typeface="Arial"/>
              </a:rPr>
              <a:t>solvent.</a:t>
            </a:r>
            <a:endParaRPr sz="2000">
              <a:latin typeface="Arial"/>
              <a:cs typeface="Arial"/>
            </a:endParaRPr>
          </a:p>
          <a:p>
            <a:pPr marL="355600" marR="427355" indent="-266700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35" dirty="0">
                <a:solidFill>
                  <a:srgbClr val="365F91"/>
                </a:solidFill>
                <a:latin typeface="Arial"/>
                <a:cs typeface="Arial"/>
              </a:rPr>
              <a:t>Decrease </a:t>
            </a:r>
            <a:r>
              <a:rPr sz="2000" spc="-30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000" spc="-114" dirty="0">
                <a:solidFill>
                  <a:srgbClr val="365F91"/>
                </a:solidFill>
                <a:latin typeface="Symbol"/>
                <a:cs typeface="Symbol"/>
              </a:rPr>
              <a:t></a:t>
            </a:r>
            <a:r>
              <a:rPr sz="2000" spc="-114" dirty="0">
                <a:solidFill>
                  <a:srgbClr val="365F91"/>
                </a:solidFill>
                <a:latin typeface="Arial"/>
                <a:cs typeface="Arial"/>
              </a:rPr>
              <a:t>G</a:t>
            </a:r>
            <a:r>
              <a:rPr sz="1725" spc="-172" baseline="28985" dirty="0">
                <a:solidFill>
                  <a:srgbClr val="365F91"/>
                </a:solidFill>
                <a:latin typeface="Arial"/>
                <a:cs typeface="Arial"/>
              </a:rPr>
              <a:t>o </a:t>
            </a:r>
            <a:r>
              <a:rPr sz="2000" spc="5" dirty="0">
                <a:solidFill>
                  <a:srgbClr val="365F91"/>
                </a:solidFill>
                <a:latin typeface="Arial"/>
                <a:cs typeface="Arial"/>
              </a:rPr>
              <a:t>for </a:t>
            </a:r>
            <a:r>
              <a:rPr sz="2000" spc="-70" dirty="0">
                <a:solidFill>
                  <a:srgbClr val="365F91"/>
                </a:solidFill>
                <a:latin typeface="Arial"/>
                <a:cs typeface="Arial"/>
              </a:rPr>
              <a:t>removal </a:t>
            </a:r>
            <a:r>
              <a:rPr sz="20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000" spc="-60" dirty="0">
                <a:solidFill>
                  <a:srgbClr val="365F91"/>
                </a:solidFill>
                <a:latin typeface="Arial"/>
                <a:cs typeface="Arial"/>
              </a:rPr>
              <a:t>lyophobic </a:t>
            </a:r>
            <a:r>
              <a:rPr sz="2000" spc="-90" dirty="0">
                <a:solidFill>
                  <a:srgbClr val="365F91"/>
                </a:solidFill>
                <a:latin typeface="Arial"/>
                <a:cs typeface="Arial"/>
              </a:rPr>
              <a:t>groups </a:t>
            </a:r>
            <a:r>
              <a:rPr sz="2000" spc="-15" dirty="0">
                <a:solidFill>
                  <a:srgbClr val="365F91"/>
                </a:solidFill>
                <a:latin typeface="Arial"/>
                <a:cs typeface="Arial"/>
              </a:rPr>
              <a:t>from</a:t>
            </a:r>
            <a:r>
              <a:rPr sz="2000" spc="-42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365F91"/>
                </a:solidFill>
                <a:latin typeface="Arial"/>
                <a:cs typeface="Arial"/>
              </a:rPr>
              <a:t>solvent </a:t>
            </a:r>
            <a:r>
              <a:rPr sz="2000" spc="-55" dirty="0">
                <a:solidFill>
                  <a:srgbClr val="365F91"/>
                </a:solidFill>
                <a:latin typeface="Arial"/>
                <a:cs typeface="Arial"/>
              </a:rPr>
              <a:t>contact </a:t>
            </a:r>
            <a:r>
              <a:rPr sz="2000" spc="-80" dirty="0">
                <a:solidFill>
                  <a:srgbClr val="365F91"/>
                </a:solidFill>
                <a:latin typeface="Arial"/>
                <a:cs typeface="Arial"/>
              </a:rPr>
              <a:t>by  </a:t>
            </a:r>
            <a:r>
              <a:rPr sz="2000" spc="-55" dirty="0">
                <a:solidFill>
                  <a:srgbClr val="365F91"/>
                </a:solidFill>
                <a:latin typeface="Arial"/>
                <a:cs typeface="Arial"/>
              </a:rPr>
              <a:t>micellization </a:t>
            </a:r>
            <a:r>
              <a:rPr sz="2000" spc="-110" dirty="0">
                <a:solidFill>
                  <a:srgbClr val="365F91"/>
                </a:solidFill>
                <a:latin typeface="Arial"/>
                <a:cs typeface="Arial"/>
              </a:rPr>
              <a:t>may </a:t>
            </a:r>
            <a:r>
              <a:rPr sz="2000" spc="-90" dirty="0">
                <a:solidFill>
                  <a:srgbClr val="365F91"/>
                </a:solidFill>
                <a:latin typeface="Arial"/>
                <a:cs typeface="Arial"/>
              </a:rPr>
              <a:t>be 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opposed</a:t>
            </a:r>
            <a:r>
              <a:rPr sz="2000" spc="-15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365F91"/>
                </a:solidFill>
                <a:latin typeface="Arial"/>
                <a:cs typeface="Arial"/>
              </a:rPr>
              <a:t>by:</a:t>
            </a:r>
            <a:endParaRPr sz="2000">
              <a:latin typeface="Arial"/>
              <a:cs typeface="Arial"/>
            </a:endParaRPr>
          </a:p>
          <a:p>
            <a:pPr marL="626110" lvl="1" indent="-271145">
              <a:lnSpc>
                <a:spcPct val="100000"/>
              </a:lnSpc>
              <a:spcBef>
                <a:spcPts val="500"/>
              </a:spcBef>
              <a:buAutoNum type="romanLcParenBoth"/>
              <a:tabLst>
                <a:tab pos="626745" algn="l"/>
              </a:tabLst>
            </a:pPr>
            <a:r>
              <a:rPr sz="2000" spc="-125" dirty="0">
                <a:solidFill>
                  <a:srgbClr val="365F91"/>
                </a:solidFill>
                <a:latin typeface="Arial"/>
                <a:cs typeface="Arial"/>
              </a:rPr>
              <a:t>loss </a:t>
            </a:r>
            <a:r>
              <a:rPr sz="2000" spc="-30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000" spc="-40" dirty="0">
                <a:solidFill>
                  <a:srgbClr val="365F91"/>
                </a:solidFill>
                <a:latin typeface="Arial"/>
                <a:cs typeface="Arial"/>
              </a:rPr>
              <a:t>entropy</a:t>
            </a:r>
            <a:r>
              <a:rPr sz="2000" spc="-15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365F91"/>
                </a:solidFill>
                <a:latin typeface="Arial"/>
                <a:cs typeface="Arial"/>
              </a:rPr>
              <a:t>&amp;</a:t>
            </a:r>
            <a:endParaRPr sz="2000">
              <a:latin typeface="Arial"/>
              <a:cs typeface="Arial"/>
            </a:endParaRPr>
          </a:p>
          <a:p>
            <a:pPr marL="683260" lvl="1" indent="-328295">
              <a:lnSpc>
                <a:spcPct val="100000"/>
              </a:lnSpc>
              <a:spcBef>
                <a:spcPts val="500"/>
              </a:spcBef>
              <a:buAutoNum type="romanLcParenBoth"/>
              <a:tabLst>
                <a:tab pos="683895" algn="l"/>
              </a:tabLst>
            </a:pPr>
            <a:r>
              <a:rPr sz="2000" spc="-50" dirty="0">
                <a:solidFill>
                  <a:srgbClr val="365F91"/>
                </a:solidFill>
                <a:latin typeface="Arial"/>
                <a:cs typeface="Arial"/>
              </a:rPr>
              <a:t>electrostatic </a:t>
            </a:r>
            <a:r>
              <a:rPr sz="2000" spc="-65" dirty="0">
                <a:solidFill>
                  <a:srgbClr val="365F91"/>
                </a:solidFill>
                <a:latin typeface="Arial"/>
                <a:cs typeface="Arial"/>
              </a:rPr>
              <a:t>repulsion </a:t>
            </a:r>
            <a:r>
              <a:rPr sz="2000" spc="5" dirty="0">
                <a:solidFill>
                  <a:srgbClr val="365F91"/>
                </a:solidFill>
                <a:latin typeface="Arial"/>
                <a:cs typeface="Arial"/>
              </a:rPr>
              <a:t>for </a:t>
            </a:r>
            <a:r>
              <a:rPr sz="2000" spc="-100" dirty="0">
                <a:solidFill>
                  <a:srgbClr val="365F91"/>
                </a:solidFill>
                <a:latin typeface="Arial"/>
                <a:cs typeface="Arial"/>
              </a:rPr>
              <a:t>charged</a:t>
            </a:r>
            <a:r>
              <a:rPr sz="2000" spc="-2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365F91"/>
                </a:solidFill>
                <a:latin typeface="Arial"/>
                <a:cs typeface="Arial"/>
              </a:rPr>
              <a:t>headgroups</a:t>
            </a:r>
            <a:endParaRPr sz="2000">
              <a:latin typeface="Arial"/>
              <a:cs typeface="Arial"/>
            </a:endParaRPr>
          </a:p>
          <a:p>
            <a:pPr marL="471170" indent="-382270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470534" algn="l"/>
                <a:tab pos="471170" algn="l"/>
              </a:tabLst>
            </a:pPr>
            <a:r>
              <a:rPr sz="2000" i="1" spc="-50" dirty="0">
                <a:solidFill>
                  <a:srgbClr val="365F91"/>
                </a:solidFill>
                <a:latin typeface="Arial"/>
                <a:cs typeface="Arial"/>
              </a:rPr>
              <a:t>Micellization </a:t>
            </a:r>
            <a:r>
              <a:rPr sz="2000" spc="-10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000" spc="-30" dirty="0">
                <a:solidFill>
                  <a:srgbClr val="365F91"/>
                </a:solidFill>
                <a:latin typeface="Arial"/>
                <a:cs typeface="Arial"/>
              </a:rPr>
              <a:t>therefore </a:t>
            </a:r>
            <a:r>
              <a:rPr sz="2000" i="1" spc="-85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000" i="1" spc="-95" dirty="0">
                <a:solidFill>
                  <a:srgbClr val="365F91"/>
                </a:solidFill>
                <a:latin typeface="Arial"/>
                <a:cs typeface="Arial"/>
              </a:rPr>
              <a:t>balance </a:t>
            </a:r>
            <a:r>
              <a:rPr sz="2000" i="1" spc="-80" dirty="0">
                <a:solidFill>
                  <a:srgbClr val="365F91"/>
                </a:solidFill>
                <a:latin typeface="Arial"/>
                <a:cs typeface="Arial"/>
              </a:rPr>
              <a:t>between </a:t>
            </a:r>
            <a:r>
              <a:rPr sz="2000" i="1" spc="-85" dirty="0">
                <a:solidFill>
                  <a:srgbClr val="365F91"/>
                </a:solidFill>
                <a:latin typeface="Arial"/>
                <a:cs typeface="Arial"/>
              </a:rPr>
              <a:t>various</a:t>
            </a:r>
            <a:r>
              <a:rPr sz="2000" i="1" spc="-2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000" i="1" spc="-95" dirty="0">
                <a:solidFill>
                  <a:srgbClr val="365F91"/>
                </a:solidFill>
                <a:latin typeface="Arial"/>
                <a:cs typeface="Arial"/>
              </a:rPr>
              <a:t>forces</a:t>
            </a:r>
            <a:endParaRPr sz="2000">
              <a:latin typeface="Arial"/>
              <a:cs typeface="Arial"/>
            </a:endParaRPr>
          </a:p>
          <a:p>
            <a:pPr marL="566420" algn="ctr">
              <a:lnSpc>
                <a:spcPct val="100000"/>
              </a:lnSpc>
              <a:spcBef>
                <a:spcPts val="1280"/>
              </a:spcBef>
            </a:pPr>
            <a:r>
              <a:rPr sz="2500" spc="-254" dirty="0">
                <a:solidFill>
                  <a:srgbClr val="365F91"/>
                </a:solidFill>
                <a:latin typeface="Arial"/>
                <a:cs typeface="Arial"/>
              </a:rPr>
              <a:t>AIR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68220" y="5320031"/>
            <a:ext cx="4895850" cy="868680"/>
            <a:chOff x="2268220" y="5320031"/>
            <a:chExt cx="4895850" cy="868680"/>
          </a:xfrm>
        </p:grpSpPr>
        <p:sp>
          <p:nvSpPr>
            <p:cNvPr id="5" name="object 5"/>
            <p:cNvSpPr/>
            <p:nvPr/>
          </p:nvSpPr>
          <p:spPr>
            <a:xfrm>
              <a:off x="2575918" y="5989657"/>
              <a:ext cx="219529" cy="1910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1430" y="6057899"/>
              <a:ext cx="269240" cy="53340"/>
            </a:xfrm>
            <a:custGeom>
              <a:avLst/>
              <a:gdLst/>
              <a:ahLst/>
              <a:cxnLst/>
              <a:rect l="l" t="t" r="r" b="b"/>
              <a:pathLst>
                <a:path w="269239" h="53339">
                  <a:moveTo>
                    <a:pt x="0" y="53340"/>
                  </a:moveTo>
                  <a:lnTo>
                    <a:pt x="0" y="53340"/>
                  </a:lnTo>
                </a:path>
                <a:path w="269239" h="53339">
                  <a:moveTo>
                    <a:pt x="269239" y="0"/>
                  </a:moveTo>
                  <a:lnTo>
                    <a:pt x="269239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79171" y="5339079"/>
              <a:ext cx="380365" cy="670560"/>
            </a:xfrm>
            <a:custGeom>
              <a:avLst/>
              <a:gdLst/>
              <a:ahLst/>
              <a:cxnLst/>
              <a:rect l="l" t="t" r="r" b="b"/>
              <a:pathLst>
                <a:path w="380364" h="670560">
                  <a:moveTo>
                    <a:pt x="103068" y="670560"/>
                  </a:moveTo>
                  <a:lnTo>
                    <a:pt x="55502" y="622300"/>
                  </a:lnTo>
                  <a:lnTo>
                    <a:pt x="41632" y="588327"/>
                  </a:lnTo>
                  <a:lnTo>
                    <a:pt x="57527" y="557688"/>
                  </a:lnTo>
                  <a:lnTo>
                    <a:pt x="99258" y="519430"/>
                  </a:lnTo>
                  <a:lnTo>
                    <a:pt x="102147" y="486103"/>
                  </a:lnTo>
                  <a:lnTo>
                    <a:pt x="104236" y="467400"/>
                  </a:lnTo>
                  <a:lnTo>
                    <a:pt x="104801" y="459502"/>
                  </a:lnTo>
                  <a:lnTo>
                    <a:pt x="103119" y="458591"/>
                  </a:lnTo>
                  <a:lnTo>
                    <a:pt x="98464" y="460851"/>
                  </a:lnTo>
                  <a:lnTo>
                    <a:pt x="90114" y="462462"/>
                  </a:lnTo>
                  <a:lnTo>
                    <a:pt x="35650" y="425235"/>
                  </a:lnTo>
                  <a:lnTo>
                    <a:pt x="5278" y="386080"/>
                  </a:lnTo>
                  <a:lnTo>
                    <a:pt x="0" y="370840"/>
                  </a:lnTo>
                  <a:lnTo>
                    <a:pt x="2103" y="355600"/>
                  </a:lnTo>
                  <a:lnTo>
                    <a:pt x="7064" y="340360"/>
                  </a:lnTo>
                  <a:lnTo>
                    <a:pt x="10358" y="325120"/>
                  </a:lnTo>
                  <a:lnTo>
                    <a:pt x="52509" y="291922"/>
                  </a:lnTo>
                  <a:lnTo>
                    <a:pt x="81641" y="272120"/>
                  </a:lnTo>
                  <a:lnTo>
                    <a:pt x="98732" y="259672"/>
                  </a:lnTo>
                  <a:lnTo>
                    <a:pt x="104760" y="248534"/>
                  </a:lnTo>
                  <a:lnTo>
                    <a:pt x="100702" y="232665"/>
                  </a:lnTo>
                  <a:lnTo>
                    <a:pt x="87535" y="206021"/>
                  </a:lnTo>
                  <a:lnTo>
                    <a:pt x="66238" y="162560"/>
                  </a:lnTo>
                  <a:lnTo>
                    <a:pt x="51454" y="150713"/>
                  </a:lnTo>
                  <a:lnTo>
                    <a:pt x="35599" y="139223"/>
                  </a:lnTo>
                  <a:lnTo>
                    <a:pt x="21411" y="127019"/>
                  </a:lnTo>
                  <a:lnTo>
                    <a:pt x="11628" y="113030"/>
                  </a:lnTo>
                  <a:lnTo>
                    <a:pt x="4475" y="73599"/>
                  </a:lnTo>
                  <a:lnTo>
                    <a:pt x="21158" y="46908"/>
                  </a:lnTo>
                  <a:lnTo>
                    <a:pt x="52593" y="28630"/>
                  </a:lnTo>
                  <a:lnTo>
                    <a:pt x="89697" y="14437"/>
                  </a:lnTo>
                  <a:lnTo>
                    <a:pt x="123388" y="0"/>
                  </a:lnTo>
                </a:path>
                <a:path w="380364" h="670560">
                  <a:moveTo>
                    <a:pt x="123388" y="487680"/>
                  </a:moveTo>
                  <a:lnTo>
                    <a:pt x="123388" y="487680"/>
                  </a:lnTo>
                </a:path>
                <a:path w="380364" h="670560">
                  <a:moveTo>
                    <a:pt x="379928" y="132080"/>
                  </a:moveTo>
                  <a:lnTo>
                    <a:pt x="379928" y="13208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53306" y="5987117"/>
              <a:ext cx="222407" cy="1923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28620" y="6056629"/>
              <a:ext cx="271780" cy="52069"/>
            </a:xfrm>
            <a:custGeom>
              <a:avLst/>
              <a:gdLst/>
              <a:ahLst/>
              <a:cxnLst/>
              <a:rect l="l" t="t" r="r" b="b"/>
              <a:pathLst>
                <a:path w="271780" h="52070">
                  <a:moveTo>
                    <a:pt x="0" y="52070"/>
                  </a:moveTo>
                  <a:lnTo>
                    <a:pt x="0" y="52070"/>
                  </a:lnTo>
                </a:path>
                <a:path w="271780" h="52070">
                  <a:moveTo>
                    <a:pt x="271780" y="0"/>
                  </a:moveTo>
                  <a:lnTo>
                    <a:pt x="27178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60171" y="5339079"/>
              <a:ext cx="381635" cy="673100"/>
            </a:xfrm>
            <a:custGeom>
              <a:avLst/>
              <a:gdLst/>
              <a:ahLst/>
              <a:cxnLst/>
              <a:rect l="l" t="t" r="r" b="b"/>
              <a:pathLst>
                <a:path w="381635" h="673100">
                  <a:moveTo>
                    <a:pt x="103068" y="673100"/>
                  </a:moveTo>
                  <a:lnTo>
                    <a:pt x="61585" y="632510"/>
                  </a:lnTo>
                  <a:lnTo>
                    <a:pt x="42474" y="602894"/>
                  </a:lnTo>
                  <a:lnTo>
                    <a:pt x="43723" y="578459"/>
                  </a:lnTo>
                  <a:lnTo>
                    <a:pt x="63322" y="553415"/>
                  </a:lnTo>
                  <a:lnTo>
                    <a:pt x="99258" y="521970"/>
                  </a:lnTo>
                  <a:lnTo>
                    <a:pt x="102456" y="488643"/>
                  </a:lnTo>
                  <a:lnTo>
                    <a:pt x="104724" y="469940"/>
                  </a:lnTo>
                  <a:lnTo>
                    <a:pt x="105362" y="462042"/>
                  </a:lnTo>
                  <a:lnTo>
                    <a:pt x="103667" y="461131"/>
                  </a:lnTo>
                  <a:lnTo>
                    <a:pt x="98940" y="463391"/>
                  </a:lnTo>
                  <a:lnTo>
                    <a:pt x="90480" y="465002"/>
                  </a:lnTo>
                  <a:lnTo>
                    <a:pt x="35684" y="427775"/>
                  </a:lnTo>
                  <a:lnTo>
                    <a:pt x="5278" y="388620"/>
                  </a:lnTo>
                  <a:lnTo>
                    <a:pt x="0" y="373181"/>
                  </a:lnTo>
                  <a:lnTo>
                    <a:pt x="2103" y="357505"/>
                  </a:lnTo>
                  <a:lnTo>
                    <a:pt x="7064" y="341828"/>
                  </a:lnTo>
                  <a:lnTo>
                    <a:pt x="10358" y="326390"/>
                  </a:lnTo>
                  <a:lnTo>
                    <a:pt x="52846" y="293192"/>
                  </a:lnTo>
                  <a:lnTo>
                    <a:pt x="82004" y="273390"/>
                  </a:lnTo>
                  <a:lnTo>
                    <a:pt x="98965" y="260942"/>
                  </a:lnTo>
                  <a:lnTo>
                    <a:pt x="104864" y="249804"/>
                  </a:lnTo>
                  <a:lnTo>
                    <a:pt x="100832" y="233935"/>
                  </a:lnTo>
                  <a:lnTo>
                    <a:pt x="88002" y="207291"/>
                  </a:lnTo>
                  <a:lnTo>
                    <a:pt x="67508" y="163830"/>
                  </a:lnTo>
                  <a:lnTo>
                    <a:pt x="52169" y="151963"/>
                  </a:lnTo>
                  <a:lnTo>
                    <a:pt x="36234" y="140335"/>
                  </a:lnTo>
                  <a:lnTo>
                    <a:pt x="21967" y="127754"/>
                  </a:lnTo>
                  <a:lnTo>
                    <a:pt x="11628" y="113030"/>
                  </a:lnTo>
                  <a:lnTo>
                    <a:pt x="5085" y="73720"/>
                  </a:lnTo>
                  <a:lnTo>
                    <a:pt x="22072" y="47274"/>
                  </a:lnTo>
                  <a:lnTo>
                    <a:pt x="53507" y="29179"/>
                  </a:lnTo>
                  <a:lnTo>
                    <a:pt x="90307" y="14925"/>
                  </a:lnTo>
                  <a:lnTo>
                    <a:pt x="123388" y="0"/>
                  </a:lnTo>
                </a:path>
                <a:path w="381635" h="673100">
                  <a:moveTo>
                    <a:pt x="58618" y="496570"/>
                  </a:moveTo>
                  <a:lnTo>
                    <a:pt x="58618" y="496570"/>
                  </a:lnTo>
                </a:path>
                <a:path w="381635" h="673100">
                  <a:moveTo>
                    <a:pt x="381198" y="132080"/>
                  </a:moveTo>
                  <a:lnTo>
                    <a:pt x="381198" y="13208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75152" y="5997992"/>
              <a:ext cx="220065" cy="1903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1200" y="6066789"/>
              <a:ext cx="267970" cy="53340"/>
            </a:xfrm>
            <a:custGeom>
              <a:avLst/>
              <a:gdLst/>
              <a:ahLst/>
              <a:cxnLst/>
              <a:rect l="l" t="t" r="r" b="b"/>
              <a:pathLst>
                <a:path w="267970" h="53339">
                  <a:moveTo>
                    <a:pt x="0" y="53340"/>
                  </a:moveTo>
                  <a:lnTo>
                    <a:pt x="0" y="53340"/>
                  </a:lnTo>
                </a:path>
                <a:path w="267970" h="53339">
                  <a:moveTo>
                    <a:pt x="267970" y="0"/>
                  </a:moveTo>
                  <a:lnTo>
                    <a:pt x="26797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76937" y="5347969"/>
              <a:ext cx="382270" cy="673100"/>
            </a:xfrm>
            <a:custGeom>
              <a:avLst/>
              <a:gdLst/>
              <a:ahLst/>
              <a:cxnLst/>
              <a:rect l="l" t="t" r="r" b="b"/>
              <a:pathLst>
                <a:path w="382270" h="673100">
                  <a:moveTo>
                    <a:pt x="102532" y="673099"/>
                  </a:moveTo>
                  <a:lnTo>
                    <a:pt x="54967" y="624839"/>
                  </a:lnTo>
                  <a:lnTo>
                    <a:pt x="41096" y="590867"/>
                  </a:lnTo>
                  <a:lnTo>
                    <a:pt x="56991" y="560228"/>
                  </a:lnTo>
                  <a:lnTo>
                    <a:pt x="98722" y="521969"/>
                  </a:lnTo>
                  <a:lnTo>
                    <a:pt x="101956" y="488334"/>
                  </a:lnTo>
                  <a:lnTo>
                    <a:pt x="104320" y="469442"/>
                  </a:lnTo>
                  <a:lnTo>
                    <a:pt x="105100" y="461448"/>
                  </a:lnTo>
                  <a:lnTo>
                    <a:pt x="103579" y="460501"/>
                  </a:lnTo>
                  <a:lnTo>
                    <a:pt x="99040" y="462756"/>
                  </a:lnTo>
                  <a:lnTo>
                    <a:pt x="90767" y="464362"/>
                  </a:lnTo>
                  <a:lnTo>
                    <a:pt x="36383" y="426815"/>
                  </a:lnTo>
                  <a:lnTo>
                    <a:pt x="6012" y="387349"/>
                  </a:lnTo>
                  <a:lnTo>
                    <a:pt x="0" y="372645"/>
                  </a:lnTo>
                  <a:lnTo>
                    <a:pt x="1726" y="357346"/>
                  </a:lnTo>
                  <a:lnTo>
                    <a:pt x="6548" y="341808"/>
                  </a:lnTo>
                  <a:lnTo>
                    <a:pt x="9822" y="326389"/>
                  </a:lnTo>
                  <a:lnTo>
                    <a:pt x="52376" y="293121"/>
                  </a:lnTo>
                  <a:lnTo>
                    <a:pt x="81690" y="273138"/>
                  </a:lnTo>
                  <a:lnTo>
                    <a:pt x="98830" y="260442"/>
                  </a:lnTo>
                  <a:lnTo>
                    <a:pt x="104861" y="249034"/>
                  </a:lnTo>
                  <a:lnTo>
                    <a:pt x="100851" y="232917"/>
                  </a:lnTo>
                  <a:lnTo>
                    <a:pt x="87866" y="206091"/>
                  </a:lnTo>
                  <a:lnTo>
                    <a:pt x="66972" y="162559"/>
                  </a:lnTo>
                  <a:lnTo>
                    <a:pt x="51633" y="150891"/>
                  </a:lnTo>
                  <a:lnTo>
                    <a:pt x="35698" y="139699"/>
                  </a:lnTo>
                  <a:lnTo>
                    <a:pt x="21431" y="127555"/>
                  </a:lnTo>
                  <a:lnTo>
                    <a:pt x="11092" y="113029"/>
                  </a:lnTo>
                  <a:lnTo>
                    <a:pt x="4559" y="73599"/>
                  </a:lnTo>
                  <a:lnTo>
                    <a:pt x="21618" y="46908"/>
                  </a:lnTo>
                  <a:lnTo>
                    <a:pt x="53246" y="28630"/>
                  </a:lnTo>
                  <a:lnTo>
                    <a:pt x="90421" y="14437"/>
                  </a:lnTo>
                  <a:lnTo>
                    <a:pt x="124122" y="0"/>
                  </a:lnTo>
                </a:path>
                <a:path w="382270" h="673100">
                  <a:moveTo>
                    <a:pt x="122852" y="487679"/>
                  </a:moveTo>
                  <a:lnTo>
                    <a:pt x="122852" y="487679"/>
                  </a:lnTo>
                </a:path>
                <a:path w="382270" h="673100">
                  <a:moveTo>
                    <a:pt x="381932" y="132079"/>
                  </a:moveTo>
                  <a:lnTo>
                    <a:pt x="381932" y="13207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56152" y="5997992"/>
              <a:ext cx="218815" cy="1903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32200" y="6066789"/>
              <a:ext cx="267970" cy="53340"/>
            </a:xfrm>
            <a:custGeom>
              <a:avLst/>
              <a:gdLst/>
              <a:ahLst/>
              <a:cxnLst/>
              <a:rect l="l" t="t" r="r" b="b"/>
              <a:pathLst>
                <a:path w="267970" h="53339">
                  <a:moveTo>
                    <a:pt x="0" y="53340"/>
                  </a:moveTo>
                  <a:lnTo>
                    <a:pt x="0" y="53340"/>
                  </a:lnTo>
                </a:path>
                <a:path w="267970" h="53339">
                  <a:moveTo>
                    <a:pt x="267970" y="0"/>
                  </a:moveTo>
                  <a:lnTo>
                    <a:pt x="26797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57937" y="5347969"/>
              <a:ext cx="382270" cy="673100"/>
            </a:xfrm>
            <a:custGeom>
              <a:avLst/>
              <a:gdLst/>
              <a:ahLst/>
              <a:cxnLst/>
              <a:rect l="l" t="t" r="r" b="b"/>
              <a:pathLst>
                <a:path w="382270" h="673100">
                  <a:moveTo>
                    <a:pt x="102532" y="673099"/>
                  </a:moveTo>
                  <a:lnTo>
                    <a:pt x="54967" y="624839"/>
                  </a:lnTo>
                  <a:lnTo>
                    <a:pt x="41096" y="590867"/>
                  </a:lnTo>
                  <a:lnTo>
                    <a:pt x="56991" y="560228"/>
                  </a:lnTo>
                  <a:lnTo>
                    <a:pt x="98722" y="521969"/>
                  </a:lnTo>
                  <a:lnTo>
                    <a:pt x="101956" y="488334"/>
                  </a:lnTo>
                  <a:lnTo>
                    <a:pt x="104320" y="469442"/>
                  </a:lnTo>
                  <a:lnTo>
                    <a:pt x="105100" y="461448"/>
                  </a:lnTo>
                  <a:lnTo>
                    <a:pt x="103579" y="460501"/>
                  </a:lnTo>
                  <a:lnTo>
                    <a:pt x="99040" y="462756"/>
                  </a:lnTo>
                  <a:lnTo>
                    <a:pt x="90767" y="464362"/>
                  </a:lnTo>
                  <a:lnTo>
                    <a:pt x="36383" y="426815"/>
                  </a:lnTo>
                  <a:lnTo>
                    <a:pt x="6012" y="387349"/>
                  </a:lnTo>
                  <a:lnTo>
                    <a:pt x="0" y="372645"/>
                  </a:lnTo>
                  <a:lnTo>
                    <a:pt x="1726" y="357346"/>
                  </a:lnTo>
                  <a:lnTo>
                    <a:pt x="6548" y="341808"/>
                  </a:lnTo>
                  <a:lnTo>
                    <a:pt x="9822" y="326389"/>
                  </a:lnTo>
                  <a:lnTo>
                    <a:pt x="52376" y="293121"/>
                  </a:lnTo>
                  <a:lnTo>
                    <a:pt x="81690" y="273138"/>
                  </a:lnTo>
                  <a:lnTo>
                    <a:pt x="98830" y="260442"/>
                  </a:lnTo>
                  <a:lnTo>
                    <a:pt x="104861" y="249034"/>
                  </a:lnTo>
                  <a:lnTo>
                    <a:pt x="100851" y="232917"/>
                  </a:lnTo>
                  <a:lnTo>
                    <a:pt x="87866" y="206091"/>
                  </a:lnTo>
                  <a:lnTo>
                    <a:pt x="66972" y="162559"/>
                  </a:lnTo>
                  <a:lnTo>
                    <a:pt x="51633" y="150891"/>
                  </a:lnTo>
                  <a:lnTo>
                    <a:pt x="35698" y="139699"/>
                  </a:lnTo>
                  <a:lnTo>
                    <a:pt x="21431" y="127555"/>
                  </a:lnTo>
                  <a:lnTo>
                    <a:pt x="11092" y="113029"/>
                  </a:lnTo>
                  <a:lnTo>
                    <a:pt x="4559" y="73599"/>
                  </a:lnTo>
                  <a:lnTo>
                    <a:pt x="21618" y="46908"/>
                  </a:lnTo>
                  <a:lnTo>
                    <a:pt x="53246" y="28630"/>
                  </a:lnTo>
                  <a:lnTo>
                    <a:pt x="90421" y="14437"/>
                  </a:lnTo>
                  <a:lnTo>
                    <a:pt x="124122" y="0"/>
                  </a:lnTo>
                </a:path>
                <a:path w="382270" h="673100">
                  <a:moveTo>
                    <a:pt x="60622" y="488949"/>
                  </a:moveTo>
                  <a:lnTo>
                    <a:pt x="60622" y="488949"/>
                  </a:lnTo>
                </a:path>
                <a:path w="382270" h="673100">
                  <a:moveTo>
                    <a:pt x="381932" y="132079"/>
                  </a:moveTo>
                  <a:lnTo>
                    <a:pt x="381932" y="13207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1310" y="5995988"/>
              <a:ext cx="221672" cy="1911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47160" y="6065519"/>
              <a:ext cx="270510" cy="52069"/>
            </a:xfrm>
            <a:custGeom>
              <a:avLst/>
              <a:gdLst/>
              <a:ahLst/>
              <a:cxnLst/>
              <a:rect l="l" t="t" r="r" b="b"/>
              <a:pathLst>
                <a:path w="270510" h="52070">
                  <a:moveTo>
                    <a:pt x="0" y="52069"/>
                  </a:moveTo>
                  <a:lnTo>
                    <a:pt x="0" y="52069"/>
                  </a:lnTo>
                </a:path>
                <a:path w="270510" h="52070">
                  <a:moveTo>
                    <a:pt x="270510" y="0"/>
                  </a:moveTo>
                  <a:lnTo>
                    <a:pt x="27051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75457" y="5347969"/>
              <a:ext cx="381000" cy="673100"/>
            </a:xfrm>
            <a:custGeom>
              <a:avLst/>
              <a:gdLst/>
              <a:ahLst/>
              <a:cxnLst/>
              <a:rect l="l" t="t" r="r" b="b"/>
              <a:pathLst>
                <a:path w="381000" h="673100">
                  <a:moveTo>
                    <a:pt x="101242" y="673099"/>
                  </a:moveTo>
                  <a:lnTo>
                    <a:pt x="60379" y="632998"/>
                  </a:lnTo>
                  <a:lnTo>
                    <a:pt x="41644" y="603443"/>
                  </a:lnTo>
                  <a:lnTo>
                    <a:pt x="43086" y="578825"/>
                  </a:lnTo>
                  <a:lnTo>
                    <a:pt x="62756" y="553537"/>
                  </a:lnTo>
                  <a:lnTo>
                    <a:pt x="98702" y="521969"/>
                  </a:lnTo>
                  <a:lnTo>
                    <a:pt x="101901" y="488299"/>
                  </a:lnTo>
                  <a:lnTo>
                    <a:pt x="104179" y="469320"/>
                  </a:lnTo>
                  <a:lnTo>
                    <a:pt x="104840" y="461208"/>
                  </a:lnTo>
                  <a:lnTo>
                    <a:pt x="103193" y="460136"/>
                  </a:lnTo>
                  <a:lnTo>
                    <a:pt x="98544" y="462279"/>
                  </a:lnTo>
                  <a:lnTo>
                    <a:pt x="90198" y="463814"/>
                  </a:lnTo>
                  <a:lnTo>
                    <a:pt x="36054" y="426506"/>
                  </a:lnTo>
                  <a:lnTo>
                    <a:pt x="5992" y="387349"/>
                  </a:lnTo>
                  <a:lnTo>
                    <a:pt x="0" y="372645"/>
                  </a:lnTo>
                  <a:lnTo>
                    <a:pt x="1865" y="357346"/>
                  </a:lnTo>
                  <a:lnTo>
                    <a:pt x="7064" y="341808"/>
                  </a:lnTo>
                  <a:lnTo>
                    <a:pt x="11072" y="326389"/>
                  </a:lnTo>
                  <a:lnTo>
                    <a:pt x="53156" y="293121"/>
                  </a:lnTo>
                  <a:lnTo>
                    <a:pt x="82133" y="273138"/>
                  </a:lnTo>
                  <a:lnTo>
                    <a:pt x="99047" y="260442"/>
                  </a:lnTo>
                  <a:lnTo>
                    <a:pt x="104941" y="249034"/>
                  </a:lnTo>
                  <a:lnTo>
                    <a:pt x="100861" y="232917"/>
                  </a:lnTo>
                  <a:lnTo>
                    <a:pt x="87850" y="206091"/>
                  </a:lnTo>
                  <a:lnTo>
                    <a:pt x="66952" y="162559"/>
                  </a:lnTo>
                  <a:lnTo>
                    <a:pt x="52347" y="150891"/>
                  </a:lnTo>
                  <a:lnTo>
                    <a:pt x="36790" y="139699"/>
                  </a:lnTo>
                  <a:lnTo>
                    <a:pt x="22661" y="127555"/>
                  </a:lnTo>
                  <a:lnTo>
                    <a:pt x="12342" y="113029"/>
                  </a:lnTo>
                  <a:lnTo>
                    <a:pt x="5799" y="73599"/>
                  </a:lnTo>
                  <a:lnTo>
                    <a:pt x="22787" y="46908"/>
                  </a:lnTo>
                  <a:lnTo>
                    <a:pt x="54222" y="28630"/>
                  </a:lnTo>
                  <a:lnTo>
                    <a:pt x="91021" y="14437"/>
                  </a:lnTo>
                  <a:lnTo>
                    <a:pt x="124102" y="0"/>
                  </a:lnTo>
                </a:path>
                <a:path w="381000" h="673100">
                  <a:moveTo>
                    <a:pt x="60602" y="487679"/>
                  </a:moveTo>
                  <a:lnTo>
                    <a:pt x="60602" y="487679"/>
                  </a:lnTo>
                </a:path>
                <a:path w="381000" h="673100">
                  <a:moveTo>
                    <a:pt x="380642" y="130809"/>
                  </a:moveTo>
                  <a:lnTo>
                    <a:pt x="380642" y="13080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90060" y="5997258"/>
              <a:ext cx="220978" cy="1901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65930" y="6066789"/>
              <a:ext cx="270510" cy="50800"/>
            </a:xfrm>
            <a:custGeom>
              <a:avLst/>
              <a:gdLst/>
              <a:ahLst/>
              <a:cxnLst/>
              <a:rect l="l" t="t" r="r" b="b"/>
              <a:pathLst>
                <a:path w="270510" h="50800">
                  <a:moveTo>
                    <a:pt x="0" y="50800"/>
                  </a:moveTo>
                  <a:lnTo>
                    <a:pt x="0" y="50800"/>
                  </a:lnTo>
                </a:path>
                <a:path w="270510" h="50800">
                  <a:moveTo>
                    <a:pt x="270510" y="0"/>
                  </a:moveTo>
                  <a:lnTo>
                    <a:pt x="27051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94207" y="5347969"/>
              <a:ext cx="382270" cy="673100"/>
            </a:xfrm>
            <a:custGeom>
              <a:avLst/>
              <a:gdLst/>
              <a:ahLst/>
              <a:cxnLst/>
              <a:rect l="l" t="t" r="r" b="b"/>
              <a:pathLst>
                <a:path w="382270" h="673100">
                  <a:moveTo>
                    <a:pt x="103802" y="673099"/>
                  </a:moveTo>
                  <a:lnTo>
                    <a:pt x="62319" y="632998"/>
                  </a:lnTo>
                  <a:lnTo>
                    <a:pt x="43208" y="603443"/>
                  </a:lnTo>
                  <a:lnTo>
                    <a:pt x="44458" y="578825"/>
                  </a:lnTo>
                  <a:lnTo>
                    <a:pt x="64056" y="553537"/>
                  </a:lnTo>
                  <a:lnTo>
                    <a:pt x="99992" y="521969"/>
                  </a:lnTo>
                  <a:lnTo>
                    <a:pt x="102881" y="488335"/>
                  </a:lnTo>
                  <a:lnTo>
                    <a:pt x="104971" y="469452"/>
                  </a:lnTo>
                  <a:lnTo>
                    <a:pt x="105536" y="461482"/>
                  </a:lnTo>
                  <a:lnTo>
                    <a:pt x="103853" y="460583"/>
                  </a:lnTo>
                  <a:lnTo>
                    <a:pt x="99198" y="462914"/>
                  </a:lnTo>
                  <a:lnTo>
                    <a:pt x="90848" y="464637"/>
                  </a:lnTo>
                  <a:lnTo>
                    <a:pt x="36384" y="427741"/>
                  </a:lnTo>
                  <a:lnTo>
                    <a:pt x="6012" y="388619"/>
                  </a:lnTo>
                  <a:lnTo>
                    <a:pt x="0" y="373181"/>
                  </a:lnTo>
                  <a:lnTo>
                    <a:pt x="1726" y="357504"/>
                  </a:lnTo>
                  <a:lnTo>
                    <a:pt x="6548" y="341828"/>
                  </a:lnTo>
                  <a:lnTo>
                    <a:pt x="9822" y="326389"/>
                  </a:lnTo>
                  <a:lnTo>
                    <a:pt x="52376" y="293125"/>
                  </a:lnTo>
                  <a:lnTo>
                    <a:pt x="81690" y="273168"/>
                  </a:lnTo>
                  <a:lnTo>
                    <a:pt x="98830" y="260542"/>
                  </a:lnTo>
                  <a:lnTo>
                    <a:pt x="104861" y="249271"/>
                  </a:lnTo>
                  <a:lnTo>
                    <a:pt x="100851" y="233380"/>
                  </a:lnTo>
                  <a:lnTo>
                    <a:pt x="87866" y="206891"/>
                  </a:lnTo>
                  <a:lnTo>
                    <a:pt x="66972" y="163829"/>
                  </a:lnTo>
                  <a:lnTo>
                    <a:pt x="52169" y="151427"/>
                  </a:lnTo>
                  <a:lnTo>
                    <a:pt x="36175" y="139858"/>
                  </a:lnTo>
                  <a:lnTo>
                    <a:pt x="21609" y="127575"/>
                  </a:lnTo>
                  <a:lnTo>
                    <a:pt x="11092" y="113029"/>
                  </a:lnTo>
                  <a:lnTo>
                    <a:pt x="4559" y="73599"/>
                  </a:lnTo>
                  <a:lnTo>
                    <a:pt x="21618" y="46908"/>
                  </a:lnTo>
                  <a:lnTo>
                    <a:pt x="53246" y="28630"/>
                  </a:lnTo>
                  <a:lnTo>
                    <a:pt x="90421" y="14437"/>
                  </a:lnTo>
                  <a:lnTo>
                    <a:pt x="124122" y="0"/>
                  </a:lnTo>
                </a:path>
                <a:path w="382270" h="673100">
                  <a:moveTo>
                    <a:pt x="125392" y="485139"/>
                  </a:moveTo>
                  <a:lnTo>
                    <a:pt x="125392" y="485139"/>
                  </a:lnTo>
                </a:path>
                <a:path w="382270" h="673100">
                  <a:moveTo>
                    <a:pt x="381932" y="132079"/>
                  </a:moveTo>
                  <a:lnTo>
                    <a:pt x="381932" y="13207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73422" y="5997992"/>
              <a:ext cx="219867" cy="1903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49470" y="6066789"/>
              <a:ext cx="267970" cy="52069"/>
            </a:xfrm>
            <a:custGeom>
              <a:avLst/>
              <a:gdLst/>
              <a:ahLst/>
              <a:cxnLst/>
              <a:rect l="l" t="t" r="r" b="b"/>
              <a:pathLst>
                <a:path w="267970" h="52070">
                  <a:moveTo>
                    <a:pt x="0" y="52070"/>
                  </a:moveTo>
                  <a:lnTo>
                    <a:pt x="0" y="52070"/>
                  </a:lnTo>
                </a:path>
                <a:path w="267970" h="52070">
                  <a:moveTo>
                    <a:pt x="267969" y="0"/>
                  </a:moveTo>
                  <a:lnTo>
                    <a:pt x="267969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75763" y="5346699"/>
              <a:ext cx="123825" cy="670560"/>
            </a:xfrm>
            <a:custGeom>
              <a:avLst/>
              <a:gdLst/>
              <a:ahLst/>
              <a:cxnLst/>
              <a:rect l="l" t="t" r="r" b="b"/>
              <a:pathLst>
                <a:path w="123825" h="670560">
                  <a:moveTo>
                    <a:pt x="101977" y="670560"/>
                  </a:moveTo>
                  <a:lnTo>
                    <a:pt x="54411" y="622300"/>
                  </a:lnTo>
                  <a:lnTo>
                    <a:pt x="40540" y="588327"/>
                  </a:lnTo>
                  <a:lnTo>
                    <a:pt x="56435" y="557688"/>
                  </a:lnTo>
                  <a:lnTo>
                    <a:pt x="98167" y="519430"/>
                  </a:lnTo>
                  <a:lnTo>
                    <a:pt x="101366" y="486105"/>
                  </a:lnTo>
                  <a:lnTo>
                    <a:pt x="103643" y="467410"/>
                  </a:lnTo>
                  <a:lnTo>
                    <a:pt x="104304" y="459536"/>
                  </a:lnTo>
                  <a:lnTo>
                    <a:pt x="102657" y="458673"/>
                  </a:lnTo>
                  <a:lnTo>
                    <a:pt x="98008" y="461010"/>
                  </a:lnTo>
                  <a:lnTo>
                    <a:pt x="89663" y="462737"/>
                  </a:lnTo>
                  <a:lnTo>
                    <a:pt x="35519" y="426161"/>
                  </a:lnTo>
                  <a:lnTo>
                    <a:pt x="5457" y="387350"/>
                  </a:lnTo>
                  <a:lnTo>
                    <a:pt x="0" y="371911"/>
                  </a:lnTo>
                  <a:lnTo>
                    <a:pt x="1805" y="356234"/>
                  </a:lnTo>
                  <a:lnTo>
                    <a:pt x="6707" y="340558"/>
                  </a:lnTo>
                  <a:lnTo>
                    <a:pt x="10537" y="325119"/>
                  </a:lnTo>
                  <a:lnTo>
                    <a:pt x="52621" y="292322"/>
                  </a:lnTo>
                  <a:lnTo>
                    <a:pt x="81597" y="272676"/>
                  </a:lnTo>
                  <a:lnTo>
                    <a:pt x="98511" y="260205"/>
                  </a:lnTo>
                  <a:lnTo>
                    <a:pt x="104405" y="248934"/>
                  </a:lnTo>
                  <a:lnTo>
                    <a:pt x="100325" y="232887"/>
                  </a:lnTo>
                  <a:lnTo>
                    <a:pt x="87314" y="206088"/>
                  </a:lnTo>
                  <a:lnTo>
                    <a:pt x="66417" y="162559"/>
                  </a:lnTo>
                  <a:lnTo>
                    <a:pt x="51633" y="150891"/>
                  </a:lnTo>
                  <a:lnTo>
                    <a:pt x="35778" y="139700"/>
                  </a:lnTo>
                  <a:lnTo>
                    <a:pt x="21589" y="127555"/>
                  </a:lnTo>
                  <a:lnTo>
                    <a:pt x="11807" y="113030"/>
                  </a:lnTo>
                  <a:lnTo>
                    <a:pt x="5142" y="73720"/>
                  </a:lnTo>
                  <a:lnTo>
                    <a:pt x="21885" y="47274"/>
                  </a:lnTo>
                  <a:lnTo>
                    <a:pt x="53137" y="29179"/>
                  </a:lnTo>
                  <a:lnTo>
                    <a:pt x="89998" y="14925"/>
                  </a:lnTo>
                  <a:lnTo>
                    <a:pt x="123567" y="0"/>
                  </a:lnTo>
                </a:path>
                <a:path w="123825" h="670560">
                  <a:moveTo>
                    <a:pt x="62607" y="487680"/>
                  </a:moveTo>
                  <a:lnTo>
                    <a:pt x="62607" y="48768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25711" y="5997258"/>
              <a:ext cx="221295" cy="1911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00470" y="6066789"/>
              <a:ext cx="271780" cy="50800"/>
            </a:xfrm>
            <a:custGeom>
              <a:avLst/>
              <a:gdLst/>
              <a:ahLst/>
              <a:cxnLst/>
              <a:rect l="l" t="t" r="r" b="b"/>
              <a:pathLst>
                <a:path w="271779" h="50800">
                  <a:moveTo>
                    <a:pt x="0" y="50800"/>
                  </a:moveTo>
                  <a:lnTo>
                    <a:pt x="0" y="50800"/>
                  </a:lnTo>
                </a:path>
                <a:path w="271779" h="50800">
                  <a:moveTo>
                    <a:pt x="271779" y="0"/>
                  </a:moveTo>
                  <a:lnTo>
                    <a:pt x="271779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71870" y="5347969"/>
              <a:ext cx="382270" cy="673100"/>
            </a:xfrm>
            <a:custGeom>
              <a:avLst/>
              <a:gdLst/>
              <a:ahLst/>
              <a:cxnLst/>
              <a:rect l="l" t="t" r="r" b="b"/>
              <a:pathLst>
                <a:path w="382270" h="673100">
                  <a:moveTo>
                    <a:pt x="365759" y="673099"/>
                  </a:moveTo>
                  <a:lnTo>
                    <a:pt x="324276" y="632510"/>
                  </a:lnTo>
                  <a:lnTo>
                    <a:pt x="305165" y="602894"/>
                  </a:lnTo>
                  <a:lnTo>
                    <a:pt x="306415" y="578459"/>
                  </a:lnTo>
                  <a:lnTo>
                    <a:pt x="326014" y="553415"/>
                  </a:lnTo>
                  <a:lnTo>
                    <a:pt x="361950" y="521969"/>
                  </a:lnTo>
                  <a:lnTo>
                    <a:pt x="364528" y="488642"/>
                  </a:lnTo>
                  <a:lnTo>
                    <a:pt x="366420" y="469930"/>
                  </a:lnTo>
                  <a:lnTo>
                    <a:pt x="366864" y="462008"/>
                  </a:lnTo>
                  <a:lnTo>
                    <a:pt x="365099" y="461050"/>
                  </a:lnTo>
                  <a:lnTo>
                    <a:pt x="360362" y="463232"/>
                  </a:lnTo>
                  <a:lnTo>
                    <a:pt x="351891" y="464728"/>
                  </a:lnTo>
                  <a:lnTo>
                    <a:pt x="296456" y="426849"/>
                  </a:lnTo>
                  <a:lnTo>
                    <a:pt x="265429" y="387349"/>
                  </a:lnTo>
                  <a:lnTo>
                    <a:pt x="259437" y="372645"/>
                  </a:lnTo>
                  <a:lnTo>
                    <a:pt x="261302" y="357346"/>
                  </a:lnTo>
                  <a:lnTo>
                    <a:pt x="266501" y="341808"/>
                  </a:lnTo>
                  <a:lnTo>
                    <a:pt x="270509" y="326389"/>
                  </a:lnTo>
                  <a:lnTo>
                    <a:pt x="313060" y="293592"/>
                  </a:lnTo>
                  <a:lnTo>
                    <a:pt x="342348" y="273946"/>
                  </a:lnTo>
                  <a:lnTo>
                    <a:pt x="359417" y="261475"/>
                  </a:lnTo>
                  <a:lnTo>
                    <a:pt x="365311" y="250204"/>
                  </a:lnTo>
                  <a:lnTo>
                    <a:pt x="361076" y="234157"/>
                  </a:lnTo>
                  <a:lnTo>
                    <a:pt x="347754" y="207358"/>
                  </a:lnTo>
                  <a:lnTo>
                    <a:pt x="326389" y="163829"/>
                  </a:lnTo>
                  <a:lnTo>
                    <a:pt x="310872" y="151427"/>
                  </a:lnTo>
                  <a:lnTo>
                    <a:pt x="294639" y="139858"/>
                  </a:lnTo>
                  <a:lnTo>
                    <a:pt x="280312" y="127575"/>
                  </a:lnTo>
                  <a:lnTo>
                    <a:pt x="270509" y="113029"/>
                  </a:lnTo>
                  <a:lnTo>
                    <a:pt x="262869" y="73720"/>
                  </a:lnTo>
                  <a:lnTo>
                    <a:pt x="279491" y="47274"/>
                  </a:lnTo>
                  <a:lnTo>
                    <a:pt x="311109" y="29179"/>
                  </a:lnTo>
                  <a:lnTo>
                    <a:pt x="348457" y="14925"/>
                  </a:lnTo>
                  <a:lnTo>
                    <a:pt x="382269" y="0"/>
                  </a:lnTo>
                </a:path>
                <a:path w="382270" h="673100">
                  <a:moveTo>
                    <a:pt x="317500" y="130809"/>
                  </a:moveTo>
                  <a:lnTo>
                    <a:pt x="317500" y="130809"/>
                  </a:lnTo>
                </a:path>
                <a:path w="382270" h="673100">
                  <a:moveTo>
                    <a:pt x="0" y="485139"/>
                  </a:moveTo>
                  <a:lnTo>
                    <a:pt x="0" y="485139"/>
                  </a:lnTo>
                </a:path>
                <a:path w="382270" h="673100">
                  <a:moveTo>
                    <a:pt x="3809" y="133349"/>
                  </a:moveTo>
                  <a:lnTo>
                    <a:pt x="3809" y="13334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08192" y="5997992"/>
              <a:ext cx="219887" cy="1903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84240" y="6066789"/>
              <a:ext cx="267970" cy="52069"/>
            </a:xfrm>
            <a:custGeom>
              <a:avLst/>
              <a:gdLst/>
              <a:ahLst/>
              <a:cxnLst/>
              <a:rect l="l" t="t" r="r" b="b"/>
              <a:pathLst>
                <a:path w="267970" h="52070">
                  <a:moveTo>
                    <a:pt x="0" y="52070"/>
                  </a:moveTo>
                  <a:lnTo>
                    <a:pt x="0" y="52070"/>
                  </a:lnTo>
                </a:path>
                <a:path w="267970" h="52070">
                  <a:moveTo>
                    <a:pt x="267970" y="0"/>
                  </a:moveTo>
                  <a:lnTo>
                    <a:pt x="26797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54600" y="5346699"/>
              <a:ext cx="1079500" cy="670560"/>
            </a:xfrm>
            <a:custGeom>
              <a:avLst/>
              <a:gdLst/>
              <a:ahLst/>
              <a:cxnLst/>
              <a:rect l="l" t="t" r="r" b="b"/>
              <a:pathLst>
                <a:path w="1079500" h="670560">
                  <a:moveTo>
                    <a:pt x="1057910" y="670560"/>
                  </a:moveTo>
                  <a:lnTo>
                    <a:pt x="1010344" y="622300"/>
                  </a:lnTo>
                  <a:lnTo>
                    <a:pt x="996473" y="588327"/>
                  </a:lnTo>
                  <a:lnTo>
                    <a:pt x="1012368" y="557688"/>
                  </a:lnTo>
                  <a:lnTo>
                    <a:pt x="1054100" y="519430"/>
                  </a:lnTo>
                  <a:lnTo>
                    <a:pt x="1057333" y="486105"/>
                  </a:lnTo>
                  <a:lnTo>
                    <a:pt x="1059698" y="467410"/>
                  </a:lnTo>
                  <a:lnTo>
                    <a:pt x="1060477" y="459536"/>
                  </a:lnTo>
                  <a:lnTo>
                    <a:pt x="1058956" y="458673"/>
                  </a:lnTo>
                  <a:lnTo>
                    <a:pt x="1054417" y="461010"/>
                  </a:lnTo>
                  <a:lnTo>
                    <a:pt x="1046144" y="462737"/>
                  </a:lnTo>
                  <a:lnTo>
                    <a:pt x="991760" y="426161"/>
                  </a:lnTo>
                  <a:lnTo>
                    <a:pt x="961389" y="387350"/>
                  </a:lnTo>
                  <a:lnTo>
                    <a:pt x="956111" y="371911"/>
                  </a:lnTo>
                  <a:lnTo>
                    <a:pt x="958214" y="356234"/>
                  </a:lnTo>
                  <a:lnTo>
                    <a:pt x="963175" y="340558"/>
                  </a:lnTo>
                  <a:lnTo>
                    <a:pt x="966470" y="325119"/>
                  </a:lnTo>
                  <a:lnTo>
                    <a:pt x="1008554" y="292322"/>
                  </a:lnTo>
                  <a:lnTo>
                    <a:pt x="1037530" y="272676"/>
                  </a:lnTo>
                  <a:lnTo>
                    <a:pt x="1054444" y="260205"/>
                  </a:lnTo>
                  <a:lnTo>
                    <a:pt x="1060338" y="248934"/>
                  </a:lnTo>
                  <a:lnTo>
                    <a:pt x="1056258" y="232887"/>
                  </a:lnTo>
                  <a:lnTo>
                    <a:pt x="1043247" y="206088"/>
                  </a:lnTo>
                  <a:lnTo>
                    <a:pt x="1022350" y="162559"/>
                  </a:lnTo>
                  <a:lnTo>
                    <a:pt x="1007566" y="150891"/>
                  </a:lnTo>
                  <a:lnTo>
                    <a:pt x="991711" y="139700"/>
                  </a:lnTo>
                  <a:lnTo>
                    <a:pt x="977522" y="127555"/>
                  </a:lnTo>
                  <a:lnTo>
                    <a:pt x="967739" y="113030"/>
                  </a:lnTo>
                  <a:lnTo>
                    <a:pt x="961196" y="73720"/>
                  </a:lnTo>
                  <a:lnTo>
                    <a:pt x="978184" y="47274"/>
                  </a:lnTo>
                  <a:lnTo>
                    <a:pt x="1009619" y="29179"/>
                  </a:lnTo>
                  <a:lnTo>
                    <a:pt x="1046419" y="14925"/>
                  </a:lnTo>
                  <a:lnTo>
                    <a:pt x="1079500" y="0"/>
                  </a:lnTo>
                </a:path>
                <a:path w="1079500" h="670560">
                  <a:moveTo>
                    <a:pt x="0" y="132080"/>
                  </a:moveTo>
                  <a:lnTo>
                    <a:pt x="0" y="13208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87866" y="5995988"/>
              <a:ext cx="222923" cy="19113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63160" y="6065519"/>
              <a:ext cx="271780" cy="50800"/>
            </a:xfrm>
            <a:custGeom>
              <a:avLst/>
              <a:gdLst/>
              <a:ahLst/>
              <a:cxnLst/>
              <a:rect l="l" t="t" r="r" b="b"/>
              <a:pathLst>
                <a:path w="271779" h="50800">
                  <a:moveTo>
                    <a:pt x="0" y="50799"/>
                  </a:moveTo>
                  <a:lnTo>
                    <a:pt x="0" y="50799"/>
                  </a:lnTo>
                </a:path>
                <a:path w="271779" h="50800">
                  <a:moveTo>
                    <a:pt x="271779" y="0"/>
                  </a:moveTo>
                  <a:lnTo>
                    <a:pt x="271779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5247" y="5347969"/>
              <a:ext cx="379730" cy="670560"/>
            </a:xfrm>
            <a:custGeom>
              <a:avLst/>
              <a:gdLst/>
              <a:ahLst/>
              <a:cxnLst/>
              <a:rect l="l" t="t" r="r" b="b"/>
              <a:pathLst>
                <a:path w="379729" h="670560">
                  <a:moveTo>
                    <a:pt x="102532" y="670559"/>
                  </a:moveTo>
                  <a:lnTo>
                    <a:pt x="54967" y="622299"/>
                  </a:lnTo>
                  <a:lnTo>
                    <a:pt x="41096" y="588327"/>
                  </a:lnTo>
                  <a:lnTo>
                    <a:pt x="56991" y="557688"/>
                  </a:lnTo>
                  <a:lnTo>
                    <a:pt x="98722" y="519429"/>
                  </a:lnTo>
                  <a:lnTo>
                    <a:pt x="101956" y="486105"/>
                  </a:lnTo>
                  <a:lnTo>
                    <a:pt x="104320" y="467410"/>
                  </a:lnTo>
                  <a:lnTo>
                    <a:pt x="105100" y="459536"/>
                  </a:lnTo>
                  <a:lnTo>
                    <a:pt x="103579" y="458673"/>
                  </a:lnTo>
                  <a:lnTo>
                    <a:pt x="99040" y="461009"/>
                  </a:lnTo>
                  <a:lnTo>
                    <a:pt x="90767" y="462737"/>
                  </a:lnTo>
                  <a:lnTo>
                    <a:pt x="36383" y="426161"/>
                  </a:lnTo>
                  <a:lnTo>
                    <a:pt x="6012" y="387349"/>
                  </a:lnTo>
                  <a:lnTo>
                    <a:pt x="0" y="371911"/>
                  </a:lnTo>
                  <a:lnTo>
                    <a:pt x="1726" y="356234"/>
                  </a:lnTo>
                  <a:lnTo>
                    <a:pt x="6548" y="340558"/>
                  </a:lnTo>
                  <a:lnTo>
                    <a:pt x="9822" y="325119"/>
                  </a:lnTo>
                  <a:lnTo>
                    <a:pt x="52376" y="292322"/>
                  </a:lnTo>
                  <a:lnTo>
                    <a:pt x="81690" y="272676"/>
                  </a:lnTo>
                  <a:lnTo>
                    <a:pt x="98830" y="260205"/>
                  </a:lnTo>
                  <a:lnTo>
                    <a:pt x="104861" y="248934"/>
                  </a:lnTo>
                  <a:lnTo>
                    <a:pt x="100851" y="232887"/>
                  </a:lnTo>
                  <a:lnTo>
                    <a:pt x="87866" y="206088"/>
                  </a:lnTo>
                  <a:lnTo>
                    <a:pt x="66972" y="162559"/>
                  </a:lnTo>
                  <a:lnTo>
                    <a:pt x="51633" y="150713"/>
                  </a:lnTo>
                  <a:lnTo>
                    <a:pt x="35698" y="139223"/>
                  </a:lnTo>
                  <a:lnTo>
                    <a:pt x="21431" y="127019"/>
                  </a:lnTo>
                  <a:lnTo>
                    <a:pt x="11092" y="113029"/>
                  </a:lnTo>
                  <a:lnTo>
                    <a:pt x="4549" y="73599"/>
                  </a:lnTo>
                  <a:lnTo>
                    <a:pt x="21537" y="46908"/>
                  </a:lnTo>
                  <a:lnTo>
                    <a:pt x="52972" y="28630"/>
                  </a:lnTo>
                  <a:lnTo>
                    <a:pt x="89771" y="14437"/>
                  </a:lnTo>
                  <a:lnTo>
                    <a:pt x="122852" y="0"/>
                  </a:lnTo>
                </a:path>
                <a:path w="379729" h="670560">
                  <a:moveTo>
                    <a:pt x="59352" y="485139"/>
                  </a:moveTo>
                  <a:lnTo>
                    <a:pt x="59352" y="485139"/>
                  </a:lnTo>
                </a:path>
                <a:path w="379729" h="670560">
                  <a:moveTo>
                    <a:pt x="379392" y="132079"/>
                  </a:moveTo>
                  <a:lnTo>
                    <a:pt x="379392" y="13207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08422" y="5997277"/>
              <a:ext cx="220065" cy="19055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84470" y="6066789"/>
              <a:ext cx="269240" cy="52069"/>
            </a:xfrm>
            <a:custGeom>
              <a:avLst/>
              <a:gdLst/>
              <a:ahLst/>
              <a:cxnLst/>
              <a:rect l="l" t="t" r="r" b="b"/>
              <a:pathLst>
                <a:path w="269239" h="52070">
                  <a:moveTo>
                    <a:pt x="0" y="52070"/>
                  </a:moveTo>
                  <a:lnTo>
                    <a:pt x="0" y="52070"/>
                  </a:lnTo>
                </a:path>
                <a:path w="269239" h="52070">
                  <a:moveTo>
                    <a:pt x="269239" y="0"/>
                  </a:moveTo>
                  <a:lnTo>
                    <a:pt x="269239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12211" y="5347969"/>
              <a:ext cx="380365" cy="670560"/>
            </a:xfrm>
            <a:custGeom>
              <a:avLst/>
              <a:gdLst/>
              <a:ahLst/>
              <a:cxnLst/>
              <a:rect l="l" t="t" r="r" b="b"/>
              <a:pathLst>
                <a:path w="380364" h="670560">
                  <a:moveTo>
                    <a:pt x="103068" y="670559"/>
                  </a:moveTo>
                  <a:lnTo>
                    <a:pt x="61585" y="630458"/>
                  </a:lnTo>
                  <a:lnTo>
                    <a:pt x="42474" y="600903"/>
                  </a:lnTo>
                  <a:lnTo>
                    <a:pt x="43723" y="576285"/>
                  </a:lnTo>
                  <a:lnTo>
                    <a:pt x="63322" y="550997"/>
                  </a:lnTo>
                  <a:lnTo>
                    <a:pt x="99258" y="519429"/>
                  </a:lnTo>
                  <a:lnTo>
                    <a:pt x="102147" y="486103"/>
                  </a:lnTo>
                  <a:lnTo>
                    <a:pt x="104236" y="467400"/>
                  </a:lnTo>
                  <a:lnTo>
                    <a:pt x="104801" y="459502"/>
                  </a:lnTo>
                  <a:lnTo>
                    <a:pt x="103119" y="458591"/>
                  </a:lnTo>
                  <a:lnTo>
                    <a:pt x="98464" y="460851"/>
                  </a:lnTo>
                  <a:lnTo>
                    <a:pt x="90114" y="462462"/>
                  </a:lnTo>
                  <a:lnTo>
                    <a:pt x="35650" y="425235"/>
                  </a:lnTo>
                  <a:lnTo>
                    <a:pt x="5278" y="386079"/>
                  </a:lnTo>
                  <a:lnTo>
                    <a:pt x="0" y="370839"/>
                  </a:lnTo>
                  <a:lnTo>
                    <a:pt x="2103" y="355599"/>
                  </a:lnTo>
                  <a:lnTo>
                    <a:pt x="7064" y="340359"/>
                  </a:lnTo>
                  <a:lnTo>
                    <a:pt x="10358" y="325119"/>
                  </a:lnTo>
                  <a:lnTo>
                    <a:pt x="52442" y="291855"/>
                  </a:lnTo>
                  <a:lnTo>
                    <a:pt x="81419" y="271898"/>
                  </a:lnTo>
                  <a:lnTo>
                    <a:pt x="98332" y="259272"/>
                  </a:lnTo>
                  <a:lnTo>
                    <a:pt x="104227" y="248001"/>
                  </a:lnTo>
                  <a:lnTo>
                    <a:pt x="100147" y="232110"/>
                  </a:lnTo>
                  <a:lnTo>
                    <a:pt x="87136" y="205621"/>
                  </a:lnTo>
                  <a:lnTo>
                    <a:pt x="66238" y="162559"/>
                  </a:lnTo>
                  <a:lnTo>
                    <a:pt x="51454" y="150157"/>
                  </a:lnTo>
                  <a:lnTo>
                    <a:pt x="35599" y="138588"/>
                  </a:lnTo>
                  <a:lnTo>
                    <a:pt x="21411" y="126305"/>
                  </a:lnTo>
                  <a:lnTo>
                    <a:pt x="11628" y="111759"/>
                  </a:lnTo>
                  <a:lnTo>
                    <a:pt x="4963" y="72948"/>
                  </a:lnTo>
                  <a:lnTo>
                    <a:pt x="21707" y="46634"/>
                  </a:lnTo>
                  <a:lnTo>
                    <a:pt x="52959" y="28549"/>
                  </a:lnTo>
                  <a:lnTo>
                    <a:pt x="89819" y="14427"/>
                  </a:lnTo>
                  <a:lnTo>
                    <a:pt x="123388" y="0"/>
                  </a:lnTo>
                </a:path>
                <a:path w="380364" h="670560">
                  <a:moveTo>
                    <a:pt x="124658" y="485139"/>
                  </a:moveTo>
                  <a:lnTo>
                    <a:pt x="124658" y="485139"/>
                  </a:lnTo>
                </a:path>
                <a:path w="380364" h="670560">
                  <a:moveTo>
                    <a:pt x="379928" y="130809"/>
                  </a:moveTo>
                  <a:lnTo>
                    <a:pt x="379928" y="13080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89620" y="5997813"/>
              <a:ext cx="220958" cy="1900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65470" y="6068059"/>
              <a:ext cx="270510" cy="49530"/>
            </a:xfrm>
            <a:custGeom>
              <a:avLst/>
              <a:gdLst/>
              <a:ahLst/>
              <a:cxnLst/>
              <a:rect l="l" t="t" r="r" b="b"/>
              <a:pathLst>
                <a:path w="270510" h="49529">
                  <a:moveTo>
                    <a:pt x="0" y="49529"/>
                  </a:moveTo>
                  <a:lnTo>
                    <a:pt x="0" y="49529"/>
                  </a:lnTo>
                </a:path>
                <a:path w="270510" h="49529">
                  <a:moveTo>
                    <a:pt x="270509" y="0"/>
                  </a:moveTo>
                  <a:lnTo>
                    <a:pt x="270509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94481" y="5347969"/>
              <a:ext cx="123825" cy="670560"/>
            </a:xfrm>
            <a:custGeom>
              <a:avLst/>
              <a:gdLst/>
              <a:ahLst/>
              <a:cxnLst/>
              <a:rect l="l" t="t" r="r" b="b"/>
              <a:pathLst>
                <a:path w="123825" h="670560">
                  <a:moveTo>
                    <a:pt x="104338" y="670559"/>
                  </a:moveTo>
                  <a:lnTo>
                    <a:pt x="62855" y="630458"/>
                  </a:lnTo>
                  <a:lnTo>
                    <a:pt x="43744" y="600903"/>
                  </a:lnTo>
                  <a:lnTo>
                    <a:pt x="44993" y="576285"/>
                  </a:lnTo>
                  <a:lnTo>
                    <a:pt x="64592" y="550997"/>
                  </a:lnTo>
                  <a:lnTo>
                    <a:pt x="100528" y="519429"/>
                  </a:lnTo>
                  <a:lnTo>
                    <a:pt x="103416" y="486138"/>
                  </a:lnTo>
                  <a:lnTo>
                    <a:pt x="105496" y="467522"/>
                  </a:lnTo>
                  <a:lnTo>
                    <a:pt x="106037" y="459742"/>
                  </a:lnTo>
                  <a:lnTo>
                    <a:pt x="104307" y="458957"/>
                  </a:lnTo>
                  <a:lnTo>
                    <a:pt x="99575" y="461327"/>
                  </a:lnTo>
                  <a:lnTo>
                    <a:pt x="91110" y="463011"/>
                  </a:lnTo>
                  <a:lnTo>
                    <a:pt x="35994" y="425543"/>
                  </a:lnTo>
                  <a:lnTo>
                    <a:pt x="5278" y="386079"/>
                  </a:lnTo>
                  <a:lnTo>
                    <a:pt x="0" y="370839"/>
                  </a:lnTo>
                  <a:lnTo>
                    <a:pt x="2103" y="355599"/>
                  </a:lnTo>
                  <a:lnTo>
                    <a:pt x="7064" y="340359"/>
                  </a:lnTo>
                  <a:lnTo>
                    <a:pt x="10358" y="325119"/>
                  </a:lnTo>
                  <a:lnTo>
                    <a:pt x="52908" y="292322"/>
                  </a:lnTo>
                  <a:lnTo>
                    <a:pt x="82196" y="272676"/>
                  </a:lnTo>
                  <a:lnTo>
                    <a:pt x="99265" y="260205"/>
                  </a:lnTo>
                  <a:lnTo>
                    <a:pt x="105160" y="248934"/>
                  </a:lnTo>
                  <a:lnTo>
                    <a:pt x="100924" y="232887"/>
                  </a:lnTo>
                  <a:lnTo>
                    <a:pt x="87602" y="206088"/>
                  </a:lnTo>
                  <a:lnTo>
                    <a:pt x="66238" y="162559"/>
                  </a:lnTo>
                  <a:lnTo>
                    <a:pt x="51435" y="150713"/>
                  </a:lnTo>
                  <a:lnTo>
                    <a:pt x="35440" y="139223"/>
                  </a:lnTo>
                  <a:lnTo>
                    <a:pt x="20875" y="127019"/>
                  </a:lnTo>
                  <a:lnTo>
                    <a:pt x="10358" y="113029"/>
                  </a:lnTo>
                  <a:lnTo>
                    <a:pt x="3337" y="73599"/>
                  </a:lnTo>
                  <a:lnTo>
                    <a:pt x="20335" y="46908"/>
                  </a:lnTo>
                  <a:lnTo>
                    <a:pt x="52146" y="28630"/>
                  </a:lnTo>
                  <a:lnTo>
                    <a:pt x="89565" y="14437"/>
                  </a:lnTo>
                  <a:lnTo>
                    <a:pt x="123388" y="0"/>
                  </a:lnTo>
                </a:path>
                <a:path w="123825" h="670560">
                  <a:moveTo>
                    <a:pt x="59888" y="485139"/>
                  </a:moveTo>
                  <a:lnTo>
                    <a:pt x="59888" y="48513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68220" y="5980429"/>
              <a:ext cx="4895850" cy="0"/>
            </a:xfrm>
            <a:custGeom>
              <a:avLst/>
              <a:gdLst/>
              <a:ahLst/>
              <a:cxnLst/>
              <a:rect l="l" t="t" r="r" b="b"/>
              <a:pathLst>
                <a:path w="4895850">
                  <a:moveTo>
                    <a:pt x="0" y="0"/>
                  </a:moveTo>
                  <a:lnTo>
                    <a:pt x="4895850" y="0"/>
                  </a:lnTo>
                </a:path>
              </a:pathLst>
            </a:custGeom>
            <a:ln w="57146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2321560" y="5824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14490" y="5482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262120" y="6389370"/>
            <a:ext cx="9721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65F91"/>
                </a:solidFill>
                <a:latin typeface="Arial"/>
                <a:cs typeface="Arial"/>
              </a:rPr>
              <a:t>W</a:t>
            </a:r>
            <a:r>
              <a:rPr sz="2500" spc="-235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2500" spc="-320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2500" spc="-445" dirty="0">
                <a:solidFill>
                  <a:srgbClr val="365F91"/>
                </a:solidFill>
                <a:latin typeface="Arial"/>
                <a:cs typeface="Arial"/>
              </a:rPr>
              <a:t>E</a:t>
            </a:r>
            <a:r>
              <a:rPr sz="2500" spc="-450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endParaRPr sz="25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14300" y="121920"/>
            <a:ext cx="5759450" cy="576580"/>
          </a:xfrm>
          <a:prstGeom prst="rect">
            <a:avLst/>
          </a:prstGeom>
          <a:ln w="9344">
            <a:solidFill>
              <a:srgbClr val="FFCC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300"/>
              </a:spcBef>
            </a:pPr>
            <a:r>
              <a:rPr sz="3200" b="0" spc="-70" dirty="0">
                <a:latin typeface="Arial"/>
                <a:cs typeface="Arial"/>
              </a:rPr>
              <a:t>Micellization</a:t>
            </a:r>
            <a:r>
              <a:rPr sz="3200" b="0" spc="-185" dirty="0">
                <a:latin typeface="Arial"/>
                <a:cs typeface="Arial"/>
              </a:rPr>
              <a:t> </a:t>
            </a:r>
            <a:r>
              <a:rPr sz="3200" b="0" spc="-155" dirty="0">
                <a:latin typeface="Arial"/>
                <a:cs typeface="Arial"/>
              </a:rPr>
              <a:t>Thermodynamics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8569" y="1277619"/>
            <a:ext cx="1229360" cy="0"/>
          </a:xfrm>
          <a:custGeom>
            <a:avLst/>
            <a:gdLst/>
            <a:ahLst/>
            <a:cxnLst/>
            <a:rect l="l" t="t" r="r" b="b"/>
            <a:pathLst>
              <a:path w="1229360">
                <a:moveTo>
                  <a:pt x="0" y="0"/>
                </a:moveTo>
                <a:lnTo>
                  <a:pt x="1229360" y="0"/>
                </a:lnTo>
              </a:path>
            </a:pathLst>
          </a:custGeom>
          <a:ln w="38097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10969" y="1382078"/>
            <a:ext cx="180340" cy="320040"/>
            <a:chOff x="1410969" y="1382078"/>
            <a:chExt cx="180340" cy="320040"/>
          </a:xfrm>
        </p:grpSpPr>
        <p:sp>
          <p:nvSpPr>
            <p:cNvPr id="4" name="object 4"/>
            <p:cNvSpPr/>
            <p:nvPr/>
          </p:nvSpPr>
          <p:spPr>
            <a:xfrm>
              <a:off x="1425277" y="1388368"/>
              <a:ext cx="115570" cy="107314"/>
            </a:xfrm>
            <a:custGeom>
              <a:avLst/>
              <a:gdLst/>
              <a:ahLst/>
              <a:cxnLst/>
              <a:rect l="l" t="t" r="r" b="b"/>
              <a:pathLst>
                <a:path w="115569" h="107315">
                  <a:moveTo>
                    <a:pt x="47545" y="0"/>
                  </a:moveTo>
                  <a:lnTo>
                    <a:pt x="26808" y="5933"/>
                  </a:lnTo>
                  <a:lnTo>
                    <a:pt x="10596" y="19248"/>
                  </a:lnTo>
                  <a:lnTo>
                    <a:pt x="932" y="39112"/>
                  </a:lnTo>
                  <a:lnTo>
                    <a:pt x="0" y="60682"/>
                  </a:lnTo>
                  <a:lnTo>
                    <a:pt x="7758" y="80228"/>
                  </a:lnTo>
                  <a:lnTo>
                    <a:pt x="22899" y="95726"/>
                  </a:lnTo>
                  <a:lnTo>
                    <a:pt x="44112" y="105152"/>
                  </a:lnTo>
                  <a:lnTo>
                    <a:pt x="67349" y="107255"/>
                  </a:lnTo>
                  <a:lnTo>
                    <a:pt x="88086" y="101024"/>
                  </a:lnTo>
                  <a:lnTo>
                    <a:pt x="104298" y="87649"/>
                  </a:lnTo>
                  <a:lnTo>
                    <a:pt x="113962" y="68322"/>
                  </a:lnTo>
                  <a:lnTo>
                    <a:pt x="115073" y="46930"/>
                  </a:lnTo>
                  <a:lnTo>
                    <a:pt x="107612" y="27682"/>
                  </a:lnTo>
                  <a:lnTo>
                    <a:pt x="92531" y="12243"/>
                  </a:lnTo>
                  <a:lnTo>
                    <a:pt x="70782" y="2282"/>
                  </a:lnTo>
                  <a:lnTo>
                    <a:pt x="47545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0969" y="1388368"/>
              <a:ext cx="142240" cy="107314"/>
            </a:xfrm>
            <a:custGeom>
              <a:avLst/>
              <a:gdLst/>
              <a:ahLst/>
              <a:cxnLst/>
              <a:rect l="l" t="t" r="r" b="b"/>
              <a:pathLst>
                <a:path w="142240" h="107315">
                  <a:moveTo>
                    <a:pt x="128270" y="68322"/>
                  </a:moveTo>
                  <a:lnTo>
                    <a:pt x="118606" y="87649"/>
                  </a:lnTo>
                  <a:lnTo>
                    <a:pt x="102393" y="101024"/>
                  </a:lnTo>
                  <a:lnTo>
                    <a:pt x="81657" y="107255"/>
                  </a:lnTo>
                  <a:lnTo>
                    <a:pt x="58420" y="105152"/>
                  </a:lnTo>
                  <a:lnTo>
                    <a:pt x="37207" y="95726"/>
                  </a:lnTo>
                  <a:lnTo>
                    <a:pt x="22066" y="80228"/>
                  </a:lnTo>
                  <a:lnTo>
                    <a:pt x="14307" y="60682"/>
                  </a:lnTo>
                  <a:lnTo>
                    <a:pt x="15240" y="39112"/>
                  </a:lnTo>
                  <a:lnTo>
                    <a:pt x="24903" y="19248"/>
                  </a:lnTo>
                  <a:lnTo>
                    <a:pt x="41116" y="5933"/>
                  </a:lnTo>
                  <a:lnTo>
                    <a:pt x="61852" y="0"/>
                  </a:lnTo>
                  <a:lnTo>
                    <a:pt x="85090" y="2282"/>
                  </a:lnTo>
                  <a:lnTo>
                    <a:pt x="106838" y="12243"/>
                  </a:lnTo>
                  <a:lnTo>
                    <a:pt x="121920" y="27682"/>
                  </a:lnTo>
                  <a:lnTo>
                    <a:pt x="129381" y="46930"/>
                  </a:lnTo>
                  <a:lnTo>
                    <a:pt x="128270" y="68322"/>
                  </a:lnTo>
                  <a:close/>
                </a:path>
                <a:path w="142240" h="107315">
                  <a:moveTo>
                    <a:pt x="142240" y="17522"/>
                  </a:moveTo>
                  <a:lnTo>
                    <a:pt x="142240" y="17522"/>
                  </a:lnTo>
                </a:path>
                <a:path w="142240" h="107315">
                  <a:moveTo>
                    <a:pt x="0" y="89912"/>
                  </a:moveTo>
                  <a:lnTo>
                    <a:pt x="0" y="89912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7639" y="1474470"/>
              <a:ext cx="153670" cy="208279"/>
            </a:xfrm>
            <a:custGeom>
              <a:avLst/>
              <a:gdLst/>
              <a:ahLst/>
              <a:cxnLst/>
              <a:rect l="l" t="t" r="r" b="b"/>
              <a:pathLst>
                <a:path w="153669" h="208280">
                  <a:moveTo>
                    <a:pt x="49529" y="0"/>
                  </a:moveTo>
                  <a:lnTo>
                    <a:pt x="64829" y="10715"/>
                  </a:lnTo>
                  <a:lnTo>
                    <a:pt x="70008" y="20002"/>
                  </a:lnTo>
                  <a:lnTo>
                    <a:pt x="66853" y="30718"/>
                  </a:lnTo>
                  <a:lnTo>
                    <a:pt x="57150" y="45719"/>
                  </a:lnTo>
                  <a:lnTo>
                    <a:pt x="58360" y="63916"/>
                  </a:lnTo>
                  <a:lnTo>
                    <a:pt x="60166" y="63658"/>
                  </a:lnTo>
                  <a:lnTo>
                    <a:pt x="68401" y="62686"/>
                  </a:lnTo>
                  <a:lnTo>
                    <a:pt x="88900" y="78739"/>
                  </a:lnTo>
                  <a:lnTo>
                    <a:pt x="92709" y="83819"/>
                  </a:lnTo>
                  <a:lnTo>
                    <a:pt x="88900" y="92709"/>
                  </a:lnTo>
                  <a:lnTo>
                    <a:pt x="90169" y="97789"/>
                  </a:lnTo>
                  <a:lnTo>
                    <a:pt x="74691" y="118844"/>
                  </a:lnTo>
                  <a:lnTo>
                    <a:pt x="68262" y="128111"/>
                  </a:lnTo>
                  <a:lnTo>
                    <a:pt x="70881" y="136187"/>
                  </a:lnTo>
                  <a:lnTo>
                    <a:pt x="82550" y="153669"/>
                  </a:lnTo>
                  <a:lnTo>
                    <a:pt x="87629" y="157479"/>
                  </a:lnTo>
                  <a:lnTo>
                    <a:pt x="96519" y="158750"/>
                  </a:lnTo>
                  <a:lnTo>
                    <a:pt x="99059" y="163829"/>
                  </a:lnTo>
                  <a:lnTo>
                    <a:pt x="102790" y="178276"/>
                  </a:lnTo>
                  <a:lnTo>
                    <a:pt x="96519" y="189864"/>
                  </a:lnTo>
                  <a:lnTo>
                    <a:pt x="85486" y="199548"/>
                  </a:lnTo>
                  <a:lnTo>
                    <a:pt x="74929" y="208279"/>
                  </a:lnTo>
                </a:path>
                <a:path w="153669" h="208280">
                  <a:moveTo>
                    <a:pt x="153669" y="26669"/>
                  </a:moveTo>
                  <a:lnTo>
                    <a:pt x="153669" y="26669"/>
                  </a:lnTo>
                </a:path>
                <a:path w="153669" h="208280">
                  <a:moveTo>
                    <a:pt x="0" y="189229"/>
                  </a:moveTo>
                  <a:lnTo>
                    <a:pt x="0" y="18922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103121" y="1426270"/>
            <a:ext cx="321248" cy="201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1970" y="1609091"/>
            <a:ext cx="186690" cy="322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882900" y="1367532"/>
            <a:ext cx="243840" cy="296545"/>
            <a:chOff x="2882900" y="1367532"/>
            <a:chExt cx="243840" cy="296545"/>
          </a:xfrm>
        </p:grpSpPr>
        <p:sp>
          <p:nvSpPr>
            <p:cNvPr id="10" name="object 10"/>
            <p:cNvSpPr/>
            <p:nvPr/>
          </p:nvSpPr>
          <p:spPr>
            <a:xfrm>
              <a:off x="2915921" y="1367532"/>
              <a:ext cx="210818" cy="2961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82900" y="158368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828289" y="1277619"/>
            <a:ext cx="1229360" cy="0"/>
          </a:xfrm>
          <a:custGeom>
            <a:avLst/>
            <a:gdLst/>
            <a:ahLst/>
            <a:cxnLst/>
            <a:rect l="l" t="t" r="r" b="b"/>
            <a:pathLst>
              <a:path w="1229360">
                <a:moveTo>
                  <a:pt x="0" y="0"/>
                </a:moveTo>
                <a:lnTo>
                  <a:pt x="1229360" y="0"/>
                </a:lnTo>
              </a:path>
            </a:pathLst>
          </a:custGeom>
          <a:ln w="3809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36109" y="1277619"/>
            <a:ext cx="1229360" cy="0"/>
          </a:xfrm>
          <a:custGeom>
            <a:avLst/>
            <a:gdLst/>
            <a:ahLst/>
            <a:cxnLst/>
            <a:rect l="l" t="t" r="r" b="b"/>
            <a:pathLst>
              <a:path w="1229360">
                <a:moveTo>
                  <a:pt x="0" y="0"/>
                </a:moveTo>
                <a:lnTo>
                  <a:pt x="1229360" y="0"/>
                </a:lnTo>
              </a:path>
            </a:pathLst>
          </a:custGeom>
          <a:ln w="38097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05829" y="1277619"/>
            <a:ext cx="1229360" cy="0"/>
          </a:xfrm>
          <a:custGeom>
            <a:avLst/>
            <a:gdLst/>
            <a:ahLst/>
            <a:cxnLst/>
            <a:rect l="l" t="t" r="r" b="b"/>
            <a:pathLst>
              <a:path w="1229359">
                <a:moveTo>
                  <a:pt x="0" y="0"/>
                </a:moveTo>
                <a:lnTo>
                  <a:pt x="1229360" y="0"/>
                </a:lnTo>
              </a:path>
            </a:pathLst>
          </a:custGeom>
          <a:ln w="38097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5106671" y="1723391"/>
            <a:ext cx="292100" cy="309880"/>
            <a:chOff x="5106671" y="1723391"/>
            <a:chExt cx="292100" cy="309880"/>
          </a:xfrm>
        </p:grpSpPr>
        <p:sp>
          <p:nvSpPr>
            <p:cNvPr id="16" name="object 16"/>
            <p:cNvSpPr/>
            <p:nvPr/>
          </p:nvSpPr>
          <p:spPr>
            <a:xfrm>
              <a:off x="5279389" y="1890196"/>
              <a:ext cx="113030" cy="115570"/>
            </a:xfrm>
            <a:custGeom>
              <a:avLst/>
              <a:gdLst/>
              <a:ahLst/>
              <a:cxnLst/>
              <a:rect l="l" t="t" r="r" b="b"/>
              <a:pathLst>
                <a:path w="113029" h="115569">
                  <a:moveTo>
                    <a:pt x="46454" y="0"/>
                  </a:moveTo>
                  <a:lnTo>
                    <a:pt x="25400" y="8453"/>
                  </a:lnTo>
                  <a:lnTo>
                    <a:pt x="8532" y="23991"/>
                  </a:lnTo>
                  <a:lnTo>
                    <a:pt x="0" y="44172"/>
                  </a:lnTo>
                  <a:lnTo>
                    <a:pt x="39" y="66496"/>
                  </a:lnTo>
                  <a:lnTo>
                    <a:pt x="8889" y="88463"/>
                  </a:lnTo>
                  <a:lnTo>
                    <a:pt x="24943" y="105013"/>
                  </a:lnTo>
                  <a:lnTo>
                    <a:pt x="44926" y="114180"/>
                  </a:lnTo>
                  <a:lnTo>
                    <a:pt x="66575" y="115252"/>
                  </a:lnTo>
                  <a:lnTo>
                    <a:pt x="87630" y="107513"/>
                  </a:lnTo>
                  <a:lnTo>
                    <a:pt x="103961" y="91439"/>
                  </a:lnTo>
                  <a:lnTo>
                    <a:pt x="112553" y="71318"/>
                  </a:lnTo>
                  <a:lnTo>
                    <a:pt x="112811" y="49291"/>
                  </a:lnTo>
                  <a:lnTo>
                    <a:pt x="104139" y="27503"/>
                  </a:lnTo>
                  <a:lnTo>
                    <a:pt x="88086" y="10239"/>
                  </a:lnTo>
                  <a:lnTo>
                    <a:pt x="68103" y="833"/>
                  </a:lnTo>
                  <a:lnTo>
                    <a:pt x="46454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79389" y="1868170"/>
              <a:ext cx="113030" cy="158750"/>
            </a:xfrm>
            <a:custGeom>
              <a:avLst/>
              <a:gdLst/>
              <a:ahLst/>
              <a:cxnLst/>
              <a:rect l="l" t="t" r="r" b="b"/>
              <a:pathLst>
                <a:path w="113029" h="158750">
                  <a:moveTo>
                    <a:pt x="8889" y="110489"/>
                  </a:moveTo>
                  <a:lnTo>
                    <a:pt x="39" y="88522"/>
                  </a:lnTo>
                  <a:lnTo>
                    <a:pt x="0" y="66198"/>
                  </a:lnTo>
                  <a:lnTo>
                    <a:pt x="8532" y="46017"/>
                  </a:lnTo>
                  <a:lnTo>
                    <a:pt x="25400" y="30479"/>
                  </a:lnTo>
                  <a:lnTo>
                    <a:pt x="46454" y="22026"/>
                  </a:lnTo>
                  <a:lnTo>
                    <a:pt x="68103" y="22860"/>
                  </a:lnTo>
                  <a:lnTo>
                    <a:pt x="88086" y="32265"/>
                  </a:lnTo>
                  <a:lnTo>
                    <a:pt x="104139" y="49529"/>
                  </a:lnTo>
                  <a:lnTo>
                    <a:pt x="112811" y="71318"/>
                  </a:lnTo>
                  <a:lnTo>
                    <a:pt x="112553" y="93344"/>
                  </a:lnTo>
                  <a:lnTo>
                    <a:pt x="103961" y="113466"/>
                  </a:lnTo>
                  <a:lnTo>
                    <a:pt x="87630" y="129539"/>
                  </a:lnTo>
                  <a:lnTo>
                    <a:pt x="66575" y="137279"/>
                  </a:lnTo>
                  <a:lnTo>
                    <a:pt x="44926" y="136207"/>
                  </a:lnTo>
                  <a:lnTo>
                    <a:pt x="24943" y="127039"/>
                  </a:lnTo>
                  <a:lnTo>
                    <a:pt x="8889" y="110489"/>
                  </a:lnTo>
                  <a:close/>
                </a:path>
                <a:path w="113029" h="158750">
                  <a:moveTo>
                    <a:pt x="39370" y="158750"/>
                  </a:moveTo>
                  <a:lnTo>
                    <a:pt x="39370" y="158750"/>
                  </a:lnTo>
                </a:path>
                <a:path w="113029" h="158750">
                  <a:moveTo>
                    <a:pt x="73660" y="0"/>
                  </a:moveTo>
                  <a:lnTo>
                    <a:pt x="7366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25719" y="1742440"/>
              <a:ext cx="179070" cy="238760"/>
            </a:xfrm>
            <a:custGeom>
              <a:avLst/>
              <a:gdLst/>
              <a:ahLst/>
              <a:cxnLst/>
              <a:rect l="l" t="t" r="r" b="b"/>
              <a:pathLst>
                <a:path w="179070" h="238760">
                  <a:moveTo>
                    <a:pt x="179069" y="180339"/>
                  </a:moveTo>
                  <a:lnTo>
                    <a:pt x="161111" y="183455"/>
                  </a:lnTo>
                  <a:lnTo>
                    <a:pt x="150653" y="180498"/>
                  </a:lnTo>
                  <a:lnTo>
                    <a:pt x="144244" y="170160"/>
                  </a:lnTo>
                  <a:lnTo>
                    <a:pt x="138429" y="151130"/>
                  </a:lnTo>
                  <a:lnTo>
                    <a:pt x="123408" y="138430"/>
                  </a:lnTo>
                  <a:lnTo>
                    <a:pt x="122078" y="140017"/>
                  </a:lnTo>
                  <a:lnTo>
                    <a:pt x="117177" y="146843"/>
                  </a:lnTo>
                  <a:lnTo>
                    <a:pt x="91439" y="149860"/>
                  </a:lnTo>
                  <a:lnTo>
                    <a:pt x="85089" y="149860"/>
                  </a:lnTo>
                  <a:lnTo>
                    <a:pt x="81279" y="140970"/>
                  </a:lnTo>
                  <a:lnTo>
                    <a:pt x="74929" y="135889"/>
                  </a:lnTo>
                  <a:lnTo>
                    <a:pt x="69532" y="109081"/>
                  </a:lnTo>
                  <a:lnTo>
                    <a:pt x="66992" y="97631"/>
                  </a:lnTo>
                  <a:lnTo>
                    <a:pt x="59213" y="93563"/>
                  </a:lnTo>
                  <a:lnTo>
                    <a:pt x="38100" y="88900"/>
                  </a:lnTo>
                  <a:lnTo>
                    <a:pt x="31750" y="90170"/>
                  </a:lnTo>
                  <a:lnTo>
                    <a:pt x="25400" y="95250"/>
                  </a:lnTo>
                  <a:lnTo>
                    <a:pt x="17779" y="92710"/>
                  </a:lnTo>
                  <a:lnTo>
                    <a:pt x="5179" y="84395"/>
                  </a:lnTo>
                  <a:lnTo>
                    <a:pt x="793" y="70961"/>
                  </a:lnTo>
                  <a:lnTo>
                    <a:pt x="456" y="55383"/>
                  </a:lnTo>
                  <a:lnTo>
                    <a:pt x="0" y="40639"/>
                  </a:lnTo>
                </a:path>
                <a:path w="179070" h="238760">
                  <a:moveTo>
                    <a:pt x="88900" y="238760"/>
                  </a:moveTo>
                  <a:lnTo>
                    <a:pt x="88900" y="238760"/>
                  </a:lnTo>
                </a:path>
                <a:path w="179070" h="238760">
                  <a:moveTo>
                    <a:pt x="66039" y="0"/>
                  </a:moveTo>
                  <a:lnTo>
                    <a:pt x="66039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984750" y="1486258"/>
            <a:ext cx="185420" cy="328930"/>
            <a:chOff x="4984750" y="1486258"/>
            <a:chExt cx="185420" cy="328930"/>
          </a:xfrm>
        </p:grpSpPr>
        <p:sp>
          <p:nvSpPr>
            <p:cNvPr id="20" name="object 20"/>
            <p:cNvSpPr/>
            <p:nvPr/>
          </p:nvSpPr>
          <p:spPr>
            <a:xfrm>
              <a:off x="5012134" y="1492547"/>
              <a:ext cx="114935" cy="110489"/>
            </a:xfrm>
            <a:custGeom>
              <a:avLst/>
              <a:gdLst/>
              <a:ahLst/>
              <a:cxnLst/>
              <a:rect l="l" t="t" r="r" b="b"/>
              <a:pathLst>
                <a:path w="114935" h="110490">
                  <a:moveTo>
                    <a:pt x="58320" y="0"/>
                  </a:moveTo>
                  <a:lnTo>
                    <a:pt x="36909" y="2401"/>
                  </a:lnTo>
                  <a:lnTo>
                    <a:pt x="18593" y="12660"/>
                  </a:lnTo>
                  <a:lnTo>
                    <a:pt x="5635" y="30182"/>
                  </a:lnTo>
                  <a:lnTo>
                    <a:pt x="0" y="51514"/>
                  </a:lnTo>
                  <a:lnTo>
                    <a:pt x="3413" y="72251"/>
                  </a:lnTo>
                  <a:lnTo>
                    <a:pt x="14922" y="90368"/>
                  </a:lnTo>
                  <a:lnTo>
                    <a:pt x="33575" y="103842"/>
                  </a:lnTo>
                  <a:lnTo>
                    <a:pt x="56376" y="109894"/>
                  </a:lnTo>
                  <a:lnTo>
                    <a:pt x="77866" y="107493"/>
                  </a:lnTo>
                  <a:lnTo>
                    <a:pt x="96262" y="97234"/>
                  </a:lnTo>
                  <a:lnTo>
                    <a:pt x="109775" y="79712"/>
                  </a:lnTo>
                  <a:lnTo>
                    <a:pt x="114677" y="58380"/>
                  </a:lnTo>
                  <a:lnTo>
                    <a:pt x="110886" y="37643"/>
                  </a:lnTo>
                  <a:lnTo>
                    <a:pt x="99238" y="19526"/>
                  </a:lnTo>
                  <a:lnTo>
                    <a:pt x="80565" y="6052"/>
                  </a:lnTo>
                  <a:lnTo>
                    <a:pt x="5832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93639" y="1492547"/>
              <a:ext cx="151130" cy="110489"/>
            </a:xfrm>
            <a:custGeom>
              <a:avLst/>
              <a:gdLst/>
              <a:ahLst/>
              <a:cxnLst/>
              <a:rect l="l" t="t" r="r" b="b"/>
              <a:pathLst>
                <a:path w="151129" h="110490">
                  <a:moveTo>
                    <a:pt x="128270" y="79712"/>
                  </a:moveTo>
                  <a:lnTo>
                    <a:pt x="114756" y="97234"/>
                  </a:lnTo>
                  <a:lnTo>
                    <a:pt x="96361" y="107493"/>
                  </a:lnTo>
                  <a:lnTo>
                    <a:pt x="74870" y="109894"/>
                  </a:lnTo>
                  <a:lnTo>
                    <a:pt x="52070" y="103842"/>
                  </a:lnTo>
                  <a:lnTo>
                    <a:pt x="33416" y="90368"/>
                  </a:lnTo>
                  <a:lnTo>
                    <a:pt x="21907" y="72251"/>
                  </a:lnTo>
                  <a:lnTo>
                    <a:pt x="18494" y="51514"/>
                  </a:lnTo>
                  <a:lnTo>
                    <a:pt x="24130" y="30182"/>
                  </a:lnTo>
                  <a:lnTo>
                    <a:pt x="37087" y="12660"/>
                  </a:lnTo>
                  <a:lnTo>
                    <a:pt x="55403" y="2401"/>
                  </a:lnTo>
                  <a:lnTo>
                    <a:pt x="76815" y="0"/>
                  </a:lnTo>
                  <a:lnTo>
                    <a:pt x="99060" y="6052"/>
                  </a:lnTo>
                  <a:lnTo>
                    <a:pt x="117732" y="19526"/>
                  </a:lnTo>
                  <a:lnTo>
                    <a:pt x="129381" y="37643"/>
                  </a:lnTo>
                  <a:lnTo>
                    <a:pt x="133171" y="58380"/>
                  </a:lnTo>
                  <a:lnTo>
                    <a:pt x="128270" y="79712"/>
                  </a:lnTo>
                  <a:close/>
                </a:path>
                <a:path w="151129" h="110490">
                  <a:moveTo>
                    <a:pt x="151130" y="30182"/>
                  </a:moveTo>
                  <a:lnTo>
                    <a:pt x="151130" y="30182"/>
                  </a:lnTo>
                </a:path>
                <a:path w="151129" h="110490">
                  <a:moveTo>
                    <a:pt x="0" y="79712"/>
                  </a:moveTo>
                  <a:lnTo>
                    <a:pt x="0" y="79712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84750" y="1582420"/>
              <a:ext cx="185420" cy="213360"/>
            </a:xfrm>
            <a:custGeom>
              <a:avLst/>
              <a:gdLst/>
              <a:ahLst/>
              <a:cxnLst/>
              <a:rect l="l" t="t" r="r" b="b"/>
              <a:pathLst>
                <a:path w="185420" h="213360">
                  <a:moveTo>
                    <a:pt x="85089" y="0"/>
                  </a:moveTo>
                  <a:lnTo>
                    <a:pt x="98107" y="13414"/>
                  </a:lnTo>
                  <a:lnTo>
                    <a:pt x="101600" y="23494"/>
                  </a:lnTo>
                  <a:lnTo>
                    <a:pt x="96520" y="33575"/>
                  </a:lnTo>
                  <a:lnTo>
                    <a:pt x="83820" y="46989"/>
                  </a:lnTo>
                  <a:lnTo>
                    <a:pt x="81359" y="65285"/>
                  </a:lnTo>
                  <a:lnTo>
                    <a:pt x="83185" y="65722"/>
                  </a:lnTo>
                  <a:lnTo>
                    <a:pt x="91678" y="66635"/>
                  </a:lnTo>
                  <a:lnTo>
                    <a:pt x="109220" y="86359"/>
                  </a:lnTo>
                  <a:lnTo>
                    <a:pt x="113029" y="92709"/>
                  </a:lnTo>
                  <a:lnTo>
                    <a:pt x="107950" y="99059"/>
                  </a:lnTo>
                  <a:lnTo>
                    <a:pt x="106679" y="106679"/>
                  </a:lnTo>
                  <a:lnTo>
                    <a:pt x="88007" y="124122"/>
                  </a:lnTo>
                  <a:lnTo>
                    <a:pt x="80168" y="131921"/>
                  </a:lnTo>
                  <a:lnTo>
                    <a:pt x="81141" y="140434"/>
                  </a:lnTo>
                  <a:lnTo>
                    <a:pt x="88900" y="160019"/>
                  </a:lnTo>
                  <a:lnTo>
                    <a:pt x="93979" y="163829"/>
                  </a:lnTo>
                  <a:lnTo>
                    <a:pt x="101600" y="167639"/>
                  </a:lnTo>
                  <a:lnTo>
                    <a:pt x="104139" y="173989"/>
                  </a:lnTo>
                  <a:lnTo>
                    <a:pt x="104695" y="188356"/>
                  </a:lnTo>
                  <a:lnTo>
                    <a:pt x="96202" y="198437"/>
                  </a:lnTo>
                  <a:lnTo>
                    <a:pt x="83423" y="206136"/>
                  </a:lnTo>
                  <a:lnTo>
                    <a:pt x="71120" y="213359"/>
                  </a:lnTo>
                </a:path>
                <a:path w="185420" h="213360">
                  <a:moveTo>
                    <a:pt x="185420" y="46989"/>
                  </a:moveTo>
                  <a:lnTo>
                    <a:pt x="185420" y="46989"/>
                  </a:lnTo>
                </a:path>
                <a:path w="185420" h="213360">
                  <a:moveTo>
                    <a:pt x="0" y="179069"/>
                  </a:moveTo>
                  <a:lnTo>
                    <a:pt x="0" y="17906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097781" y="1638360"/>
            <a:ext cx="347980" cy="203200"/>
            <a:chOff x="5097781" y="1638360"/>
            <a:chExt cx="347980" cy="203200"/>
          </a:xfrm>
        </p:grpSpPr>
        <p:sp>
          <p:nvSpPr>
            <p:cNvPr id="24" name="object 24"/>
            <p:cNvSpPr/>
            <p:nvPr/>
          </p:nvSpPr>
          <p:spPr>
            <a:xfrm>
              <a:off x="5320029" y="1658520"/>
              <a:ext cx="119380" cy="109220"/>
            </a:xfrm>
            <a:custGeom>
              <a:avLst/>
              <a:gdLst/>
              <a:ahLst/>
              <a:cxnLst/>
              <a:rect l="l" t="t" r="r" b="b"/>
              <a:pathLst>
                <a:path w="119379" h="109219">
                  <a:moveTo>
                    <a:pt x="48220" y="0"/>
                  </a:moveTo>
                  <a:lnTo>
                    <a:pt x="26670" y="6607"/>
                  </a:lnTo>
                  <a:lnTo>
                    <a:pt x="9882" y="20121"/>
                  </a:lnTo>
                  <a:lnTo>
                    <a:pt x="0" y="39469"/>
                  </a:lnTo>
                  <a:lnTo>
                    <a:pt x="19" y="61237"/>
                  </a:lnTo>
                  <a:lnTo>
                    <a:pt x="8731" y="81220"/>
                  </a:lnTo>
                  <a:lnTo>
                    <a:pt x="24824" y="97154"/>
                  </a:lnTo>
                  <a:lnTo>
                    <a:pt x="46990" y="106779"/>
                  </a:lnTo>
                  <a:lnTo>
                    <a:pt x="70961" y="108684"/>
                  </a:lnTo>
                  <a:lnTo>
                    <a:pt x="92075" y="102016"/>
                  </a:lnTo>
                  <a:lnTo>
                    <a:pt x="108426" y="88205"/>
                  </a:lnTo>
                  <a:lnTo>
                    <a:pt x="118110" y="68679"/>
                  </a:lnTo>
                  <a:lnTo>
                    <a:pt x="118824" y="46910"/>
                  </a:lnTo>
                  <a:lnTo>
                    <a:pt x="110490" y="26927"/>
                  </a:lnTo>
                  <a:lnTo>
                    <a:pt x="94535" y="10993"/>
                  </a:lnTo>
                  <a:lnTo>
                    <a:pt x="72390" y="1369"/>
                  </a:lnTo>
                  <a:lnTo>
                    <a:pt x="4822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20029" y="1644649"/>
              <a:ext cx="119380" cy="134620"/>
            </a:xfrm>
            <a:custGeom>
              <a:avLst/>
              <a:gdLst/>
              <a:ahLst/>
              <a:cxnLst/>
              <a:rect l="l" t="t" r="r" b="b"/>
              <a:pathLst>
                <a:path w="119379" h="134619">
                  <a:moveTo>
                    <a:pt x="46990" y="120650"/>
                  </a:moveTo>
                  <a:lnTo>
                    <a:pt x="24824" y="111025"/>
                  </a:lnTo>
                  <a:lnTo>
                    <a:pt x="8731" y="95091"/>
                  </a:lnTo>
                  <a:lnTo>
                    <a:pt x="19" y="75108"/>
                  </a:lnTo>
                  <a:lnTo>
                    <a:pt x="0" y="53339"/>
                  </a:lnTo>
                  <a:lnTo>
                    <a:pt x="9882" y="33992"/>
                  </a:lnTo>
                  <a:lnTo>
                    <a:pt x="26670" y="20478"/>
                  </a:lnTo>
                  <a:lnTo>
                    <a:pt x="48220" y="13870"/>
                  </a:lnTo>
                  <a:lnTo>
                    <a:pt x="72390" y="15239"/>
                  </a:lnTo>
                  <a:lnTo>
                    <a:pt x="94535" y="24864"/>
                  </a:lnTo>
                  <a:lnTo>
                    <a:pt x="110490" y="40798"/>
                  </a:lnTo>
                  <a:lnTo>
                    <a:pt x="118824" y="60781"/>
                  </a:lnTo>
                  <a:lnTo>
                    <a:pt x="118110" y="82550"/>
                  </a:lnTo>
                  <a:lnTo>
                    <a:pt x="108426" y="102076"/>
                  </a:lnTo>
                  <a:lnTo>
                    <a:pt x="92075" y="115887"/>
                  </a:lnTo>
                  <a:lnTo>
                    <a:pt x="70961" y="122554"/>
                  </a:lnTo>
                  <a:lnTo>
                    <a:pt x="46990" y="120650"/>
                  </a:lnTo>
                  <a:close/>
                </a:path>
                <a:path w="119379" h="134619">
                  <a:moveTo>
                    <a:pt x="105410" y="134620"/>
                  </a:moveTo>
                  <a:lnTo>
                    <a:pt x="105410" y="134620"/>
                  </a:lnTo>
                </a:path>
                <a:path w="119379" h="134619">
                  <a:moveTo>
                    <a:pt x="12700" y="0"/>
                  </a:moveTo>
                  <a:lnTo>
                    <a:pt x="1270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16829" y="1671319"/>
              <a:ext cx="232410" cy="151130"/>
            </a:xfrm>
            <a:custGeom>
              <a:avLst/>
              <a:gdLst/>
              <a:ahLst/>
              <a:cxnLst/>
              <a:rect l="l" t="t" r="r" b="b"/>
              <a:pathLst>
                <a:path w="232410" h="151130">
                  <a:moveTo>
                    <a:pt x="232410" y="53339"/>
                  </a:moveTo>
                  <a:lnTo>
                    <a:pt x="220880" y="67369"/>
                  </a:lnTo>
                  <a:lnTo>
                    <a:pt x="210661" y="72231"/>
                  </a:lnTo>
                  <a:lnTo>
                    <a:pt x="198298" y="69234"/>
                  </a:lnTo>
                  <a:lnTo>
                    <a:pt x="180340" y="59689"/>
                  </a:lnTo>
                  <a:lnTo>
                    <a:pt x="160496" y="59769"/>
                  </a:lnTo>
                  <a:lnTo>
                    <a:pt x="160655" y="61277"/>
                  </a:lnTo>
                  <a:lnTo>
                    <a:pt x="161766" y="68976"/>
                  </a:lnTo>
                  <a:lnTo>
                    <a:pt x="144780" y="87629"/>
                  </a:lnTo>
                  <a:lnTo>
                    <a:pt x="139700" y="92709"/>
                  </a:lnTo>
                  <a:lnTo>
                    <a:pt x="130810" y="88900"/>
                  </a:lnTo>
                  <a:lnTo>
                    <a:pt x="124460" y="88900"/>
                  </a:lnTo>
                  <a:lnTo>
                    <a:pt x="100091" y="73580"/>
                  </a:lnTo>
                  <a:lnTo>
                    <a:pt x="89535" y="67309"/>
                  </a:lnTo>
                  <a:lnTo>
                    <a:pt x="80883" y="69611"/>
                  </a:lnTo>
                  <a:lnTo>
                    <a:pt x="62230" y="80009"/>
                  </a:lnTo>
                  <a:lnTo>
                    <a:pt x="58420" y="85089"/>
                  </a:lnTo>
                  <a:lnTo>
                    <a:pt x="57150" y="92709"/>
                  </a:lnTo>
                  <a:lnTo>
                    <a:pt x="50800" y="95250"/>
                  </a:lnTo>
                  <a:lnTo>
                    <a:pt x="35182" y="97730"/>
                  </a:lnTo>
                  <a:lnTo>
                    <a:pt x="22066" y="91281"/>
                  </a:lnTo>
                  <a:lnTo>
                    <a:pt x="10616" y="80783"/>
                  </a:lnTo>
                  <a:lnTo>
                    <a:pt x="0" y="71119"/>
                  </a:lnTo>
                </a:path>
                <a:path w="232410" h="151130">
                  <a:moveTo>
                    <a:pt x="208280" y="151129"/>
                  </a:moveTo>
                  <a:lnTo>
                    <a:pt x="208280" y="151129"/>
                  </a:lnTo>
                </a:path>
                <a:path w="232410" h="151130">
                  <a:moveTo>
                    <a:pt x="16510" y="0"/>
                  </a:moveTo>
                  <a:lnTo>
                    <a:pt x="1651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4727000" y="1598990"/>
            <a:ext cx="318708" cy="2793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5021579" y="1836421"/>
            <a:ext cx="181610" cy="329565"/>
            <a:chOff x="5021579" y="1836421"/>
            <a:chExt cx="181610" cy="329565"/>
          </a:xfrm>
        </p:grpSpPr>
        <p:sp>
          <p:nvSpPr>
            <p:cNvPr id="29" name="object 29"/>
            <p:cNvSpPr/>
            <p:nvPr/>
          </p:nvSpPr>
          <p:spPr>
            <a:xfrm>
              <a:off x="5050789" y="2040255"/>
              <a:ext cx="152400" cy="1251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21579" y="1855469"/>
              <a:ext cx="176530" cy="218440"/>
            </a:xfrm>
            <a:custGeom>
              <a:avLst/>
              <a:gdLst/>
              <a:ahLst/>
              <a:cxnLst/>
              <a:rect l="l" t="t" r="r" b="b"/>
              <a:pathLst>
                <a:path w="176529" h="218439">
                  <a:moveTo>
                    <a:pt x="111760" y="218439"/>
                  </a:moveTo>
                  <a:lnTo>
                    <a:pt x="96321" y="205541"/>
                  </a:lnTo>
                  <a:lnTo>
                    <a:pt x="91122" y="195262"/>
                  </a:lnTo>
                  <a:lnTo>
                    <a:pt x="94972" y="184507"/>
                  </a:lnTo>
                  <a:lnTo>
                    <a:pt x="106680" y="170179"/>
                  </a:lnTo>
                  <a:lnTo>
                    <a:pt x="106521" y="151368"/>
                  </a:lnTo>
                  <a:lnTo>
                    <a:pt x="104457" y="151129"/>
                  </a:lnTo>
                  <a:lnTo>
                    <a:pt x="95250" y="150891"/>
                  </a:lnTo>
                  <a:lnTo>
                    <a:pt x="73660" y="132079"/>
                  </a:lnTo>
                  <a:lnTo>
                    <a:pt x="68580" y="127000"/>
                  </a:lnTo>
                  <a:lnTo>
                    <a:pt x="73660" y="119379"/>
                  </a:lnTo>
                  <a:lnTo>
                    <a:pt x="73660" y="111759"/>
                  </a:lnTo>
                  <a:lnTo>
                    <a:pt x="91162" y="92134"/>
                  </a:lnTo>
                  <a:lnTo>
                    <a:pt x="98425" y="83343"/>
                  </a:lnTo>
                  <a:lnTo>
                    <a:pt x="96162" y="74791"/>
                  </a:lnTo>
                  <a:lnTo>
                    <a:pt x="85090" y="55879"/>
                  </a:lnTo>
                  <a:lnTo>
                    <a:pt x="78740" y="52069"/>
                  </a:lnTo>
                  <a:lnTo>
                    <a:pt x="71120" y="49529"/>
                  </a:lnTo>
                  <a:lnTo>
                    <a:pt x="67310" y="43179"/>
                  </a:lnTo>
                  <a:lnTo>
                    <a:pt x="64194" y="28575"/>
                  </a:lnTo>
                  <a:lnTo>
                    <a:pt x="71913" y="17780"/>
                  </a:lnTo>
                  <a:lnTo>
                    <a:pt x="84633" y="8890"/>
                  </a:lnTo>
                  <a:lnTo>
                    <a:pt x="96520" y="0"/>
                  </a:lnTo>
                </a:path>
                <a:path w="176529" h="218439">
                  <a:moveTo>
                    <a:pt x="0" y="180339"/>
                  </a:moveTo>
                  <a:lnTo>
                    <a:pt x="0" y="180339"/>
                  </a:lnTo>
                </a:path>
                <a:path w="176529" h="218439">
                  <a:moveTo>
                    <a:pt x="176530" y="27939"/>
                  </a:moveTo>
                  <a:lnTo>
                    <a:pt x="176530" y="2793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775260" y="1783081"/>
            <a:ext cx="337820" cy="203200"/>
            <a:chOff x="4775260" y="1783081"/>
            <a:chExt cx="337820" cy="203200"/>
          </a:xfrm>
        </p:grpSpPr>
        <p:sp>
          <p:nvSpPr>
            <p:cNvPr id="32" name="object 32"/>
            <p:cNvSpPr/>
            <p:nvPr/>
          </p:nvSpPr>
          <p:spPr>
            <a:xfrm>
              <a:off x="4775260" y="1855530"/>
              <a:ext cx="129419" cy="1306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76800" y="1802130"/>
              <a:ext cx="217170" cy="119380"/>
            </a:xfrm>
            <a:custGeom>
              <a:avLst/>
              <a:gdLst/>
              <a:ahLst/>
              <a:cxnLst/>
              <a:rect l="l" t="t" r="r" b="b"/>
              <a:pathLst>
                <a:path w="217170" h="119380">
                  <a:moveTo>
                    <a:pt x="0" y="110490"/>
                  </a:moveTo>
                  <a:lnTo>
                    <a:pt x="7897" y="92710"/>
                  </a:lnTo>
                  <a:lnTo>
                    <a:pt x="16510" y="85407"/>
                  </a:lnTo>
                  <a:lnTo>
                    <a:pt x="28932" y="86201"/>
                  </a:lnTo>
                  <a:lnTo>
                    <a:pt x="48260" y="92710"/>
                  </a:lnTo>
                  <a:lnTo>
                    <a:pt x="67091" y="87828"/>
                  </a:lnTo>
                  <a:lnTo>
                    <a:pt x="66516" y="86042"/>
                  </a:lnTo>
                  <a:lnTo>
                    <a:pt x="63797" y="78065"/>
                  </a:lnTo>
                  <a:lnTo>
                    <a:pt x="76200" y="54610"/>
                  </a:lnTo>
                  <a:lnTo>
                    <a:pt x="80010" y="48260"/>
                  </a:lnTo>
                  <a:lnTo>
                    <a:pt x="88900" y="50800"/>
                  </a:lnTo>
                  <a:lnTo>
                    <a:pt x="96520" y="48260"/>
                  </a:lnTo>
                  <a:lnTo>
                    <a:pt x="121741" y="59273"/>
                  </a:lnTo>
                  <a:lnTo>
                    <a:pt x="132556" y="63976"/>
                  </a:lnTo>
                  <a:lnTo>
                    <a:pt x="140275" y="59868"/>
                  </a:lnTo>
                  <a:lnTo>
                    <a:pt x="156210" y="44450"/>
                  </a:lnTo>
                  <a:lnTo>
                    <a:pt x="158750" y="38100"/>
                  </a:lnTo>
                  <a:lnTo>
                    <a:pt x="158750" y="30480"/>
                  </a:lnTo>
                  <a:lnTo>
                    <a:pt x="163829" y="25400"/>
                  </a:lnTo>
                  <a:lnTo>
                    <a:pt x="178593" y="19565"/>
                  </a:lnTo>
                  <a:lnTo>
                    <a:pt x="192404" y="23495"/>
                  </a:lnTo>
                  <a:lnTo>
                    <a:pt x="205263" y="32186"/>
                  </a:lnTo>
                  <a:lnTo>
                    <a:pt x="217170" y="40640"/>
                  </a:lnTo>
                </a:path>
                <a:path w="217170" h="119380">
                  <a:moveTo>
                    <a:pt x="5079" y="0"/>
                  </a:moveTo>
                  <a:lnTo>
                    <a:pt x="5079" y="0"/>
                  </a:lnTo>
                </a:path>
                <a:path w="217170" h="119380">
                  <a:moveTo>
                    <a:pt x="213360" y="119380"/>
                  </a:moveTo>
                  <a:lnTo>
                    <a:pt x="213360" y="11938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431202" y="1532891"/>
            <a:ext cx="291465" cy="304800"/>
            <a:chOff x="6431202" y="1532891"/>
            <a:chExt cx="291465" cy="304800"/>
          </a:xfrm>
        </p:grpSpPr>
        <p:sp>
          <p:nvSpPr>
            <p:cNvPr id="35" name="object 35"/>
            <p:cNvSpPr/>
            <p:nvPr/>
          </p:nvSpPr>
          <p:spPr>
            <a:xfrm>
              <a:off x="6606381" y="1696620"/>
              <a:ext cx="109855" cy="114935"/>
            </a:xfrm>
            <a:custGeom>
              <a:avLst/>
              <a:gdLst/>
              <a:ahLst/>
              <a:cxnLst/>
              <a:rect l="l" t="t" r="r" b="b"/>
              <a:pathLst>
                <a:path w="109854" h="114935">
                  <a:moveTo>
                    <a:pt x="44410" y="0"/>
                  </a:moveTo>
                  <a:lnTo>
                    <a:pt x="24288" y="7719"/>
                  </a:lnTo>
                  <a:lnTo>
                    <a:pt x="8155" y="23038"/>
                  </a:lnTo>
                  <a:lnTo>
                    <a:pt x="0" y="42644"/>
                  </a:lnTo>
                  <a:lnTo>
                    <a:pt x="178" y="64154"/>
                  </a:lnTo>
                  <a:lnTo>
                    <a:pt x="9048" y="85189"/>
                  </a:lnTo>
                  <a:lnTo>
                    <a:pt x="24903" y="103207"/>
                  </a:lnTo>
                  <a:lnTo>
                    <a:pt x="44450" y="113129"/>
                  </a:lnTo>
                  <a:lnTo>
                    <a:pt x="65662" y="114478"/>
                  </a:lnTo>
                  <a:lnTo>
                    <a:pt x="86518" y="106779"/>
                  </a:lnTo>
                  <a:lnTo>
                    <a:pt x="101917" y="91440"/>
                  </a:lnTo>
                  <a:lnTo>
                    <a:pt x="109696" y="71695"/>
                  </a:lnTo>
                  <a:lnTo>
                    <a:pt x="109378" y="49807"/>
                  </a:lnTo>
                  <a:lnTo>
                    <a:pt x="100488" y="28039"/>
                  </a:lnTo>
                  <a:lnTo>
                    <a:pt x="84653" y="10755"/>
                  </a:lnTo>
                  <a:lnTo>
                    <a:pt x="65246" y="1210"/>
                  </a:lnTo>
                  <a:lnTo>
                    <a:pt x="4441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06381" y="1675130"/>
              <a:ext cx="109855" cy="156210"/>
            </a:xfrm>
            <a:custGeom>
              <a:avLst/>
              <a:gdLst/>
              <a:ahLst/>
              <a:cxnLst/>
              <a:rect l="l" t="t" r="r" b="b"/>
              <a:pathLst>
                <a:path w="109854" h="156210">
                  <a:moveTo>
                    <a:pt x="9048" y="106680"/>
                  </a:moveTo>
                  <a:lnTo>
                    <a:pt x="178" y="85645"/>
                  </a:lnTo>
                  <a:lnTo>
                    <a:pt x="0" y="64135"/>
                  </a:lnTo>
                  <a:lnTo>
                    <a:pt x="8155" y="44529"/>
                  </a:lnTo>
                  <a:lnTo>
                    <a:pt x="24288" y="29210"/>
                  </a:lnTo>
                  <a:lnTo>
                    <a:pt x="44410" y="21490"/>
                  </a:lnTo>
                  <a:lnTo>
                    <a:pt x="65246" y="22701"/>
                  </a:lnTo>
                  <a:lnTo>
                    <a:pt x="84653" y="32246"/>
                  </a:lnTo>
                  <a:lnTo>
                    <a:pt x="100488" y="49530"/>
                  </a:lnTo>
                  <a:lnTo>
                    <a:pt x="109378" y="71298"/>
                  </a:lnTo>
                  <a:lnTo>
                    <a:pt x="109696" y="93186"/>
                  </a:lnTo>
                  <a:lnTo>
                    <a:pt x="101917" y="112930"/>
                  </a:lnTo>
                  <a:lnTo>
                    <a:pt x="86518" y="128270"/>
                  </a:lnTo>
                  <a:lnTo>
                    <a:pt x="65662" y="135969"/>
                  </a:lnTo>
                  <a:lnTo>
                    <a:pt x="44450" y="134620"/>
                  </a:lnTo>
                  <a:lnTo>
                    <a:pt x="24903" y="124698"/>
                  </a:lnTo>
                  <a:lnTo>
                    <a:pt x="9048" y="106680"/>
                  </a:lnTo>
                  <a:close/>
                </a:path>
                <a:path w="109854" h="156210">
                  <a:moveTo>
                    <a:pt x="40798" y="156210"/>
                  </a:moveTo>
                  <a:lnTo>
                    <a:pt x="40798" y="156210"/>
                  </a:lnTo>
                </a:path>
                <a:path w="109854" h="156210">
                  <a:moveTo>
                    <a:pt x="70008" y="0"/>
                  </a:moveTo>
                  <a:lnTo>
                    <a:pt x="70008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50250" y="1551940"/>
              <a:ext cx="175895" cy="236220"/>
            </a:xfrm>
            <a:custGeom>
              <a:avLst/>
              <a:gdLst/>
              <a:ahLst/>
              <a:cxnLst/>
              <a:rect l="l" t="t" r="r" b="b"/>
              <a:pathLst>
                <a:path w="175895" h="236219">
                  <a:moveTo>
                    <a:pt x="175339" y="181610"/>
                  </a:moveTo>
                  <a:lnTo>
                    <a:pt x="157916" y="183991"/>
                  </a:lnTo>
                  <a:lnTo>
                    <a:pt x="147399" y="180657"/>
                  </a:lnTo>
                  <a:lnTo>
                    <a:pt x="140692" y="170180"/>
                  </a:lnTo>
                  <a:lnTo>
                    <a:pt x="134699" y="151130"/>
                  </a:lnTo>
                  <a:lnTo>
                    <a:pt x="120431" y="138410"/>
                  </a:lnTo>
                  <a:lnTo>
                    <a:pt x="119618" y="139858"/>
                  </a:lnTo>
                  <a:lnTo>
                    <a:pt x="115232" y="146307"/>
                  </a:lnTo>
                  <a:lnTo>
                    <a:pt x="90249" y="148589"/>
                  </a:lnTo>
                  <a:lnTo>
                    <a:pt x="83899" y="148589"/>
                  </a:lnTo>
                  <a:lnTo>
                    <a:pt x="78819" y="139700"/>
                  </a:lnTo>
                  <a:lnTo>
                    <a:pt x="73739" y="134620"/>
                  </a:lnTo>
                  <a:lnTo>
                    <a:pt x="67627" y="107791"/>
                  </a:lnTo>
                  <a:lnTo>
                    <a:pt x="64849" y="96202"/>
                  </a:lnTo>
                  <a:lnTo>
                    <a:pt x="57308" y="91757"/>
                  </a:lnTo>
                  <a:lnTo>
                    <a:pt x="36909" y="86360"/>
                  </a:lnTo>
                  <a:lnTo>
                    <a:pt x="30559" y="87630"/>
                  </a:lnTo>
                  <a:lnTo>
                    <a:pt x="24209" y="92710"/>
                  </a:lnTo>
                  <a:lnTo>
                    <a:pt x="17859" y="91439"/>
                  </a:lnTo>
                  <a:lnTo>
                    <a:pt x="5079" y="82589"/>
                  </a:lnTo>
                  <a:lnTo>
                    <a:pt x="396" y="69214"/>
                  </a:lnTo>
                  <a:lnTo>
                    <a:pt x="0" y="53935"/>
                  </a:lnTo>
                  <a:lnTo>
                    <a:pt x="79" y="39370"/>
                  </a:lnTo>
                </a:path>
                <a:path w="175895" h="236219">
                  <a:moveTo>
                    <a:pt x="88979" y="236220"/>
                  </a:moveTo>
                  <a:lnTo>
                    <a:pt x="88979" y="236220"/>
                  </a:lnTo>
                </a:path>
                <a:path w="175895" h="236219">
                  <a:moveTo>
                    <a:pt x="61039" y="0"/>
                  </a:moveTo>
                  <a:lnTo>
                    <a:pt x="61039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305550" y="1293217"/>
            <a:ext cx="187960" cy="327660"/>
            <a:chOff x="6305550" y="1293217"/>
            <a:chExt cx="187960" cy="327660"/>
          </a:xfrm>
        </p:grpSpPr>
        <p:sp>
          <p:nvSpPr>
            <p:cNvPr id="39" name="object 39"/>
            <p:cNvSpPr/>
            <p:nvPr/>
          </p:nvSpPr>
          <p:spPr>
            <a:xfrm>
              <a:off x="6336764" y="1299507"/>
              <a:ext cx="116205" cy="110489"/>
            </a:xfrm>
            <a:custGeom>
              <a:avLst/>
              <a:gdLst/>
              <a:ahLst/>
              <a:cxnLst/>
              <a:rect l="l" t="t" r="r" b="b"/>
              <a:pathLst>
                <a:path w="116204" h="110490">
                  <a:moveTo>
                    <a:pt x="58836" y="0"/>
                  </a:moveTo>
                  <a:lnTo>
                    <a:pt x="37048" y="2401"/>
                  </a:lnTo>
                  <a:lnTo>
                    <a:pt x="18593" y="12660"/>
                  </a:lnTo>
                  <a:lnTo>
                    <a:pt x="5615" y="30182"/>
                  </a:lnTo>
                  <a:lnTo>
                    <a:pt x="0" y="50978"/>
                  </a:lnTo>
                  <a:lnTo>
                    <a:pt x="3552" y="71774"/>
                  </a:lnTo>
                  <a:lnTo>
                    <a:pt x="15438" y="90189"/>
                  </a:lnTo>
                  <a:lnTo>
                    <a:pt x="34825" y="103842"/>
                  </a:lnTo>
                  <a:lnTo>
                    <a:pt x="57269" y="109894"/>
                  </a:lnTo>
                  <a:lnTo>
                    <a:pt x="79117" y="107493"/>
                  </a:lnTo>
                  <a:lnTo>
                    <a:pt x="97869" y="97234"/>
                  </a:lnTo>
                  <a:lnTo>
                    <a:pt x="111025" y="79712"/>
                  </a:lnTo>
                  <a:lnTo>
                    <a:pt x="115927" y="58380"/>
                  </a:lnTo>
                  <a:lnTo>
                    <a:pt x="112137" y="37643"/>
                  </a:lnTo>
                  <a:lnTo>
                    <a:pt x="100488" y="19526"/>
                  </a:lnTo>
                  <a:lnTo>
                    <a:pt x="81815" y="6052"/>
                  </a:lnTo>
                  <a:lnTo>
                    <a:pt x="58836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18250" y="1299507"/>
              <a:ext cx="152400" cy="110489"/>
            </a:xfrm>
            <a:custGeom>
              <a:avLst/>
              <a:gdLst/>
              <a:ahLst/>
              <a:cxnLst/>
              <a:rect l="l" t="t" r="r" b="b"/>
              <a:pathLst>
                <a:path w="152400" h="110490">
                  <a:moveTo>
                    <a:pt x="129539" y="79712"/>
                  </a:moveTo>
                  <a:lnTo>
                    <a:pt x="116383" y="97234"/>
                  </a:lnTo>
                  <a:lnTo>
                    <a:pt x="97631" y="107493"/>
                  </a:lnTo>
                  <a:lnTo>
                    <a:pt x="75783" y="109894"/>
                  </a:lnTo>
                  <a:lnTo>
                    <a:pt x="53339" y="103842"/>
                  </a:lnTo>
                  <a:lnTo>
                    <a:pt x="33952" y="90189"/>
                  </a:lnTo>
                  <a:lnTo>
                    <a:pt x="22066" y="71774"/>
                  </a:lnTo>
                  <a:lnTo>
                    <a:pt x="18514" y="50978"/>
                  </a:lnTo>
                  <a:lnTo>
                    <a:pt x="24129" y="30182"/>
                  </a:lnTo>
                  <a:lnTo>
                    <a:pt x="37107" y="12660"/>
                  </a:lnTo>
                  <a:lnTo>
                    <a:pt x="55562" y="2401"/>
                  </a:lnTo>
                  <a:lnTo>
                    <a:pt x="77350" y="0"/>
                  </a:lnTo>
                  <a:lnTo>
                    <a:pt x="100329" y="6052"/>
                  </a:lnTo>
                  <a:lnTo>
                    <a:pt x="119002" y="19526"/>
                  </a:lnTo>
                  <a:lnTo>
                    <a:pt x="130651" y="37643"/>
                  </a:lnTo>
                  <a:lnTo>
                    <a:pt x="134441" y="58380"/>
                  </a:lnTo>
                  <a:lnTo>
                    <a:pt x="129539" y="79712"/>
                  </a:lnTo>
                  <a:close/>
                </a:path>
                <a:path w="152400" h="110490">
                  <a:moveTo>
                    <a:pt x="152400" y="31452"/>
                  </a:moveTo>
                  <a:lnTo>
                    <a:pt x="152400" y="31452"/>
                  </a:lnTo>
                </a:path>
                <a:path w="152400" h="110490">
                  <a:moveTo>
                    <a:pt x="0" y="78442"/>
                  </a:moveTo>
                  <a:lnTo>
                    <a:pt x="0" y="78442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05550" y="1388109"/>
              <a:ext cx="187960" cy="213360"/>
            </a:xfrm>
            <a:custGeom>
              <a:avLst/>
              <a:gdLst/>
              <a:ahLst/>
              <a:cxnLst/>
              <a:rect l="l" t="t" r="r" b="b"/>
              <a:pathLst>
                <a:path w="187960" h="213359">
                  <a:moveTo>
                    <a:pt x="85089" y="0"/>
                  </a:moveTo>
                  <a:lnTo>
                    <a:pt x="98841" y="14148"/>
                  </a:lnTo>
                  <a:lnTo>
                    <a:pt x="102711" y="24606"/>
                  </a:lnTo>
                  <a:lnTo>
                    <a:pt x="97770" y="34825"/>
                  </a:lnTo>
                  <a:lnTo>
                    <a:pt x="85089" y="48260"/>
                  </a:lnTo>
                  <a:lnTo>
                    <a:pt x="83165" y="66377"/>
                  </a:lnTo>
                  <a:lnTo>
                    <a:pt x="84931" y="66516"/>
                  </a:lnTo>
                  <a:lnTo>
                    <a:pt x="93126" y="67369"/>
                  </a:lnTo>
                  <a:lnTo>
                    <a:pt x="110489" y="87629"/>
                  </a:lnTo>
                  <a:lnTo>
                    <a:pt x="115570" y="93979"/>
                  </a:lnTo>
                  <a:lnTo>
                    <a:pt x="109220" y="100329"/>
                  </a:lnTo>
                  <a:lnTo>
                    <a:pt x="109220" y="107950"/>
                  </a:lnTo>
                  <a:lnTo>
                    <a:pt x="89832" y="124658"/>
                  </a:lnTo>
                  <a:lnTo>
                    <a:pt x="81756" y="132079"/>
                  </a:lnTo>
                  <a:lnTo>
                    <a:pt x="82966" y="140454"/>
                  </a:lnTo>
                  <a:lnTo>
                    <a:pt x="91439" y="160019"/>
                  </a:lnTo>
                  <a:lnTo>
                    <a:pt x="96520" y="165100"/>
                  </a:lnTo>
                  <a:lnTo>
                    <a:pt x="104139" y="168910"/>
                  </a:lnTo>
                  <a:lnTo>
                    <a:pt x="106679" y="175260"/>
                  </a:lnTo>
                  <a:lnTo>
                    <a:pt x="107771" y="189964"/>
                  </a:lnTo>
                  <a:lnTo>
                    <a:pt x="99218" y="199548"/>
                  </a:lnTo>
                  <a:lnTo>
                    <a:pt x="86141" y="206513"/>
                  </a:lnTo>
                  <a:lnTo>
                    <a:pt x="73660" y="213360"/>
                  </a:lnTo>
                </a:path>
                <a:path w="187960" h="213359">
                  <a:moveTo>
                    <a:pt x="187960" y="49529"/>
                  </a:moveTo>
                  <a:lnTo>
                    <a:pt x="187960" y="49529"/>
                  </a:lnTo>
                </a:path>
                <a:path w="187960" h="213359">
                  <a:moveTo>
                    <a:pt x="0" y="179069"/>
                  </a:moveTo>
                  <a:lnTo>
                    <a:pt x="0" y="17906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6421121" y="1445320"/>
            <a:ext cx="348615" cy="203200"/>
            <a:chOff x="6421121" y="1445320"/>
            <a:chExt cx="348615" cy="203200"/>
          </a:xfrm>
        </p:grpSpPr>
        <p:sp>
          <p:nvSpPr>
            <p:cNvPr id="43" name="object 43"/>
            <p:cNvSpPr/>
            <p:nvPr/>
          </p:nvSpPr>
          <p:spPr>
            <a:xfrm>
              <a:off x="6644639" y="1465262"/>
              <a:ext cx="118745" cy="104139"/>
            </a:xfrm>
            <a:custGeom>
              <a:avLst/>
              <a:gdLst/>
              <a:ahLst/>
              <a:cxnLst/>
              <a:rect l="l" t="t" r="r" b="b"/>
              <a:pathLst>
                <a:path w="118745" h="104140">
                  <a:moveTo>
                    <a:pt x="47148" y="0"/>
                  </a:moveTo>
                  <a:lnTo>
                    <a:pt x="26034" y="6032"/>
                  </a:lnTo>
                  <a:lnTo>
                    <a:pt x="9683" y="18732"/>
                  </a:lnTo>
                  <a:lnTo>
                    <a:pt x="0" y="37147"/>
                  </a:lnTo>
                  <a:lnTo>
                    <a:pt x="19" y="58519"/>
                  </a:lnTo>
                  <a:lnTo>
                    <a:pt x="8731" y="77628"/>
                  </a:lnTo>
                  <a:lnTo>
                    <a:pt x="24824" y="92690"/>
                  </a:lnTo>
                  <a:lnTo>
                    <a:pt x="46989" y="101917"/>
                  </a:lnTo>
                  <a:lnTo>
                    <a:pt x="70961" y="104040"/>
                  </a:lnTo>
                  <a:lnTo>
                    <a:pt x="92074" y="97948"/>
                  </a:lnTo>
                  <a:lnTo>
                    <a:pt x="108426" y="84951"/>
                  </a:lnTo>
                  <a:lnTo>
                    <a:pt x="118109" y="66357"/>
                  </a:lnTo>
                  <a:lnTo>
                    <a:pt x="118268" y="44985"/>
                  </a:lnTo>
                  <a:lnTo>
                    <a:pt x="109854" y="25876"/>
                  </a:lnTo>
                  <a:lnTo>
                    <a:pt x="93821" y="10814"/>
                  </a:lnTo>
                  <a:lnTo>
                    <a:pt x="71119" y="1587"/>
                  </a:lnTo>
                  <a:lnTo>
                    <a:pt x="47148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44639" y="1451609"/>
              <a:ext cx="118745" cy="130810"/>
            </a:xfrm>
            <a:custGeom>
              <a:avLst/>
              <a:gdLst/>
              <a:ahLst/>
              <a:cxnLst/>
              <a:rect l="l" t="t" r="r" b="b"/>
              <a:pathLst>
                <a:path w="118745" h="130809">
                  <a:moveTo>
                    <a:pt x="46989" y="115569"/>
                  </a:moveTo>
                  <a:lnTo>
                    <a:pt x="24824" y="106342"/>
                  </a:lnTo>
                  <a:lnTo>
                    <a:pt x="8731" y="91281"/>
                  </a:lnTo>
                  <a:lnTo>
                    <a:pt x="19" y="72171"/>
                  </a:lnTo>
                  <a:lnTo>
                    <a:pt x="0" y="50800"/>
                  </a:lnTo>
                  <a:lnTo>
                    <a:pt x="9683" y="32385"/>
                  </a:lnTo>
                  <a:lnTo>
                    <a:pt x="26034" y="19685"/>
                  </a:lnTo>
                  <a:lnTo>
                    <a:pt x="47148" y="13652"/>
                  </a:lnTo>
                  <a:lnTo>
                    <a:pt x="71119" y="15239"/>
                  </a:lnTo>
                  <a:lnTo>
                    <a:pt x="93821" y="24467"/>
                  </a:lnTo>
                  <a:lnTo>
                    <a:pt x="109854" y="39528"/>
                  </a:lnTo>
                  <a:lnTo>
                    <a:pt x="118268" y="58638"/>
                  </a:lnTo>
                  <a:lnTo>
                    <a:pt x="118109" y="80010"/>
                  </a:lnTo>
                  <a:lnTo>
                    <a:pt x="108426" y="98603"/>
                  </a:lnTo>
                  <a:lnTo>
                    <a:pt x="92074" y="111601"/>
                  </a:lnTo>
                  <a:lnTo>
                    <a:pt x="70961" y="117693"/>
                  </a:lnTo>
                  <a:lnTo>
                    <a:pt x="46989" y="115569"/>
                  </a:lnTo>
                  <a:close/>
                </a:path>
                <a:path w="118745" h="130809">
                  <a:moveTo>
                    <a:pt x="105409" y="130810"/>
                  </a:moveTo>
                  <a:lnTo>
                    <a:pt x="105409" y="130810"/>
                  </a:lnTo>
                </a:path>
                <a:path w="118745" h="130809">
                  <a:moveTo>
                    <a:pt x="12700" y="0"/>
                  </a:moveTo>
                  <a:lnTo>
                    <a:pt x="1270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40169" y="1480819"/>
              <a:ext cx="231140" cy="148590"/>
            </a:xfrm>
            <a:custGeom>
              <a:avLst/>
              <a:gdLst/>
              <a:ahLst/>
              <a:cxnLst/>
              <a:rect l="l" t="t" r="r" b="b"/>
              <a:pathLst>
                <a:path w="231140" h="148589">
                  <a:moveTo>
                    <a:pt x="231139" y="53339"/>
                  </a:moveTo>
                  <a:lnTo>
                    <a:pt x="220344" y="66635"/>
                  </a:lnTo>
                  <a:lnTo>
                    <a:pt x="210502" y="71119"/>
                  </a:lnTo>
                  <a:lnTo>
                    <a:pt x="198278" y="67984"/>
                  </a:lnTo>
                  <a:lnTo>
                    <a:pt x="180339" y="58419"/>
                  </a:lnTo>
                  <a:lnTo>
                    <a:pt x="160496" y="59213"/>
                  </a:lnTo>
                  <a:lnTo>
                    <a:pt x="160654" y="60959"/>
                  </a:lnTo>
                  <a:lnTo>
                    <a:pt x="161766" y="68421"/>
                  </a:lnTo>
                  <a:lnTo>
                    <a:pt x="144779" y="86359"/>
                  </a:lnTo>
                  <a:lnTo>
                    <a:pt x="139700" y="90169"/>
                  </a:lnTo>
                  <a:lnTo>
                    <a:pt x="130809" y="86359"/>
                  </a:lnTo>
                  <a:lnTo>
                    <a:pt x="124459" y="87629"/>
                  </a:lnTo>
                  <a:lnTo>
                    <a:pt x="100091" y="72290"/>
                  </a:lnTo>
                  <a:lnTo>
                    <a:pt x="89535" y="65881"/>
                  </a:lnTo>
                  <a:lnTo>
                    <a:pt x="80883" y="67806"/>
                  </a:lnTo>
                  <a:lnTo>
                    <a:pt x="62229" y="77469"/>
                  </a:lnTo>
                  <a:lnTo>
                    <a:pt x="58419" y="82550"/>
                  </a:lnTo>
                  <a:lnTo>
                    <a:pt x="57150" y="90169"/>
                  </a:lnTo>
                  <a:lnTo>
                    <a:pt x="50800" y="93979"/>
                  </a:lnTo>
                  <a:lnTo>
                    <a:pt x="35897" y="95904"/>
                  </a:lnTo>
                  <a:lnTo>
                    <a:pt x="23018" y="89376"/>
                  </a:lnTo>
                  <a:lnTo>
                    <a:pt x="11330" y="78799"/>
                  </a:lnTo>
                  <a:lnTo>
                    <a:pt x="0" y="68579"/>
                  </a:lnTo>
                </a:path>
                <a:path w="231140" h="148589">
                  <a:moveTo>
                    <a:pt x="208279" y="148589"/>
                  </a:moveTo>
                  <a:lnTo>
                    <a:pt x="208279" y="148589"/>
                  </a:lnTo>
                </a:path>
                <a:path w="231140" h="148589">
                  <a:moveTo>
                    <a:pt x="17779" y="0"/>
                  </a:moveTo>
                  <a:lnTo>
                    <a:pt x="17779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6051610" y="1403410"/>
            <a:ext cx="317500" cy="281940"/>
            <a:chOff x="6051610" y="1403410"/>
            <a:chExt cx="317500" cy="281940"/>
          </a:xfrm>
        </p:grpSpPr>
        <p:sp>
          <p:nvSpPr>
            <p:cNvPr id="47" name="object 47"/>
            <p:cNvSpPr/>
            <p:nvPr/>
          </p:nvSpPr>
          <p:spPr>
            <a:xfrm>
              <a:off x="6057900" y="1433353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69">
                  <a:moveTo>
                    <a:pt x="58420" y="0"/>
                  </a:moveTo>
                  <a:lnTo>
                    <a:pt x="36909" y="2758"/>
                  </a:lnTo>
                  <a:lnTo>
                    <a:pt x="17779" y="14446"/>
                  </a:lnTo>
                  <a:lnTo>
                    <a:pt x="4722" y="32682"/>
                  </a:lnTo>
                  <a:lnTo>
                    <a:pt x="0" y="53657"/>
                  </a:lnTo>
                  <a:lnTo>
                    <a:pt x="3849" y="75346"/>
                  </a:lnTo>
                  <a:lnTo>
                    <a:pt x="16510" y="95726"/>
                  </a:lnTo>
                  <a:lnTo>
                    <a:pt x="35639" y="109755"/>
                  </a:lnTo>
                  <a:lnTo>
                    <a:pt x="57150" y="115570"/>
                  </a:lnTo>
                  <a:lnTo>
                    <a:pt x="78660" y="113049"/>
                  </a:lnTo>
                  <a:lnTo>
                    <a:pt x="97789" y="102076"/>
                  </a:lnTo>
                  <a:lnTo>
                    <a:pt x="110668" y="83661"/>
                  </a:lnTo>
                  <a:lnTo>
                    <a:pt x="115093" y="62388"/>
                  </a:lnTo>
                  <a:lnTo>
                    <a:pt x="111184" y="40640"/>
                  </a:lnTo>
                  <a:lnTo>
                    <a:pt x="99060" y="20796"/>
                  </a:lnTo>
                  <a:lnTo>
                    <a:pt x="79930" y="6052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57900" y="1409700"/>
              <a:ext cx="115570" cy="162560"/>
            </a:xfrm>
            <a:custGeom>
              <a:avLst/>
              <a:gdLst/>
              <a:ahLst/>
              <a:cxnLst/>
              <a:rect l="l" t="t" r="r" b="b"/>
              <a:pathLst>
                <a:path w="115570" h="162559">
                  <a:moveTo>
                    <a:pt x="99060" y="44450"/>
                  </a:moveTo>
                  <a:lnTo>
                    <a:pt x="111184" y="64293"/>
                  </a:lnTo>
                  <a:lnTo>
                    <a:pt x="115093" y="86042"/>
                  </a:lnTo>
                  <a:lnTo>
                    <a:pt x="110668" y="107314"/>
                  </a:lnTo>
                  <a:lnTo>
                    <a:pt x="97789" y="125729"/>
                  </a:lnTo>
                  <a:lnTo>
                    <a:pt x="78660" y="136703"/>
                  </a:lnTo>
                  <a:lnTo>
                    <a:pt x="57150" y="139223"/>
                  </a:lnTo>
                  <a:lnTo>
                    <a:pt x="35639" y="133409"/>
                  </a:lnTo>
                  <a:lnTo>
                    <a:pt x="16510" y="119379"/>
                  </a:lnTo>
                  <a:lnTo>
                    <a:pt x="3849" y="99000"/>
                  </a:lnTo>
                  <a:lnTo>
                    <a:pt x="0" y="77311"/>
                  </a:lnTo>
                  <a:lnTo>
                    <a:pt x="4722" y="56336"/>
                  </a:lnTo>
                  <a:lnTo>
                    <a:pt x="17779" y="38100"/>
                  </a:lnTo>
                  <a:lnTo>
                    <a:pt x="36909" y="26412"/>
                  </a:lnTo>
                  <a:lnTo>
                    <a:pt x="58420" y="23653"/>
                  </a:lnTo>
                  <a:lnTo>
                    <a:pt x="79930" y="29706"/>
                  </a:lnTo>
                  <a:lnTo>
                    <a:pt x="99060" y="44450"/>
                  </a:lnTo>
                  <a:close/>
                </a:path>
                <a:path w="115570" h="162559">
                  <a:moveTo>
                    <a:pt x="58420" y="0"/>
                  </a:moveTo>
                  <a:lnTo>
                    <a:pt x="58420" y="0"/>
                  </a:lnTo>
                </a:path>
                <a:path w="115570" h="162559">
                  <a:moveTo>
                    <a:pt x="57150" y="162560"/>
                  </a:moveTo>
                  <a:lnTo>
                    <a:pt x="57150" y="16256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49340" y="1435100"/>
              <a:ext cx="200660" cy="231140"/>
            </a:xfrm>
            <a:custGeom>
              <a:avLst/>
              <a:gdLst/>
              <a:ahLst/>
              <a:cxnLst/>
              <a:rect l="l" t="t" r="r" b="b"/>
              <a:pathLst>
                <a:path w="200660" h="231139">
                  <a:moveTo>
                    <a:pt x="0" y="71120"/>
                  </a:moveTo>
                  <a:lnTo>
                    <a:pt x="17502" y="65027"/>
                  </a:lnTo>
                  <a:lnTo>
                    <a:pt x="28575" y="66198"/>
                  </a:lnTo>
                  <a:lnTo>
                    <a:pt x="36790" y="75227"/>
                  </a:lnTo>
                  <a:lnTo>
                    <a:pt x="45720" y="92710"/>
                  </a:lnTo>
                  <a:lnTo>
                    <a:pt x="62150" y="103524"/>
                  </a:lnTo>
                  <a:lnTo>
                    <a:pt x="62864" y="102076"/>
                  </a:lnTo>
                  <a:lnTo>
                    <a:pt x="66436" y="94674"/>
                  </a:lnTo>
                  <a:lnTo>
                    <a:pt x="91439" y="87629"/>
                  </a:lnTo>
                  <a:lnTo>
                    <a:pt x="97789" y="86360"/>
                  </a:lnTo>
                  <a:lnTo>
                    <a:pt x="102870" y="95250"/>
                  </a:lnTo>
                  <a:lnTo>
                    <a:pt x="109220" y="99060"/>
                  </a:lnTo>
                  <a:lnTo>
                    <a:pt x="120292" y="124142"/>
                  </a:lnTo>
                  <a:lnTo>
                    <a:pt x="125412" y="134937"/>
                  </a:lnTo>
                  <a:lnTo>
                    <a:pt x="133865" y="137636"/>
                  </a:lnTo>
                  <a:lnTo>
                    <a:pt x="154939" y="138429"/>
                  </a:lnTo>
                  <a:lnTo>
                    <a:pt x="161289" y="137160"/>
                  </a:lnTo>
                  <a:lnTo>
                    <a:pt x="166370" y="130810"/>
                  </a:lnTo>
                  <a:lnTo>
                    <a:pt x="173989" y="130810"/>
                  </a:lnTo>
                  <a:lnTo>
                    <a:pt x="188158" y="137120"/>
                  </a:lnTo>
                  <a:lnTo>
                    <a:pt x="194945" y="149860"/>
                  </a:lnTo>
                  <a:lnTo>
                    <a:pt x="197921" y="165457"/>
                  </a:lnTo>
                  <a:lnTo>
                    <a:pt x="200660" y="180339"/>
                  </a:lnTo>
                </a:path>
                <a:path w="200660" h="231139">
                  <a:moveTo>
                    <a:pt x="77470" y="0"/>
                  </a:moveTo>
                  <a:lnTo>
                    <a:pt x="77470" y="0"/>
                  </a:lnTo>
                </a:path>
                <a:path w="200660" h="231139">
                  <a:moveTo>
                    <a:pt x="146050" y="231139"/>
                  </a:moveTo>
                  <a:lnTo>
                    <a:pt x="146050" y="23113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6346190" y="1644651"/>
            <a:ext cx="180340" cy="328295"/>
            <a:chOff x="6346190" y="1644651"/>
            <a:chExt cx="180340" cy="328295"/>
          </a:xfrm>
        </p:grpSpPr>
        <p:sp>
          <p:nvSpPr>
            <p:cNvPr id="51" name="object 51"/>
            <p:cNvSpPr/>
            <p:nvPr/>
          </p:nvSpPr>
          <p:spPr>
            <a:xfrm>
              <a:off x="6388794" y="1855311"/>
              <a:ext cx="121920" cy="111125"/>
            </a:xfrm>
            <a:custGeom>
              <a:avLst/>
              <a:gdLst/>
              <a:ahLst/>
              <a:cxnLst/>
              <a:rect l="l" t="t" r="r" b="b"/>
              <a:pathLst>
                <a:path w="121920" h="111125">
                  <a:moveTo>
                    <a:pt x="53637" y="0"/>
                  </a:moveTo>
                  <a:lnTo>
                    <a:pt x="31372" y="4603"/>
                  </a:lnTo>
                  <a:lnTo>
                    <a:pt x="13394" y="16827"/>
                  </a:lnTo>
                  <a:lnTo>
                    <a:pt x="1845" y="35718"/>
                  </a:lnTo>
                  <a:lnTo>
                    <a:pt x="0" y="57546"/>
                  </a:lnTo>
                  <a:lnTo>
                    <a:pt x="7084" y="77946"/>
                  </a:lnTo>
                  <a:lnTo>
                    <a:pt x="22026" y="95011"/>
                  </a:lnTo>
                  <a:lnTo>
                    <a:pt x="43755" y="106838"/>
                  </a:lnTo>
                  <a:lnTo>
                    <a:pt x="68163" y="110807"/>
                  </a:lnTo>
                  <a:lnTo>
                    <a:pt x="90427" y="106203"/>
                  </a:lnTo>
                  <a:lnTo>
                    <a:pt x="108406" y="93979"/>
                  </a:lnTo>
                  <a:lnTo>
                    <a:pt x="119955" y="75088"/>
                  </a:lnTo>
                  <a:lnTo>
                    <a:pt x="121800" y="53796"/>
                  </a:lnTo>
                  <a:lnTo>
                    <a:pt x="114716" y="33337"/>
                  </a:lnTo>
                  <a:lnTo>
                    <a:pt x="99774" y="15974"/>
                  </a:lnTo>
                  <a:lnTo>
                    <a:pt x="78045" y="3968"/>
                  </a:lnTo>
                  <a:lnTo>
                    <a:pt x="53637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74130" y="1855311"/>
              <a:ext cx="152400" cy="111125"/>
            </a:xfrm>
            <a:custGeom>
              <a:avLst/>
              <a:gdLst/>
              <a:ahLst/>
              <a:cxnLst/>
              <a:rect l="l" t="t" r="r" b="b"/>
              <a:pathLst>
                <a:path w="152400" h="111125">
                  <a:moveTo>
                    <a:pt x="16510" y="35718"/>
                  </a:moveTo>
                  <a:lnTo>
                    <a:pt x="28059" y="16827"/>
                  </a:lnTo>
                  <a:lnTo>
                    <a:pt x="46037" y="4603"/>
                  </a:lnTo>
                  <a:lnTo>
                    <a:pt x="68302" y="0"/>
                  </a:lnTo>
                  <a:lnTo>
                    <a:pt x="92710" y="3968"/>
                  </a:lnTo>
                  <a:lnTo>
                    <a:pt x="114438" y="15974"/>
                  </a:lnTo>
                  <a:lnTo>
                    <a:pt x="129381" y="33337"/>
                  </a:lnTo>
                  <a:lnTo>
                    <a:pt x="136465" y="53796"/>
                  </a:lnTo>
                  <a:lnTo>
                    <a:pt x="134620" y="75088"/>
                  </a:lnTo>
                  <a:lnTo>
                    <a:pt x="123070" y="93979"/>
                  </a:lnTo>
                  <a:lnTo>
                    <a:pt x="105092" y="106203"/>
                  </a:lnTo>
                  <a:lnTo>
                    <a:pt x="82827" y="110807"/>
                  </a:lnTo>
                  <a:lnTo>
                    <a:pt x="58420" y="106838"/>
                  </a:lnTo>
                  <a:lnTo>
                    <a:pt x="36691" y="95011"/>
                  </a:lnTo>
                  <a:lnTo>
                    <a:pt x="21748" y="77946"/>
                  </a:lnTo>
                  <a:lnTo>
                    <a:pt x="14664" y="57546"/>
                  </a:lnTo>
                  <a:lnTo>
                    <a:pt x="16510" y="35718"/>
                  </a:lnTo>
                  <a:close/>
                </a:path>
                <a:path w="152400" h="111125">
                  <a:moveTo>
                    <a:pt x="0" y="87788"/>
                  </a:moveTo>
                  <a:lnTo>
                    <a:pt x="0" y="87788"/>
                  </a:lnTo>
                </a:path>
                <a:path w="152400" h="111125">
                  <a:moveTo>
                    <a:pt x="152400" y="24288"/>
                  </a:moveTo>
                  <a:lnTo>
                    <a:pt x="152400" y="24288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46190" y="1663700"/>
              <a:ext cx="176530" cy="214629"/>
            </a:xfrm>
            <a:custGeom>
              <a:avLst/>
              <a:gdLst/>
              <a:ahLst/>
              <a:cxnLst/>
              <a:rect l="l" t="t" r="r" b="b"/>
              <a:pathLst>
                <a:path w="176529" h="214630">
                  <a:moveTo>
                    <a:pt x="113030" y="214629"/>
                  </a:moveTo>
                  <a:lnTo>
                    <a:pt x="97571" y="201910"/>
                  </a:lnTo>
                  <a:lnTo>
                    <a:pt x="92233" y="191928"/>
                  </a:lnTo>
                  <a:lnTo>
                    <a:pt x="95706" y="181232"/>
                  </a:lnTo>
                  <a:lnTo>
                    <a:pt x="106680" y="166370"/>
                  </a:lnTo>
                  <a:lnTo>
                    <a:pt x="106541" y="148292"/>
                  </a:lnTo>
                  <a:lnTo>
                    <a:pt x="104616" y="148431"/>
                  </a:lnTo>
                  <a:lnTo>
                    <a:pt x="95785" y="148332"/>
                  </a:lnTo>
                  <a:lnTo>
                    <a:pt x="74930" y="129539"/>
                  </a:lnTo>
                  <a:lnTo>
                    <a:pt x="69850" y="124460"/>
                  </a:lnTo>
                  <a:lnTo>
                    <a:pt x="73660" y="116839"/>
                  </a:lnTo>
                  <a:lnTo>
                    <a:pt x="73660" y="110489"/>
                  </a:lnTo>
                  <a:lnTo>
                    <a:pt x="91340" y="90864"/>
                  </a:lnTo>
                  <a:lnTo>
                    <a:pt x="98901" y="82073"/>
                  </a:lnTo>
                  <a:lnTo>
                    <a:pt x="96698" y="73521"/>
                  </a:lnTo>
                  <a:lnTo>
                    <a:pt x="85089" y="54610"/>
                  </a:lnTo>
                  <a:lnTo>
                    <a:pt x="78739" y="50800"/>
                  </a:lnTo>
                  <a:lnTo>
                    <a:pt x="69850" y="48260"/>
                  </a:lnTo>
                  <a:lnTo>
                    <a:pt x="66039" y="41910"/>
                  </a:lnTo>
                  <a:lnTo>
                    <a:pt x="63480" y="27324"/>
                  </a:lnTo>
                  <a:lnTo>
                    <a:pt x="71278" y="16668"/>
                  </a:lnTo>
                  <a:lnTo>
                    <a:pt x="84077" y="8155"/>
                  </a:lnTo>
                  <a:lnTo>
                    <a:pt x="96520" y="0"/>
                  </a:lnTo>
                </a:path>
                <a:path w="176529" h="214630">
                  <a:moveTo>
                    <a:pt x="0" y="176529"/>
                  </a:moveTo>
                  <a:lnTo>
                    <a:pt x="0" y="176529"/>
                  </a:lnTo>
                </a:path>
                <a:path w="176529" h="214630">
                  <a:moveTo>
                    <a:pt x="176530" y="26670"/>
                  </a:moveTo>
                  <a:lnTo>
                    <a:pt x="176530" y="2667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6098600" y="1591311"/>
            <a:ext cx="337820" cy="201930"/>
            <a:chOff x="6098600" y="1591311"/>
            <a:chExt cx="337820" cy="201930"/>
          </a:xfrm>
        </p:grpSpPr>
        <p:sp>
          <p:nvSpPr>
            <p:cNvPr id="55" name="object 55"/>
            <p:cNvSpPr/>
            <p:nvPr/>
          </p:nvSpPr>
          <p:spPr>
            <a:xfrm>
              <a:off x="6104889" y="1676400"/>
              <a:ext cx="115570" cy="107950"/>
            </a:xfrm>
            <a:custGeom>
              <a:avLst/>
              <a:gdLst/>
              <a:ahLst/>
              <a:cxnLst/>
              <a:rect l="l" t="t" r="r" b="b"/>
              <a:pathLst>
                <a:path w="115570" h="107950">
                  <a:moveTo>
                    <a:pt x="60960" y="0"/>
                  </a:moveTo>
                  <a:lnTo>
                    <a:pt x="37683" y="2579"/>
                  </a:lnTo>
                  <a:lnTo>
                    <a:pt x="18573" y="13017"/>
                  </a:lnTo>
                  <a:lnTo>
                    <a:pt x="5417" y="29646"/>
                  </a:lnTo>
                  <a:lnTo>
                    <a:pt x="0" y="50800"/>
                  </a:lnTo>
                  <a:lnTo>
                    <a:pt x="3552" y="72409"/>
                  </a:lnTo>
                  <a:lnTo>
                    <a:pt x="15081" y="90328"/>
                  </a:lnTo>
                  <a:lnTo>
                    <a:pt x="33039" y="102770"/>
                  </a:lnTo>
                  <a:lnTo>
                    <a:pt x="55880" y="107950"/>
                  </a:lnTo>
                  <a:lnTo>
                    <a:pt x="78422" y="104636"/>
                  </a:lnTo>
                  <a:lnTo>
                    <a:pt x="97155" y="93821"/>
                  </a:lnTo>
                  <a:lnTo>
                    <a:pt x="110172" y="77053"/>
                  </a:lnTo>
                  <a:lnTo>
                    <a:pt x="115570" y="55879"/>
                  </a:lnTo>
                  <a:lnTo>
                    <a:pt x="112037" y="34468"/>
                  </a:lnTo>
                  <a:lnTo>
                    <a:pt x="100647" y="16986"/>
                  </a:lnTo>
                  <a:lnTo>
                    <a:pt x="83065" y="498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04889" y="1673860"/>
              <a:ext cx="115570" cy="113030"/>
            </a:xfrm>
            <a:custGeom>
              <a:avLst/>
              <a:gdLst/>
              <a:ahLst/>
              <a:cxnLst/>
              <a:rect l="l" t="t" r="r" b="b"/>
              <a:pathLst>
                <a:path w="115570" h="113030">
                  <a:moveTo>
                    <a:pt x="60960" y="2539"/>
                  </a:moveTo>
                  <a:lnTo>
                    <a:pt x="83065" y="7520"/>
                  </a:lnTo>
                  <a:lnTo>
                    <a:pt x="100647" y="19526"/>
                  </a:lnTo>
                  <a:lnTo>
                    <a:pt x="112037" y="37008"/>
                  </a:lnTo>
                  <a:lnTo>
                    <a:pt x="115570" y="58419"/>
                  </a:lnTo>
                  <a:lnTo>
                    <a:pt x="110172" y="79593"/>
                  </a:lnTo>
                  <a:lnTo>
                    <a:pt x="97155" y="96361"/>
                  </a:lnTo>
                  <a:lnTo>
                    <a:pt x="78422" y="107176"/>
                  </a:lnTo>
                  <a:lnTo>
                    <a:pt x="55880" y="110489"/>
                  </a:lnTo>
                  <a:lnTo>
                    <a:pt x="33039" y="105310"/>
                  </a:lnTo>
                  <a:lnTo>
                    <a:pt x="15081" y="92868"/>
                  </a:lnTo>
                  <a:lnTo>
                    <a:pt x="3552" y="74949"/>
                  </a:lnTo>
                  <a:lnTo>
                    <a:pt x="0" y="53339"/>
                  </a:lnTo>
                  <a:lnTo>
                    <a:pt x="5417" y="32186"/>
                  </a:lnTo>
                  <a:lnTo>
                    <a:pt x="18573" y="15557"/>
                  </a:lnTo>
                  <a:lnTo>
                    <a:pt x="37683" y="5119"/>
                  </a:lnTo>
                  <a:lnTo>
                    <a:pt x="60960" y="2539"/>
                  </a:lnTo>
                  <a:close/>
                </a:path>
                <a:path w="115570" h="113030">
                  <a:moveTo>
                    <a:pt x="2539" y="0"/>
                  </a:moveTo>
                  <a:lnTo>
                    <a:pt x="2539" y="0"/>
                  </a:lnTo>
                </a:path>
                <a:path w="115570" h="113030">
                  <a:moveTo>
                    <a:pt x="114300" y="113029"/>
                  </a:moveTo>
                  <a:lnTo>
                    <a:pt x="114300" y="113029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00139" y="1610360"/>
              <a:ext cx="217170" cy="111760"/>
            </a:xfrm>
            <a:custGeom>
              <a:avLst/>
              <a:gdLst/>
              <a:ahLst/>
              <a:cxnLst/>
              <a:rect l="l" t="t" r="r" b="b"/>
              <a:pathLst>
                <a:path w="217170" h="111760">
                  <a:moveTo>
                    <a:pt x="0" y="102869"/>
                  </a:moveTo>
                  <a:lnTo>
                    <a:pt x="7877" y="86360"/>
                  </a:lnTo>
                  <a:lnTo>
                    <a:pt x="16351" y="79375"/>
                  </a:lnTo>
                  <a:lnTo>
                    <a:pt x="28396" y="80010"/>
                  </a:lnTo>
                  <a:lnTo>
                    <a:pt x="46989" y="86360"/>
                  </a:lnTo>
                  <a:lnTo>
                    <a:pt x="66377" y="82053"/>
                  </a:lnTo>
                  <a:lnTo>
                    <a:pt x="65881" y="80486"/>
                  </a:lnTo>
                  <a:lnTo>
                    <a:pt x="63242" y="72965"/>
                  </a:lnTo>
                  <a:lnTo>
                    <a:pt x="76200" y="50800"/>
                  </a:lnTo>
                  <a:lnTo>
                    <a:pt x="80010" y="45719"/>
                  </a:lnTo>
                  <a:lnTo>
                    <a:pt x="88900" y="46989"/>
                  </a:lnTo>
                  <a:lnTo>
                    <a:pt x="96520" y="45719"/>
                  </a:lnTo>
                  <a:lnTo>
                    <a:pt x="121205" y="55840"/>
                  </a:lnTo>
                  <a:lnTo>
                    <a:pt x="132079" y="60007"/>
                  </a:lnTo>
                  <a:lnTo>
                    <a:pt x="140096" y="56078"/>
                  </a:lnTo>
                  <a:lnTo>
                    <a:pt x="156210" y="41910"/>
                  </a:lnTo>
                  <a:lnTo>
                    <a:pt x="158750" y="35560"/>
                  </a:lnTo>
                  <a:lnTo>
                    <a:pt x="158750" y="27939"/>
                  </a:lnTo>
                  <a:lnTo>
                    <a:pt x="163830" y="24129"/>
                  </a:lnTo>
                  <a:lnTo>
                    <a:pt x="177879" y="18276"/>
                  </a:lnTo>
                  <a:lnTo>
                    <a:pt x="191452" y="22066"/>
                  </a:lnTo>
                  <a:lnTo>
                    <a:pt x="204549" y="30380"/>
                  </a:lnTo>
                  <a:lnTo>
                    <a:pt x="217170" y="38100"/>
                  </a:lnTo>
                </a:path>
                <a:path w="217170" h="111760">
                  <a:moveTo>
                    <a:pt x="3810" y="0"/>
                  </a:moveTo>
                  <a:lnTo>
                    <a:pt x="3810" y="0"/>
                  </a:lnTo>
                </a:path>
                <a:path w="217170" h="111760">
                  <a:moveTo>
                    <a:pt x="213360" y="111760"/>
                  </a:moveTo>
                  <a:lnTo>
                    <a:pt x="213360" y="11176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6885623" y="2054861"/>
            <a:ext cx="291465" cy="312420"/>
            <a:chOff x="6885623" y="2054861"/>
            <a:chExt cx="291465" cy="312420"/>
          </a:xfrm>
        </p:grpSpPr>
        <p:sp>
          <p:nvSpPr>
            <p:cNvPr id="59" name="object 59"/>
            <p:cNvSpPr/>
            <p:nvPr/>
          </p:nvSpPr>
          <p:spPr>
            <a:xfrm>
              <a:off x="7056338" y="2223472"/>
              <a:ext cx="114300" cy="114935"/>
            </a:xfrm>
            <a:custGeom>
              <a:avLst/>
              <a:gdLst/>
              <a:ahLst/>
              <a:cxnLst/>
              <a:rect l="l" t="t" r="r" b="b"/>
              <a:pathLst>
                <a:path w="114300" h="114935">
                  <a:moveTo>
                    <a:pt x="46970" y="0"/>
                  </a:moveTo>
                  <a:lnTo>
                    <a:pt x="25181" y="7917"/>
                  </a:lnTo>
                  <a:lnTo>
                    <a:pt x="8850" y="23991"/>
                  </a:lnTo>
                  <a:lnTo>
                    <a:pt x="257" y="44112"/>
                  </a:lnTo>
                  <a:lnTo>
                    <a:pt x="0" y="66139"/>
                  </a:lnTo>
                  <a:lnTo>
                    <a:pt x="8671" y="87927"/>
                  </a:lnTo>
                  <a:lnTo>
                    <a:pt x="24725" y="105013"/>
                  </a:lnTo>
                  <a:lnTo>
                    <a:pt x="44707" y="114121"/>
                  </a:lnTo>
                  <a:lnTo>
                    <a:pt x="66357" y="114895"/>
                  </a:lnTo>
                  <a:lnTo>
                    <a:pt x="87411" y="106977"/>
                  </a:lnTo>
                  <a:lnTo>
                    <a:pt x="104477" y="91440"/>
                  </a:lnTo>
                  <a:lnTo>
                    <a:pt x="113446" y="71258"/>
                  </a:lnTo>
                  <a:lnTo>
                    <a:pt x="113843" y="48934"/>
                  </a:lnTo>
                  <a:lnTo>
                    <a:pt x="105191" y="26967"/>
                  </a:lnTo>
                  <a:lnTo>
                    <a:pt x="89118" y="9882"/>
                  </a:lnTo>
                  <a:lnTo>
                    <a:pt x="68996" y="773"/>
                  </a:lnTo>
                  <a:lnTo>
                    <a:pt x="4697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056338" y="2200909"/>
              <a:ext cx="114300" cy="160020"/>
            </a:xfrm>
            <a:custGeom>
              <a:avLst/>
              <a:gdLst/>
              <a:ahLst/>
              <a:cxnLst/>
              <a:rect l="l" t="t" r="r" b="b"/>
              <a:pathLst>
                <a:path w="114300" h="160019">
                  <a:moveTo>
                    <a:pt x="8671" y="110489"/>
                  </a:moveTo>
                  <a:lnTo>
                    <a:pt x="0" y="88701"/>
                  </a:lnTo>
                  <a:lnTo>
                    <a:pt x="257" y="66675"/>
                  </a:lnTo>
                  <a:lnTo>
                    <a:pt x="8850" y="46553"/>
                  </a:lnTo>
                  <a:lnTo>
                    <a:pt x="25181" y="30479"/>
                  </a:lnTo>
                  <a:lnTo>
                    <a:pt x="46970" y="22562"/>
                  </a:lnTo>
                  <a:lnTo>
                    <a:pt x="68996" y="23336"/>
                  </a:lnTo>
                  <a:lnTo>
                    <a:pt x="89118" y="32444"/>
                  </a:lnTo>
                  <a:lnTo>
                    <a:pt x="105191" y="49529"/>
                  </a:lnTo>
                  <a:lnTo>
                    <a:pt x="113843" y="71497"/>
                  </a:lnTo>
                  <a:lnTo>
                    <a:pt x="113446" y="93821"/>
                  </a:lnTo>
                  <a:lnTo>
                    <a:pt x="104477" y="114002"/>
                  </a:lnTo>
                  <a:lnTo>
                    <a:pt x="87411" y="129539"/>
                  </a:lnTo>
                  <a:lnTo>
                    <a:pt x="66357" y="137457"/>
                  </a:lnTo>
                  <a:lnTo>
                    <a:pt x="44707" y="136683"/>
                  </a:lnTo>
                  <a:lnTo>
                    <a:pt x="24725" y="127575"/>
                  </a:lnTo>
                  <a:lnTo>
                    <a:pt x="8671" y="110489"/>
                  </a:lnTo>
                  <a:close/>
                </a:path>
                <a:path w="114300" h="160019">
                  <a:moveTo>
                    <a:pt x="40421" y="160019"/>
                  </a:moveTo>
                  <a:lnTo>
                    <a:pt x="40421" y="160019"/>
                  </a:lnTo>
                </a:path>
                <a:path w="114300" h="160019">
                  <a:moveTo>
                    <a:pt x="73441" y="0"/>
                  </a:moveTo>
                  <a:lnTo>
                    <a:pt x="73441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04672" y="2073909"/>
              <a:ext cx="179705" cy="238760"/>
            </a:xfrm>
            <a:custGeom>
              <a:avLst/>
              <a:gdLst/>
              <a:ahLst/>
              <a:cxnLst/>
              <a:rect l="l" t="t" r="r" b="b"/>
              <a:pathLst>
                <a:path w="179704" h="238760">
                  <a:moveTo>
                    <a:pt x="179387" y="180339"/>
                  </a:moveTo>
                  <a:lnTo>
                    <a:pt x="160694" y="183455"/>
                  </a:lnTo>
                  <a:lnTo>
                    <a:pt x="149860" y="180498"/>
                  </a:lnTo>
                  <a:lnTo>
                    <a:pt x="143311" y="170160"/>
                  </a:lnTo>
                  <a:lnTo>
                    <a:pt x="137477" y="151129"/>
                  </a:lnTo>
                  <a:lnTo>
                    <a:pt x="123170" y="138429"/>
                  </a:lnTo>
                  <a:lnTo>
                    <a:pt x="122078" y="140017"/>
                  </a:lnTo>
                  <a:lnTo>
                    <a:pt x="116939" y="146843"/>
                  </a:lnTo>
                  <a:lnTo>
                    <a:pt x="90487" y="149860"/>
                  </a:lnTo>
                  <a:lnTo>
                    <a:pt x="84137" y="149860"/>
                  </a:lnTo>
                  <a:lnTo>
                    <a:pt x="80327" y="140969"/>
                  </a:lnTo>
                  <a:lnTo>
                    <a:pt x="75247" y="135889"/>
                  </a:lnTo>
                  <a:lnTo>
                    <a:pt x="69651" y="109081"/>
                  </a:lnTo>
                  <a:lnTo>
                    <a:pt x="66675" y="97631"/>
                  </a:lnTo>
                  <a:lnTo>
                    <a:pt x="58459" y="93563"/>
                  </a:lnTo>
                  <a:lnTo>
                    <a:pt x="37147" y="88900"/>
                  </a:lnTo>
                  <a:lnTo>
                    <a:pt x="30797" y="90169"/>
                  </a:lnTo>
                  <a:lnTo>
                    <a:pt x="24447" y="95250"/>
                  </a:lnTo>
                  <a:lnTo>
                    <a:pt x="16827" y="93979"/>
                  </a:lnTo>
                  <a:lnTo>
                    <a:pt x="4246" y="85665"/>
                  </a:lnTo>
                  <a:lnTo>
                    <a:pt x="0" y="72231"/>
                  </a:lnTo>
                  <a:lnTo>
                    <a:pt x="39" y="56653"/>
                  </a:lnTo>
                  <a:lnTo>
                    <a:pt x="317" y="41910"/>
                  </a:lnTo>
                </a:path>
                <a:path w="179704" h="238760">
                  <a:moveTo>
                    <a:pt x="86677" y="238760"/>
                  </a:moveTo>
                  <a:lnTo>
                    <a:pt x="86677" y="238760"/>
                  </a:lnTo>
                </a:path>
                <a:path w="179704" h="238760">
                  <a:moveTo>
                    <a:pt x="65087" y="0"/>
                  </a:moveTo>
                  <a:lnTo>
                    <a:pt x="65087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6761480" y="1817926"/>
            <a:ext cx="185420" cy="328930"/>
            <a:chOff x="6761480" y="1817926"/>
            <a:chExt cx="185420" cy="328930"/>
          </a:xfrm>
        </p:grpSpPr>
        <p:sp>
          <p:nvSpPr>
            <p:cNvPr id="63" name="object 63"/>
            <p:cNvSpPr/>
            <p:nvPr/>
          </p:nvSpPr>
          <p:spPr>
            <a:xfrm>
              <a:off x="6790134" y="1824216"/>
              <a:ext cx="114935" cy="111125"/>
            </a:xfrm>
            <a:custGeom>
              <a:avLst/>
              <a:gdLst/>
              <a:ahLst/>
              <a:cxnLst/>
              <a:rect l="l" t="t" r="r" b="b"/>
              <a:pathLst>
                <a:path w="114934" h="111125">
                  <a:moveTo>
                    <a:pt x="58320" y="0"/>
                  </a:moveTo>
                  <a:lnTo>
                    <a:pt x="36909" y="2837"/>
                  </a:lnTo>
                  <a:lnTo>
                    <a:pt x="18593" y="13533"/>
                  </a:lnTo>
                  <a:lnTo>
                    <a:pt x="5635" y="31253"/>
                  </a:lnTo>
                  <a:lnTo>
                    <a:pt x="0" y="52585"/>
                  </a:lnTo>
                  <a:lnTo>
                    <a:pt x="3413" y="73322"/>
                  </a:lnTo>
                  <a:lnTo>
                    <a:pt x="14922" y="91440"/>
                  </a:lnTo>
                  <a:lnTo>
                    <a:pt x="33575" y="104913"/>
                  </a:lnTo>
                  <a:lnTo>
                    <a:pt x="56376" y="110966"/>
                  </a:lnTo>
                  <a:lnTo>
                    <a:pt x="77866" y="108565"/>
                  </a:lnTo>
                  <a:lnTo>
                    <a:pt x="96262" y="98305"/>
                  </a:lnTo>
                  <a:lnTo>
                    <a:pt x="109775" y="80783"/>
                  </a:lnTo>
                  <a:lnTo>
                    <a:pt x="114855" y="59253"/>
                  </a:lnTo>
                  <a:lnTo>
                    <a:pt x="111363" y="38080"/>
                  </a:lnTo>
                  <a:lnTo>
                    <a:pt x="99774" y="19526"/>
                  </a:lnTo>
                  <a:lnTo>
                    <a:pt x="80565" y="5853"/>
                  </a:lnTo>
                  <a:lnTo>
                    <a:pt x="5832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771640" y="1824216"/>
              <a:ext cx="152400" cy="111125"/>
            </a:xfrm>
            <a:custGeom>
              <a:avLst/>
              <a:gdLst/>
              <a:ahLst/>
              <a:cxnLst/>
              <a:rect l="l" t="t" r="r" b="b"/>
              <a:pathLst>
                <a:path w="152400" h="111125">
                  <a:moveTo>
                    <a:pt x="128269" y="80783"/>
                  </a:moveTo>
                  <a:lnTo>
                    <a:pt x="114756" y="98305"/>
                  </a:lnTo>
                  <a:lnTo>
                    <a:pt x="96361" y="108565"/>
                  </a:lnTo>
                  <a:lnTo>
                    <a:pt x="74870" y="110966"/>
                  </a:lnTo>
                  <a:lnTo>
                    <a:pt x="52069" y="104913"/>
                  </a:lnTo>
                  <a:lnTo>
                    <a:pt x="33416" y="91440"/>
                  </a:lnTo>
                  <a:lnTo>
                    <a:pt x="21907" y="73322"/>
                  </a:lnTo>
                  <a:lnTo>
                    <a:pt x="18494" y="52585"/>
                  </a:lnTo>
                  <a:lnTo>
                    <a:pt x="24129" y="31253"/>
                  </a:lnTo>
                  <a:lnTo>
                    <a:pt x="37087" y="13533"/>
                  </a:lnTo>
                  <a:lnTo>
                    <a:pt x="55403" y="2837"/>
                  </a:lnTo>
                  <a:lnTo>
                    <a:pt x="76815" y="0"/>
                  </a:lnTo>
                  <a:lnTo>
                    <a:pt x="99059" y="5853"/>
                  </a:lnTo>
                  <a:lnTo>
                    <a:pt x="118268" y="19526"/>
                  </a:lnTo>
                  <a:lnTo>
                    <a:pt x="129857" y="38080"/>
                  </a:lnTo>
                  <a:lnTo>
                    <a:pt x="133349" y="59253"/>
                  </a:lnTo>
                  <a:lnTo>
                    <a:pt x="128269" y="80783"/>
                  </a:lnTo>
                  <a:close/>
                </a:path>
                <a:path w="152400" h="111125">
                  <a:moveTo>
                    <a:pt x="152400" y="31253"/>
                  </a:moveTo>
                  <a:lnTo>
                    <a:pt x="152400" y="31253"/>
                  </a:lnTo>
                </a:path>
                <a:path w="152400" h="111125">
                  <a:moveTo>
                    <a:pt x="0" y="80783"/>
                  </a:moveTo>
                  <a:lnTo>
                    <a:pt x="0" y="80783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61480" y="1913890"/>
              <a:ext cx="185420" cy="213360"/>
            </a:xfrm>
            <a:custGeom>
              <a:avLst/>
              <a:gdLst/>
              <a:ahLst/>
              <a:cxnLst/>
              <a:rect l="l" t="t" r="r" b="b"/>
              <a:pathLst>
                <a:path w="185420" h="213360">
                  <a:moveTo>
                    <a:pt x="85090" y="0"/>
                  </a:moveTo>
                  <a:lnTo>
                    <a:pt x="98127" y="14148"/>
                  </a:lnTo>
                  <a:lnTo>
                    <a:pt x="101758" y="24606"/>
                  </a:lnTo>
                  <a:lnTo>
                    <a:pt x="97055" y="34825"/>
                  </a:lnTo>
                  <a:lnTo>
                    <a:pt x="85090" y="48260"/>
                  </a:lnTo>
                  <a:lnTo>
                    <a:pt x="82609" y="66377"/>
                  </a:lnTo>
                  <a:lnTo>
                    <a:pt x="84296" y="66516"/>
                  </a:lnTo>
                  <a:lnTo>
                    <a:pt x="92412" y="67369"/>
                  </a:lnTo>
                  <a:lnTo>
                    <a:pt x="109220" y="87630"/>
                  </a:lnTo>
                  <a:lnTo>
                    <a:pt x="114300" y="92710"/>
                  </a:lnTo>
                  <a:lnTo>
                    <a:pt x="109220" y="100330"/>
                  </a:lnTo>
                  <a:lnTo>
                    <a:pt x="107950" y="106680"/>
                  </a:lnTo>
                  <a:lnTo>
                    <a:pt x="88562" y="124122"/>
                  </a:lnTo>
                  <a:lnTo>
                    <a:pt x="80486" y="131921"/>
                  </a:lnTo>
                  <a:lnTo>
                    <a:pt x="81696" y="140434"/>
                  </a:lnTo>
                  <a:lnTo>
                    <a:pt x="90170" y="160020"/>
                  </a:lnTo>
                  <a:lnTo>
                    <a:pt x="95250" y="165100"/>
                  </a:lnTo>
                  <a:lnTo>
                    <a:pt x="102870" y="168910"/>
                  </a:lnTo>
                  <a:lnTo>
                    <a:pt x="105410" y="173989"/>
                  </a:lnTo>
                  <a:lnTo>
                    <a:pt x="105945" y="188892"/>
                  </a:lnTo>
                  <a:lnTo>
                    <a:pt x="97313" y="198913"/>
                  </a:lnTo>
                  <a:lnTo>
                    <a:pt x="84157" y="206315"/>
                  </a:lnTo>
                  <a:lnTo>
                    <a:pt x="71120" y="213360"/>
                  </a:lnTo>
                </a:path>
                <a:path w="185420" h="213360">
                  <a:moveTo>
                    <a:pt x="185420" y="48260"/>
                  </a:moveTo>
                  <a:lnTo>
                    <a:pt x="185420" y="48260"/>
                  </a:lnTo>
                </a:path>
                <a:path w="185420" h="213360">
                  <a:moveTo>
                    <a:pt x="0" y="179070"/>
                  </a:moveTo>
                  <a:lnTo>
                    <a:pt x="0" y="17907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6874511" y="1971100"/>
            <a:ext cx="348615" cy="203200"/>
            <a:chOff x="6874511" y="1971100"/>
            <a:chExt cx="348615" cy="203200"/>
          </a:xfrm>
        </p:grpSpPr>
        <p:sp>
          <p:nvSpPr>
            <p:cNvPr id="67" name="object 67"/>
            <p:cNvSpPr/>
            <p:nvPr/>
          </p:nvSpPr>
          <p:spPr>
            <a:xfrm>
              <a:off x="7097315" y="1990546"/>
              <a:ext cx="119380" cy="109855"/>
            </a:xfrm>
            <a:custGeom>
              <a:avLst/>
              <a:gdLst/>
              <a:ahLst/>
              <a:cxnLst/>
              <a:rect l="l" t="t" r="r" b="b"/>
              <a:pathLst>
                <a:path w="119379" h="109855">
                  <a:moveTo>
                    <a:pt x="48934" y="0"/>
                  </a:moveTo>
                  <a:lnTo>
                    <a:pt x="27384" y="6369"/>
                  </a:lnTo>
                  <a:lnTo>
                    <a:pt x="10596" y="20121"/>
                  </a:lnTo>
                  <a:lnTo>
                    <a:pt x="714" y="40183"/>
                  </a:lnTo>
                  <a:lnTo>
                    <a:pt x="0" y="62487"/>
                  </a:lnTo>
                  <a:lnTo>
                    <a:pt x="8334" y="82411"/>
                  </a:lnTo>
                  <a:lnTo>
                    <a:pt x="24288" y="98047"/>
                  </a:lnTo>
                  <a:lnTo>
                    <a:pt x="46434" y="107493"/>
                  </a:lnTo>
                  <a:lnTo>
                    <a:pt x="70604" y="109577"/>
                  </a:lnTo>
                  <a:lnTo>
                    <a:pt x="92154" y="103207"/>
                  </a:lnTo>
                  <a:lnTo>
                    <a:pt x="108942" y="89455"/>
                  </a:lnTo>
                  <a:lnTo>
                    <a:pt x="118824" y="69393"/>
                  </a:lnTo>
                  <a:lnTo>
                    <a:pt x="119002" y="47089"/>
                  </a:lnTo>
                  <a:lnTo>
                    <a:pt x="110728" y="27166"/>
                  </a:lnTo>
                  <a:lnTo>
                    <a:pt x="95071" y="11529"/>
                  </a:lnTo>
                  <a:lnTo>
                    <a:pt x="73104" y="2083"/>
                  </a:lnTo>
                  <a:lnTo>
                    <a:pt x="48934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97315" y="1977389"/>
              <a:ext cx="119380" cy="134620"/>
            </a:xfrm>
            <a:custGeom>
              <a:avLst/>
              <a:gdLst/>
              <a:ahLst/>
              <a:cxnLst/>
              <a:rect l="l" t="t" r="r" b="b"/>
              <a:pathLst>
                <a:path w="119379" h="134619">
                  <a:moveTo>
                    <a:pt x="46434" y="120650"/>
                  </a:moveTo>
                  <a:lnTo>
                    <a:pt x="24288" y="111204"/>
                  </a:lnTo>
                  <a:lnTo>
                    <a:pt x="8334" y="95567"/>
                  </a:lnTo>
                  <a:lnTo>
                    <a:pt x="0" y="75644"/>
                  </a:lnTo>
                  <a:lnTo>
                    <a:pt x="714" y="53339"/>
                  </a:lnTo>
                  <a:lnTo>
                    <a:pt x="10596" y="33277"/>
                  </a:lnTo>
                  <a:lnTo>
                    <a:pt x="27384" y="19526"/>
                  </a:lnTo>
                  <a:lnTo>
                    <a:pt x="48934" y="13156"/>
                  </a:lnTo>
                  <a:lnTo>
                    <a:pt x="73104" y="15239"/>
                  </a:lnTo>
                  <a:lnTo>
                    <a:pt x="95071" y="24685"/>
                  </a:lnTo>
                  <a:lnTo>
                    <a:pt x="110728" y="40322"/>
                  </a:lnTo>
                  <a:lnTo>
                    <a:pt x="119002" y="60245"/>
                  </a:lnTo>
                  <a:lnTo>
                    <a:pt x="118824" y="82550"/>
                  </a:lnTo>
                  <a:lnTo>
                    <a:pt x="108942" y="102612"/>
                  </a:lnTo>
                  <a:lnTo>
                    <a:pt x="92154" y="116363"/>
                  </a:lnTo>
                  <a:lnTo>
                    <a:pt x="70604" y="122733"/>
                  </a:lnTo>
                  <a:lnTo>
                    <a:pt x="46434" y="120650"/>
                  </a:lnTo>
                  <a:close/>
                </a:path>
                <a:path w="119379" h="134619">
                  <a:moveTo>
                    <a:pt x="106124" y="134620"/>
                  </a:moveTo>
                  <a:lnTo>
                    <a:pt x="106124" y="134620"/>
                  </a:lnTo>
                </a:path>
                <a:path w="119379" h="134619">
                  <a:moveTo>
                    <a:pt x="13414" y="0"/>
                  </a:moveTo>
                  <a:lnTo>
                    <a:pt x="13414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893560" y="2004059"/>
              <a:ext cx="233679" cy="151130"/>
            </a:xfrm>
            <a:custGeom>
              <a:avLst/>
              <a:gdLst/>
              <a:ahLst/>
              <a:cxnLst/>
              <a:rect l="l" t="t" r="r" b="b"/>
              <a:pathLst>
                <a:path w="233679" h="151130">
                  <a:moveTo>
                    <a:pt x="233680" y="53339"/>
                  </a:moveTo>
                  <a:lnTo>
                    <a:pt x="222150" y="67369"/>
                  </a:lnTo>
                  <a:lnTo>
                    <a:pt x="211931" y="72231"/>
                  </a:lnTo>
                  <a:lnTo>
                    <a:pt x="199568" y="69234"/>
                  </a:lnTo>
                  <a:lnTo>
                    <a:pt x="181610" y="59689"/>
                  </a:lnTo>
                  <a:lnTo>
                    <a:pt x="161230" y="59769"/>
                  </a:lnTo>
                  <a:lnTo>
                    <a:pt x="161448" y="61277"/>
                  </a:lnTo>
                  <a:lnTo>
                    <a:pt x="162857" y="68976"/>
                  </a:lnTo>
                  <a:lnTo>
                    <a:pt x="146050" y="87629"/>
                  </a:lnTo>
                  <a:lnTo>
                    <a:pt x="140970" y="92710"/>
                  </a:lnTo>
                  <a:lnTo>
                    <a:pt x="132080" y="87629"/>
                  </a:lnTo>
                  <a:lnTo>
                    <a:pt x="124460" y="88900"/>
                  </a:lnTo>
                  <a:lnTo>
                    <a:pt x="100627" y="73580"/>
                  </a:lnTo>
                  <a:lnTo>
                    <a:pt x="90011" y="67310"/>
                  </a:lnTo>
                  <a:lnTo>
                    <a:pt x="81061" y="69611"/>
                  </a:lnTo>
                  <a:lnTo>
                    <a:pt x="62230" y="80010"/>
                  </a:lnTo>
                  <a:lnTo>
                    <a:pt x="59690" y="85089"/>
                  </a:lnTo>
                  <a:lnTo>
                    <a:pt x="57150" y="92710"/>
                  </a:lnTo>
                  <a:lnTo>
                    <a:pt x="52070" y="95250"/>
                  </a:lnTo>
                  <a:lnTo>
                    <a:pt x="35897" y="97730"/>
                  </a:lnTo>
                  <a:lnTo>
                    <a:pt x="22701" y="91281"/>
                  </a:lnTo>
                  <a:lnTo>
                    <a:pt x="11172" y="80783"/>
                  </a:lnTo>
                  <a:lnTo>
                    <a:pt x="0" y="71119"/>
                  </a:lnTo>
                </a:path>
                <a:path w="233679" h="151130">
                  <a:moveTo>
                    <a:pt x="209550" y="151129"/>
                  </a:moveTo>
                  <a:lnTo>
                    <a:pt x="209550" y="151129"/>
                  </a:lnTo>
                </a:path>
                <a:path w="233679" h="151130">
                  <a:moveTo>
                    <a:pt x="17780" y="0"/>
                  </a:moveTo>
                  <a:lnTo>
                    <a:pt x="1778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/>
          <p:nvPr/>
        </p:nvSpPr>
        <p:spPr>
          <a:xfrm>
            <a:off x="6504841" y="1929190"/>
            <a:ext cx="318867" cy="283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6798309" y="2170431"/>
            <a:ext cx="182880" cy="327660"/>
            <a:chOff x="6798309" y="2170431"/>
            <a:chExt cx="182880" cy="327660"/>
          </a:xfrm>
        </p:grpSpPr>
        <p:sp>
          <p:nvSpPr>
            <p:cNvPr id="72" name="object 72"/>
            <p:cNvSpPr/>
            <p:nvPr/>
          </p:nvSpPr>
          <p:spPr>
            <a:xfrm>
              <a:off x="6830059" y="2373551"/>
              <a:ext cx="151130" cy="1244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798309" y="2189480"/>
              <a:ext cx="176530" cy="218440"/>
            </a:xfrm>
            <a:custGeom>
              <a:avLst/>
              <a:gdLst/>
              <a:ahLst/>
              <a:cxnLst/>
              <a:rect l="l" t="t" r="r" b="b"/>
              <a:pathLst>
                <a:path w="176529" h="218439">
                  <a:moveTo>
                    <a:pt x="111760" y="218440"/>
                  </a:moveTo>
                  <a:lnTo>
                    <a:pt x="95765" y="206255"/>
                  </a:lnTo>
                  <a:lnTo>
                    <a:pt x="90487" y="196214"/>
                  </a:lnTo>
                  <a:lnTo>
                    <a:pt x="94257" y="185221"/>
                  </a:lnTo>
                  <a:lnTo>
                    <a:pt x="105410" y="170180"/>
                  </a:lnTo>
                  <a:lnTo>
                    <a:pt x="105271" y="151387"/>
                  </a:lnTo>
                  <a:lnTo>
                    <a:pt x="103346" y="151288"/>
                  </a:lnTo>
                  <a:lnTo>
                    <a:pt x="94515" y="151427"/>
                  </a:lnTo>
                  <a:lnTo>
                    <a:pt x="73660" y="133350"/>
                  </a:lnTo>
                  <a:lnTo>
                    <a:pt x="69850" y="127000"/>
                  </a:lnTo>
                  <a:lnTo>
                    <a:pt x="73660" y="119380"/>
                  </a:lnTo>
                  <a:lnTo>
                    <a:pt x="73660" y="113030"/>
                  </a:lnTo>
                  <a:lnTo>
                    <a:pt x="91162" y="92670"/>
                  </a:lnTo>
                  <a:lnTo>
                    <a:pt x="98425" y="83502"/>
                  </a:lnTo>
                  <a:lnTo>
                    <a:pt x="96162" y="74810"/>
                  </a:lnTo>
                  <a:lnTo>
                    <a:pt x="85090" y="55880"/>
                  </a:lnTo>
                  <a:lnTo>
                    <a:pt x="80010" y="52070"/>
                  </a:lnTo>
                  <a:lnTo>
                    <a:pt x="71120" y="49530"/>
                  </a:lnTo>
                  <a:lnTo>
                    <a:pt x="67310" y="43180"/>
                  </a:lnTo>
                  <a:lnTo>
                    <a:pt x="64730" y="28396"/>
                  </a:lnTo>
                  <a:lnTo>
                    <a:pt x="72390" y="17303"/>
                  </a:lnTo>
                  <a:lnTo>
                    <a:pt x="84812" y="8354"/>
                  </a:lnTo>
                  <a:lnTo>
                    <a:pt x="96520" y="0"/>
                  </a:lnTo>
                </a:path>
                <a:path w="176529" h="218439">
                  <a:moveTo>
                    <a:pt x="0" y="181610"/>
                  </a:moveTo>
                  <a:lnTo>
                    <a:pt x="0" y="181610"/>
                  </a:lnTo>
                </a:path>
                <a:path w="176529" h="218439">
                  <a:moveTo>
                    <a:pt x="176530" y="26670"/>
                  </a:moveTo>
                  <a:lnTo>
                    <a:pt x="176530" y="2667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6551989" y="2115821"/>
            <a:ext cx="339090" cy="203200"/>
            <a:chOff x="6551989" y="2115821"/>
            <a:chExt cx="339090" cy="203200"/>
          </a:xfrm>
        </p:grpSpPr>
        <p:sp>
          <p:nvSpPr>
            <p:cNvPr id="75" name="object 75"/>
            <p:cNvSpPr/>
            <p:nvPr/>
          </p:nvSpPr>
          <p:spPr>
            <a:xfrm>
              <a:off x="6551989" y="2188270"/>
              <a:ext cx="130689" cy="1306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654799" y="2134869"/>
              <a:ext cx="217170" cy="119380"/>
            </a:xfrm>
            <a:custGeom>
              <a:avLst/>
              <a:gdLst/>
              <a:ahLst/>
              <a:cxnLst/>
              <a:rect l="l" t="t" r="r" b="b"/>
              <a:pathLst>
                <a:path w="217170" h="119380">
                  <a:moveTo>
                    <a:pt x="0" y="110489"/>
                  </a:moveTo>
                  <a:lnTo>
                    <a:pt x="7877" y="92710"/>
                  </a:lnTo>
                  <a:lnTo>
                    <a:pt x="16351" y="85407"/>
                  </a:lnTo>
                  <a:lnTo>
                    <a:pt x="28396" y="86201"/>
                  </a:lnTo>
                  <a:lnTo>
                    <a:pt x="46990" y="92709"/>
                  </a:lnTo>
                  <a:lnTo>
                    <a:pt x="66377" y="87828"/>
                  </a:lnTo>
                  <a:lnTo>
                    <a:pt x="65881" y="86042"/>
                  </a:lnTo>
                  <a:lnTo>
                    <a:pt x="63242" y="78065"/>
                  </a:lnTo>
                  <a:lnTo>
                    <a:pt x="76200" y="54609"/>
                  </a:lnTo>
                  <a:lnTo>
                    <a:pt x="80009" y="48259"/>
                  </a:lnTo>
                  <a:lnTo>
                    <a:pt x="88900" y="50800"/>
                  </a:lnTo>
                  <a:lnTo>
                    <a:pt x="96520" y="48259"/>
                  </a:lnTo>
                  <a:lnTo>
                    <a:pt x="121741" y="59094"/>
                  </a:lnTo>
                  <a:lnTo>
                    <a:pt x="132556" y="63500"/>
                  </a:lnTo>
                  <a:lnTo>
                    <a:pt x="140275" y="59332"/>
                  </a:lnTo>
                  <a:lnTo>
                    <a:pt x="156209" y="44450"/>
                  </a:lnTo>
                  <a:lnTo>
                    <a:pt x="158750" y="38100"/>
                  </a:lnTo>
                  <a:lnTo>
                    <a:pt x="158750" y="30479"/>
                  </a:lnTo>
                  <a:lnTo>
                    <a:pt x="163829" y="25400"/>
                  </a:lnTo>
                  <a:lnTo>
                    <a:pt x="178057" y="19030"/>
                  </a:lnTo>
                  <a:lnTo>
                    <a:pt x="191928" y="23018"/>
                  </a:lnTo>
                  <a:lnTo>
                    <a:pt x="205085" y="32007"/>
                  </a:lnTo>
                  <a:lnTo>
                    <a:pt x="217170" y="40639"/>
                  </a:lnTo>
                </a:path>
                <a:path w="217170" h="119380">
                  <a:moveTo>
                    <a:pt x="5079" y="0"/>
                  </a:moveTo>
                  <a:lnTo>
                    <a:pt x="5079" y="0"/>
                  </a:lnTo>
                </a:path>
                <a:path w="217170" h="119380">
                  <a:moveTo>
                    <a:pt x="213359" y="119379"/>
                  </a:moveTo>
                  <a:lnTo>
                    <a:pt x="213359" y="11937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5457190" y="1292821"/>
            <a:ext cx="180340" cy="319405"/>
            <a:chOff x="5457190" y="1292821"/>
            <a:chExt cx="180340" cy="319405"/>
          </a:xfrm>
        </p:grpSpPr>
        <p:sp>
          <p:nvSpPr>
            <p:cNvPr id="78" name="object 78"/>
            <p:cNvSpPr/>
            <p:nvPr/>
          </p:nvSpPr>
          <p:spPr>
            <a:xfrm>
              <a:off x="5469691" y="1299110"/>
              <a:ext cx="114935" cy="108585"/>
            </a:xfrm>
            <a:custGeom>
              <a:avLst/>
              <a:gdLst/>
              <a:ahLst/>
              <a:cxnLst/>
              <a:rect l="l" t="t" r="r" b="b"/>
              <a:pathLst>
                <a:path w="114935" h="108584">
                  <a:moveTo>
                    <a:pt x="46811" y="0"/>
                  </a:moveTo>
                  <a:lnTo>
                    <a:pt x="26074" y="6607"/>
                  </a:lnTo>
                  <a:lnTo>
                    <a:pt x="9862" y="20121"/>
                  </a:lnTo>
                  <a:lnTo>
                    <a:pt x="198" y="39469"/>
                  </a:lnTo>
                  <a:lnTo>
                    <a:pt x="0" y="61773"/>
                  </a:lnTo>
                  <a:lnTo>
                    <a:pt x="8135" y="81696"/>
                  </a:lnTo>
                  <a:lnTo>
                    <a:pt x="23415" y="97333"/>
                  </a:lnTo>
                  <a:lnTo>
                    <a:pt x="44648" y="106779"/>
                  </a:lnTo>
                  <a:lnTo>
                    <a:pt x="67885" y="108128"/>
                  </a:lnTo>
                  <a:lnTo>
                    <a:pt x="88622" y="101381"/>
                  </a:lnTo>
                  <a:lnTo>
                    <a:pt x="104834" y="87491"/>
                  </a:lnTo>
                  <a:lnTo>
                    <a:pt x="114498" y="67409"/>
                  </a:lnTo>
                  <a:lnTo>
                    <a:pt x="114696" y="45839"/>
                  </a:lnTo>
                  <a:lnTo>
                    <a:pt x="106560" y="26292"/>
                  </a:lnTo>
                  <a:lnTo>
                    <a:pt x="91281" y="10794"/>
                  </a:lnTo>
                  <a:lnTo>
                    <a:pt x="70048" y="1369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457190" y="1299110"/>
              <a:ext cx="139700" cy="108585"/>
            </a:xfrm>
            <a:custGeom>
              <a:avLst/>
              <a:gdLst/>
              <a:ahLst/>
              <a:cxnLst/>
              <a:rect l="l" t="t" r="r" b="b"/>
              <a:pathLst>
                <a:path w="139700" h="108584">
                  <a:moveTo>
                    <a:pt x="127000" y="67409"/>
                  </a:moveTo>
                  <a:lnTo>
                    <a:pt x="117336" y="87491"/>
                  </a:lnTo>
                  <a:lnTo>
                    <a:pt x="101123" y="101381"/>
                  </a:lnTo>
                  <a:lnTo>
                    <a:pt x="80387" y="108128"/>
                  </a:lnTo>
                  <a:lnTo>
                    <a:pt x="57150" y="106779"/>
                  </a:lnTo>
                  <a:lnTo>
                    <a:pt x="35917" y="97333"/>
                  </a:lnTo>
                  <a:lnTo>
                    <a:pt x="20637" y="81696"/>
                  </a:lnTo>
                  <a:lnTo>
                    <a:pt x="12501" y="61773"/>
                  </a:lnTo>
                  <a:lnTo>
                    <a:pt x="12700" y="39469"/>
                  </a:lnTo>
                  <a:lnTo>
                    <a:pt x="22363" y="20121"/>
                  </a:lnTo>
                  <a:lnTo>
                    <a:pt x="38576" y="6607"/>
                  </a:lnTo>
                  <a:lnTo>
                    <a:pt x="59312" y="0"/>
                  </a:lnTo>
                  <a:lnTo>
                    <a:pt x="82550" y="1369"/>
                  </a:lnTo>
                  <a:lnTo>
                    <a:pt x="103782" y="10794"/>
                  </a:lnTo>
                  <a:lnTo>
                    <a:pt x="119062" y="26292"/>
                  </a:lnTo>
                  <a:lnTo>
                    <a:pt x="127198" y="45839"/>
                  </a:lnTo>
                  <a:lnTo>
                    <a:pt x="127000" y="67409"/>
                  </a:lnTo>
                  <a:close/>
                </a:path>
                <a:path w="139700" h="108584">
                  <a:moveTo>
                    <a:pt x="139700" y="14069"/>
                  </a:moveTo>
                  <a:lnTo>
                    <a:pt x="139700" y="14069"/>
                  </a:lnTo>
                </a:path>
                <a:path w="139700" h="108584">
                  <a:moveTo>
                    <a:pt x="0" y="94079"/>
                  </a:moveTo>
                  <a:lnTo>
                    <a:pt x="0" y="94079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486400" y="1383029"/>
              <a:ext cx="151130" cy="209550"/>
            </a:xfrm>
            <a:custGeom>
              <a:avLst/>
              <a:gdLst/>
              <a:ahLst/>
              <a:cxnLst/>
              <a:rect l="l" t="t" r="r" b="b"/>
              <a:pathLst>
                <a:path w="151129" h="209550">
                  <a:moveTo>
                    <a:pt x="46989" y="0"/>
                  </a:moveTo>
                  <a:lnTo>
                    <a:pt x="62309" y="10537"/>
                  </a:lnTo>
                  <a:lnTo>
                    <a:pt x="67627" y="19526"/>
                  </a:lnTo>
                  <a:lnTo>
                    <a:pt x="64849" y="30182"/>
                  </a:lnTo>
                  <a:lnTo>
                    <a:pt x="55879" y="45720"/>
                  </a:lnTo>
                  <a:lnTo>
                    <a:pt x="57090" y="64095"/>
                  </a:lnTo>
                  <a:lnTo>
                    <a:pt x="58896" y="64135"/>
                  </a:lnTo>
                  <a:lnTo>
                    <a:pt x="67131" y="63222"/>
                  </a:lnTo>
                  <a:lnTo>
                    <a:pt x="87629" y="78740"/>
                  </a:lnTo>
                  <a:lnTo>
                    <a:pt x="91439" y="83820"/>
                  </a:lnTo>
                  <a:lnTo>
                    <a:pt x="88900" y="91440"/>
                  </a:lnTo>
                  <a:lnTo>
                    <a:pt x="88900" y="99060"/>
                  </a:lnTo>
                  <a:lnTo>
                    <a:pt x="74136" y="119558"/>
                  </a:lnTo>
                  <a:lnTo>
                    <a:pt x="67944" y="128746"/>
                  </a:lnTo>
                  <a:lnTo>
                    <a:pt x="70326" y="136743"/>
                  </a:lnTo>
                  <a:lnTo>
                    <a:pt x="81279" y="153670"/>
                  </a:lnTo>
                  <a:lnTo>
                    <a:pt x="87629" y="157480"/>
                  </a:lnTo>
                  <a:lnTo>
                    <a:pt x="95250" y="158750"/>
                  </a:lnTo>
                  <a:lnTo>
                    <a:pt x="99060" y="165100"/>
                  </a:lnTo>
                  <a:lnTo>
                    <a:pt x="102254" y="179367"/>
                  </a:lnTo>
                  <a:lnTo>
                    <a:pt x="96043" y="190658"/>
                  </a:lnTo>
                  <a:lnTo>
                    <a:pt x="85308" y="200282"/>
                  </a:lnTo>
                  <a:lnTo>
                    <a:pt x="74929" y="209550"/>
                  </a:lnTo>
                </a:path>
                <a:path w="151129" h="209550">
                  <a:moveTo>
                    <a:pt x="151129" y="24130"/>
                  </a:moveTo>
                  <a:lnTo>
                    <a:pt x="151129" y="24130"/>
                  </a:lnTo>
                </a:path>
                <a:path w="151129" h="209550">
                  <a:moveTo>
                    <a:pt x="0" y="191770"/>
                  </a:moveTo>
                  <a:lnTo>
                    <a:pt x="0" y="19177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5330190" y="2100640"/>
            <a:ext cx="233679" cy="304800"/>
            <a:chOff x="5330190" y="2100640"/>
            <a:chExt cx="233679" cy="304800"/>
          </a:xfrm>
        </p:grpSpPr>
        <p:sp>
          <p:nvSpPr>
            <p:cNvPr id="82" name="object 82"/>
            <p:cNvSpPr/>
            <p:nvPr/>
          </p:nvSpPr>
          <p:spPr>
            <a:xfrm>
              <a:off x="5367021" y="2100640"/>
              <a:ext cx="196848" cy="3047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330190" y="23304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4533900" y="1278891"/>
            <a:ext cx="200660" cy="318770"/>
            <a:chOff x="4533900" y="1278891"/>
            <a:chExt cx="200660" cy="318770"/>
          </a:xfrm>
        </p:grpSpPr>
        <p:sp>
          <p:nvSpPr>
            <p:cNvPr id="85" name="object 85"/>
            <p:cNvSpPr/>
            <p:nvPr/>
          </p:nvSpPr>
          <p:spPr>
            <a:xfrm>
              <a:off x="4533900" y="1278891"/>
              <a:ext cx="163829" cy="3183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734560" y="13411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597401" y="2156461"/>
            <a:ext cx="328295" cy="250190"/>
            <a:chOff x="4597401" y="2156461"/>
            <a:chExt cx="328295" cy="250190"/>
          </a:xfrm>
        </p:grpSpPr>
        <p:sp>
          <p:nvSpPr>
            <p:cNvPr id="88" name="object 88"/>
            <p:cNvSpPr/>
            <p:nvPr/>
          </p:nvSpPr>
          <p:spPr>
            <a:xfrm>
              <a:off x="4597401" y="2213611"/>
              <a:ext cx="327757" cy="19303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60899" y="217550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6824980" y="1294190"/>
            <a:ext cx="233679" cy="306070"/>
            <a:chOff x="6824980" y="1294190"/>
            <a:chExt cx="233679" cy="306070"/>
          </a:xfrm>
        </p:grpSpPr>
        <p:sp>
          <p:nvSpPr>
            <p:cNvPr id="91" name="object 91"/>
            <p:cNvSpPr/>
            <p:nvPr/>
          </p:nvSpPr>
          <p:spPr>
            <a:xfrm>
              <a:off x="6920230" y="1300479"/>
              <a:ext cx="114935" cy="115570"/>
            </a:xfrm>
            <a:custGeom>
              <a:avLst/>
              <a:gdLst/>
              <a:ahLst/>
              <a:cxnLst/>
              <a:rect l="l" t="t" r="r" b="b"/>
              <a:pathLst>
                <a:path w="114934" h="115569">
                  <a:moveTo>
                    <a:pt x="53816" y="0"/>
                  </a:moveTo>
                  <a:lnTo>
                    <a:pt x="32920" y="3333"/>
                  </a:lnTo>
                  <a:lnTo>
                    <a:pt x="15240" y="15239"/>
                  </a:lnTo>
                  <a:lnTo>
                    <a:pt x="3333" y="33654"/>
                  </a:lnTo>
                  <a:lnTo>
                    <a:pt x="0" y="54927"/>
                  </a:lnTo>
                  <a:lnTo>
                    <a:pt x="5238" y="76676"/>
                  </a:lnTo>
                  <a:lnTo>
                    <a:pt x="19050" y="96519"/>
                  </a:lnTo>
                  <a:lnTo>
                    <a:pt x="39429" y="110331"/>
                  </a:lnTo>
                  <a:lnTo>
                    <a:pt x="61118" y="115569"/>
                  </a:lnTo>
                  <a:lnTo>
                    <a:pt x="82093" y="112236"/>
                  </a:lnTo>
                  <a:lnTo>
                    <a:pt x="100329" y="100329"/>
                  </a:lnTo>
                  <a:lnTo>
                    <a:pt x="112037" y="81914"/>
                  </a:lnTo>
                  <a:lnTo>
                    <a:pt x="114934" y="60642"/>
                  </a:lnTo>
                  <a:lnTo>
                    <a:pt x="109259" y="38893"/>
                  </a:lnTo>
                  <a:lnTo>
                    <a:pt x="95250" y="19049"/>
                  </a:lnTo>
                  <a:lnTo>
                    <a:pt x="75426" y="5238"/>
                  </a:lnTo>
                  <a:lnTo>
                    <a:pt x="53816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96100" y="1300479"/>
              <a:ext cx="162560" cy="115570"/>
            </a:xfrm>
            <a:custGeom>
              <a:avLst/>
              <a:gdLst/>
              <a:ahLst/>
              <a:cxnLst/>
              <a:rect l="l" t="t" r="r" b="b"/>
              <a:pathLst>
                <a:path w="162559" h="115569">
                  <a:moveTo>
                    <a:pt x="124459" y="100329"/>
                  </a:moveTo>
                  <a:lnTo>
                    <a:pt x="106223" y="112236"/>
                  </a:lnTo>
                  <a:lnTo>
                    <a:pt x="85248" y="115569"/>
                  </a:lnTo>
                  <a:lnTo>
                    <a:pt x="63559" y="110331"/>
                  </a:lnTo>
                  <a:lnTo>
                    <a:pt x="43179" y="96519"/>
                  </a:lnTo>
                  <a:lnTo>
                    <a:pt x="29368" y="76676"/>
                  </a:lnTo>
                  <a:lnTo>
                    <a:pt x="24129" y="54927"/>
                  </a:lnTo>
                  <a:lnTo>
                    <a:pt x="27463" y="33654"/>
                  </a:lnTo>
                  <a:lnTo>
                    <a:pt x="39370" y="15239"/>
                  </a:lnTo>
                  <a:lnTo>
                    <a:pt x="57050" y="3333"/>
                  </a:lnTo>
                  <a:lnTo>
                    <a:pt x="77946" y="0"/>
                  </a:lnTo>
                  <a:lnTo>
                    <a:pt x="99556" y="5238"/>
                  </a:lnTo>
                  <a:lnTo>
                    <a:pt x="119379" y="19049"/>
                  </a:lnTo>
                  <a:lnTo>
                    <a:pt x="133389" y="38893"/>
                  </a:lnTo>
                  <a:lnTo>
                    <a:pt x="139064" y="60642"/>
                  </a:lnTo>
                  <a:lnTo>
                    <a:pt x="136167" y="81914"/>
                  </a:lnTo>
                  <a:lnTo>
                    <a:pt x="124459" y="100329"/>
                  </a:lnTo>
                  <a:close/>
                </a:path>
                <a:path w="162559" h="115569">
                  <a:moveTo>
                    <a:pt x="162559" y="60959"/>
                  </a:moveTo>
                  <a:lnTo>
                    <a:pt x="162559" y="60959"/>
                  </a:lnTo>
                </a:path>
                <a:path w="162559" h="115569">
                  <a:moveTo>
                    <a:pt x="0" y="54609"/>
                  </a:moveTo>
                  <a:lnTo>
                    <a:pt x="0" y="54609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824980" y="1384299"/>
              <a:ext cx="217170" cy="196850"/>
            </a:xfrm>
            <a:custGeom>
              <a:avLst/>
              <a:gdLst/>
              <a:ahLst/>
              <a:cxnLst/>
              <a:rect l="l" t="t" r="r" b="b"/>
              <a:pathLst>
                <a:path w="217170" h="196850">
                  <a:moveTo>
                    <a:pt x="138429" y="0"/>
                  </a:moveTo>
                  <a:lnTo>
                    <a:pt x="146208" y="17482"/>
                  </a:lnTo>
                  <a:lnTo>
                    <a:pt x="146367" y="28416"/>
                  </a:lnTo>
                  <a:lnTo>
                    <a:pt x="138430" y="36254"/>
                  </a:lnTo>
                  <a:lnTo>
                    <a:pt x="121920" y="44450"/>
                  </a:lnTo>
                  <a:lnTo>
                    <a:pt x="113883" y="61059"/>
                  </a:lnTo>
                  <a:lnTo>
                    <a:pt x="115728" y="62071"/>
                  </a:lnTo>
                  <a:lnTo>
                    <a:pt x="123527" y="65702"/>
                  </a:lnTo>
                  <a:lnTo>
                    <a:pt x="133350" y="90170"/>
                  </a:lnTo>
                  <a:lnTo>
                    <a:pt x="134620" y="96520"/>
                  </a:lnTo>
                  <a:lnTo>
                    <a:pt x="128270" y="101600"/>
                  </a:lnTo>
                  <a:lnTo>
                    <a:pt x="124460" y="107950"/>
                  </a:lnTo>
                  <a:lnTo>
                    <a:pt x="100707" y="118288"/>
                  </a:lnTo>
                  <a:lnTo>
                    <a:pt x="90646" y="123031"/>
                  </a:lnTo>
                  <a:lnTo>
                    <a:pt x="88919" y="131345"/>
                  </a:lnTo>
                  <a:lnTo>
                    <a:pt x="90170" y="152400"/>
                  </a:lnTo>
                  <a:lnTo>
                    <a:pt x="93979" y="158750"/>
                  </a:lnTo>
                  <a:lnTo>
                    <a:pt x="100329" y="163829"/>
                  </a:lnTo>
                  <a:lnTo>
                    <a:pt x="100329" y="170179"/>
                  </a:lnTo>
                  <a:lnTo>
                    <a:pt x="96242" y="184348"/>
                  </a:lnTo>
                  <a:lnTo>
                    <a:pt x="84772" y="191135"/>
                  </a:lnTo>
                  <a:lnTo>
                    <a:pt x="69969" y="194111"/>
                  </a:lnTo>
                  <a:lnTo>
                    <a:pt x="55879" y="196850"/>
                  </a:lnTo>
                </a:path>
                <a:path w="217170" h="196850">
                  <a:moveTo>
                    <a:pt x="217170" y="77470"/>
                  </a:moveTo>
                  <a:lnTo>
                    <a:pt x="217170" y="77470"/>
                  </a:lnTo>
                </a:path>
                <a:path w="217170" h="196850">
                  <a:moveTo>
                    <a:pt x="0" y="140970"/>
                  </a:moveTo>
                  <a:lnTo>
                    <a:pt x="0" y="14097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/>
          <p:nvPr/>
        </p:nvSpPr>
        <p:spPr>
          <a:xfrm>
            <a:off x="6073200" y="1856800"/>
            <a:ext cx="181549" cy="3123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5" name="object 95"/>
          <p:cNvGrpSpPr/>
          <p:nvPr/>
        </p:nvGrpSpPr>
        <p:grpSpPr>
          <a:xfrm>
            <a:off x="6996966" y="1510031"/>
            <a:ext cx="238125" cy="308610"/>
            <a:chOff x="6996966" y="1510031"/>
            <a:chExt cx="238125" cy="308610"/>
          </a:xfrm>
        </p:grpSpPr>
        <p:sp>
          <p:nvSpPr>
            <p:cNvPr id="96" name="object 96"/>
            <p:cNvSpPr/>
            <p:nvPr/>
          </p:nvSpPr>
          <p:spPr>
            <a:xfrm>
              <a:off x="7114857" y="1693346"/>
              <a:ext cx="113664" cy="106045"/>
            </a:xfrm>
            <a:custGeom>
              <a:avLst/>
              <a:gdLst/>
              <a:ahLst/>
              <a:cxnLst/>
              <a:rect l="l" t="t" r="r" b="b"/>
              <a:pathLst>
                <a:path w="113665" h="106044">
                  <a:moveTo>
                    <a:pt x="66099" y="0"/>
                  </a:moveTo>
                  <a:lnTo>
                    <a:pt x="42862" y="2103"/>
                  </a:lnTo>
                  <a:lnTo>
                    <a:pt x="22383" y="11509"/>
                  </a:lnTo>
                  <a:lnTo>
                    <a:pt x="7620" y="26868"/>
                  </a:lnTo>
                  <a:lnTo>
                    <a:pt x="0" y="46037"/>
                  </a:lnTo>
                  <a:lnTo>
                    <a:pt x="952" y="66873"/>
                  </a:lnTo>
                  <a:lnTo>
                    <a:pt x="10596" y="86201"/>
                  </a:lnTo>
                  <a:lnTo>
                    <a:pt x="26670" y="99575"/>
                  </a:lnTo>
                  <a:lnTo>
                    <a:pt x="47029" y="105806"/>
                  </a:lnTo>
                  <a:lnTo>
                    <a:pt x="69532" y="103703"/>
                  </a:lnTo>
                  <a:lnTo>
                    <a:pt x="90745" y="94297"/>
                  </a:lnTo>
                  <a:lnTo>
                    <a:pt x="105886" y="78938"/>
                  </a:lnTo>
                  <a:lnTo>
                    <a:pt x="113645" y="59769"/>
                  </a:lnTo>
                  <a:lnTo>
                    <a:pt x="112712" y="38933"/>
                  </a:lnTo>
                  <a:lnTo>
                    <a:pt x="103048" y="19605"/>
                  </a:lnTo>
                  <a:lnTo>
                    <a:pt x="86836" y="6230"/>
                  </a:lnTo>
                  <a:lnTo>
                    <a:pt x="66099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114857" y="1680210"/>
              <a:ext cx="113664" cy="132080"/>
            </a:xfrm>
            <a:custGeom>
              <a:avLst/>
              <a:gdLst/>
              <a:ahLst/>
              <a:cxnLst/>
              <a:rect l="l" t="t" r="r" b="b"/>
              <a:pathLst>
                <a:path w="113665" h="132080">
                  <a:moveTo>
                    <a:pt x="952" y="80010"/>
                  </a:moveTo>
                  <a:lnTo>
                    <a:pt x="7620" y="40005"/>
                  </a:lnTo>
                  <a:lnTo>
                    <a:pt x="42862" y="15239"/>
                  </a:lnTo>
                  <a:lnTo>
                    <a:pt x="66099" y="13136"/>
                  </a:lnTo>
                  <a:lnTo>
                    <a:pt x="86836" y="19367"/>
                  </a:lnTo>
                  <a:lnTo>
                    <a:pt x="103048" y="32742"/>
                  </a:lnTo>
                  <a:lnTo>
                    <a:pt x="112712" y="52069"/>
                  </a:lnTo>
                  <a:lnTo>
                    <a:pt x="113645" y="72905"/>
                  </a:lnTo>
                  <a:lnTo>
                    <a:pt x="105886" y="92074"/>
                  </a:lnTo>
                  <a:lnTo>
                    <a:pt x="90745" y="107434"/>
                  </a:lnTo>
                  <a:lnTo>
                    <a:pt x="69532" y="116839"/>
                  </a:lnTo>
                  <a:lnTo>
                    <a:pt x="47029" y="118943"/>
                  </a:lnTo>
                  <a:lnTo>
                    <a:pt x="26670" y="112712"/>
                  </a:lnTo>
                  <a:lnTo>
                    <a:pt x="10596" y="99337"/>
                  </a:lnTo>
                  <a:lnTo>
                    <a:pt x="952" y="80010"/>
                  </a:lnTo>
                  <a:close/>
                </a:path>
                <a:path w="113665" h="132080">
                  <a:moveTo>
                    <a:pt x="14922" y="132079"/>
                  </a:moveTo>
                  <a:lnTo>
                    <a:pt x="14922" y="132079"/>
                  </a:lnTo>
                </a:path>
                <a:path w="113665" h="132080">
                  <a:moveTo>
                    <a:pt x="98742" y="0"/>
                  </a:moveTo>
                  <a:lnTo>
                    <a:pt x="98742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016015" y="1529080"/>
              <a:ext cx="137160" cy="215900"/>
            </a:xfrm>
            <a:custGeom>
              <a:avLst/>
              <a:gdLst/>
              <a:ahLst/>
              <a:cxnLst/>
              <a:rect l="l" t="t" r="r" b="b"/>
              <a:pathLst>
                <a:path w="137159" h="215900">
                  <a:moveTo>
                    <a:pt x="136624" y="187960"/>
                  </a:moveTo>
                  <a:lnTo>
                    <a:pt x="117574" y="185777"/>
                  </a:lnTo>
                  <a:lnTo>
                    <a:pt x="108049" y="180022"/>
                  </a:lnTo>
                  <a:lnTo>
                    <a:pt x="105191" y="169029"/>
                  </a:lnTo>
                  <a:lnTo>
                    <a:pt x="106144" y="151130"/>
                  </a:lnTo>
                  <a:lnTo>
                    <a:pt x="96519" y="136465"/>
                  </a:lnTo>
                  <a:lnTo>
                    <a:pt x="94872" y="137636"/>
                  </a:lnTo>
                  <a:lnTo>
                    <a:pt x="87749" y="142378"/>
                  </a:lnTo>
                  <a:lnTo>
                    <a:pt x="61694" y="138430"/>
                  </a:lnTo>
                  <a:lnTo>
                    <a:pt x="55344" y="137160"/>
                  </a:lnTo>
                  <a:lnTo>
                    <a:pt x="54074" y="128270"/>
                  </a:lnTo>
                  <a:lnTo>
                    <a:pt x="50264" y="123190"/>
                  </a:lnTo>
                  <a:lnTo>
                    <a:pt x="54431" y="97393"/>
                  </a:lnTo>
                  <a:lnTo>
                    <a:pt x="55979" y="86360"/>
                  </a:lnTo>
                  <a:lnTo>
                    <a:pt x="49907" y="81041"/>
                  </a:lnTo>
                  <a:lnTo>
                    <a:pt x="31214" y="72390"/>
                  </a:lnTo>
                  <a:lnTo>
                    <a:pt x="23594" y="71120"/>
                  </a:lnTo>
                  <a:lnTo>
                    <a:pt x="15974" y="73660"/>
                  </a:lnTo>
                  <a:lnTo>
                    <a:pt x="9624" y="71120"/>
                  </a:lnTo>
                  <a:lnTo>
                    <a:pt x="0" y="60146"/>
                  </a:lnTo>
                  <a:lnTo>
                    <a:pt x="257" y="47148"/>
                  </a:lnTo>
                  <a:lnTo>
                    <a:pt x="5516" y="33436"/>
                  </a:lnTo>
                  <a:lnTo>
                    <a:pt x="10894" y="20320"/>
                  </a:lnTo>
                </a:path>
                <a:path w="137159" h="215900">
                  <a:moveTo>
                    <a:pt x="28674" y="215900"/>
                  </a:moveTo>
                  <a:lnTo>
                    <a:pt x="28674" y="215900"/>
                  </a:lnTo>
                </a:path>
                <a:path w="137159" h="215900">
                  <a:moveTo>
                    <a:pt x="87094" y="0"/>
                  </a:moveTo>
                  <a:lnTo>
                    <a:pt x="87094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6200140" y="2136200"/>
            <a:ext cx="233679" cy="304800"/>
            <a:chOff x="6200140" y="2136200"/>
            <a:chExt cx="233679" cy="304800"/>
          </a:xfrm>
        </p:grpSpPr>
        <p:sp>
          <p:nvSpPr>
            <p:cNvPr id="100" name="object 100"/>
            <p:cNvSpPr/>
            <p:nvPr/>
          </p:nvSpPr>
          <p:spPr>
            <a:xfrm>
              <a:off x="6236971" y="2136200"/>
              <a:ext cx="196848" cy="30473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200140" y="236600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/>
          <p:nvPr/>
        </p:nvSpPr>
        <p:spPr>
          <a:xfrm>
            <a:off x="3375760" y="1441451"/>
            <a:ext cx="217009" cy="3072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56329" y="1291947"/>
            <a:ext cx="288290" cy="2664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992021" y="1658680"/>
            <a:ext cx="299817" cy="2882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713479" y="1894682"/>
            <a:ext cx="295910" cy="25901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6" name="object 106"/>
          <p:cNvGrpSpPr/>
          <p:nvPr/>
        </p:nvGrpSpPr>
        <p:grpSpPr>
          <a:xfrm>
            <a:off x="3421379" y="1888491"/>
            <a:ext cx="176530" cy="323215"/>
            <a:chOff x="3421379" y="1888491"/>
            <a:chExt cx="176530" cy="323215"/>
          </a:xfrm>
        </p:grpSpPr>
        <p:sp>
          <p:nvSpPr>
            <p:cNvPr id="107" name="object 107"/>
            <p:cNvSpPr/>
            <p:nvPr/>
          </p:nvSpPr>
          <p:spPr>
            <a:xfrm>
              <a:off x="3469143" y="2097861"/>
              <a:ext cx="113030" cy="107314"/>
            </a:xfrm>
            <a:custGeom>
              <a:avLst/>
              <a:gdLst/>
              <a:ahLst/>
              <a:cxnLst/>
              <a:rect l="l" t="t" r="r" b="b"/>
              <a:pathLst>
                <a:path w="113029" h="107314">
                  <a:moveTo>
                    <a:pt x="52863" y="0"/>
                  </a:moveTo>
                  <a:lnTo>
                    <a:pt x="32087" y="4464"/>
                  </a:lnTo>
                  <a:lnTo>
                    <a:pt x="14882" y="16311"/>
                  </a:lnTo>
                  <a:lnTo>
                    <a:pt x="3036" y="34468"/>
                  </a:lnTo>
                  <a:lnTo>
                    <a:pt x="0" y="55542"/>
                  </a:lnTo>
                  <a:lnTo>
                    <a:pt x="5417" y="75426"/>
                  </a:lnTo>
                  <a:lnTo>
                    <a:pt x="18216" y="91975"/>
                  </a:lnTo>
                  <a:lnTo>
                    <a:pt x="37326" y="103048"/>
                  </a:lnTo>
                  <a:lnTo>
                    <a:pt x="60067" y="107235"/>
                  </a:lnTo>
                  <a:lnTo>
                    <a:pt x="81141" y="103207"/>
                  </a:lnTo>
                  <a:lnTo>
                    <a:pt x="98405" y="91797"/>
                  </a:lnTo>
                  <a:lnTo>
                    <a:pt x="109716" y="73838"/>
                  </a:lnTo>
                  <a:lnTo>
                    <a:pt x="112752" y="52744"/>
                  </a:lnTo>
                  <a:lnTo>
                    <a:pt x="107334" y="32722"/>
                  </a:lnTo>
                  <a:lnTo>
                    <a:pt x="94535" y="15795"/>
                  </a:lnTo>
                  <a:lnTo>
                    <a:pt x="75426" y="3988"/>
                  </a:lnTo>
                  <a:lnTo>
                    <a:pt x="52863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454399" y="2097861"/>
              <a:ext cx="143510" cy="107314"/>
            </a:xfrm>
            <a:custGeom>
              <a:avLst/>
              <a:gdLst/>
              <a:ahLst/>
              <a:cxnLst/>
              <a:rect l="l" t="t" r="r" b="b"/>
              <a:pathLst>
                <a:path w="143510" h="107314">
                  <a:moveTo>
                    <a:pt x="17779" y="34468"/>
                  </a:moveTo>
                  <a:lnTo>
                    <a:pt x="29626" y="16311"/>
                  </a:lnTo>
                  <a:lnTo>
                    <a:pt x="46831" y="4464"/>
                  </a:lnTo>
                  <a:lnTo>
                    <a:pt x="67607" y="0"/>
                  </a:lnTo>
                  <a:lnTo>
                    <a:pt x="90170" y="3988"/>
                  </a:lnTo>
                  <a:lnTo>
                    <a:pt x="109279" y="15795"/>
                  </a:lnTo>
                  <a:lnTo>
                    <a:pt x="122078" y="32722"/>
                  </a:lnTo>
                  <a:lnTo>
                    <a:pt x="127496" y="52744"/>
                  </a:lnTo>
                  <a:lnTo>
                    <a:pt x="124460" y="73838"/>
                  </a:lnTo>
                  <a:lnTo>
                    <a:pt x="113149" y="91797"/>
                  </a:lnTo>
                  <a:lnTo>
                    <a:pt x="95885" y="103207"/>
                  </a:lnTo>
                  <a:lnTo>
                    <a:pt x="74810" y="107235"/>
                  </a:lnTo>
                  <a:lnTo>
                    <a:pt x="52070" y="103048"/>
                  </a:lnTo>
                  <a:lnTo>
                    <a:pt x="32960" y="91975"/>
                  </a:lnTo>
                  <a:lnTo>
                    <a:pt x="20161" y="75426"/>
                  </a:lnTo>
                  <a:lnTo>
                    <a:pt x="14743" y="55542"/>
                  </a:lnTo>
                  <a:lnTo>
                    <a:pt x="17779" y="34468"/>
                  </a:lnTo>
                  <a:close/>
                </a:path>
                <a:path w="143510" h="107314">
                  <a:moveTo>
                    <a:pt x="0" y="83998"/>
                  </a:moveTo>
                  <a:lnTo>
                    <a:pt x="0" y="83998"/>
                  </a:lnTo>
                </a:path>
                <a:path w="143510" h="107314">
                  <a:moveTo>
                    <a:pt x="143510" y="24308"/>
                  </a:moveTo>
                  <a:lnTo>
                    <a:pt x="143510" y="24308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421379" y="1907540"/>
              <a:ext cx="168910" cy="208279"/>
            </a:xfrm>
            <a:custGeom>
              <a:avLst/>
              <a:gdLst/>
              <a:ahLst/>
              <a:cxnLst/>
              <a:rect l="l" t="t" r="r" b="b"/>
              <a:pathLst>
                <a:path w="168910" h="208280">
                  <a:moveTo>
                    <a:pt x="101600" y="208280"/>
                  </a:moveTo>
                  <a:lnTo>
                    <a:pt x="87610" y="196314"/>
                  </a:lnTo>
                  <a:lnTo>
                    <a:pt x="83026" y="186848"/>
                  </a:lnTo>
                  <a:lnTo>
                    <a:pt x="86776" y="176668"/>
                  </a:lnTo>
                  <a:lnTo>
                    <a:pt x="97790" y="162560"/>
                  </a:lnTo>
                  <a:lnTo>
                    <a:pt x="98603" y="144859"/>
                  </a:lnTo>
                  <a:lnTo>
                    <a:pt x="96678" y="144779"/>
                  </a:lnTo>
                  <a:lnTo>
                    <a:pt x="88324" y="144700"/>
                  </a:lnTo>
                  <a:lnTo>
                    <a:pt x="69850" y="127000"/>
                  </a:lnTo>
                  <a:lnTo>
                    <a:pt x="66040" y="120650"/>
                  </a:lnTo>
                  <a:lnTo>
                    <a:pt x="71120" y="113030"/>
                  </a:lnTo>
                  <a:lnTo>
                    <a:pt x="71120" y="106680"/>
                  </a:lnTo>
                  <a:lnTo>
                    <a:pt x="87927" y="88344"/>
                  </a:lnTo>
                  <a:lnTo>
                    <a:pt x="95091" y="80010"/>
                  </a:lnTo>
                  <a:lnTo>
                    <a:pt x="93444" y="71675"/>
                  </a:lnTo>
                  <a:lnTo>
                    <a:pt x="83820" y="53339"/>
                  </a:lnTo>
                  <a:lnTo>
                    <a:pt x="78740" y="49530"/>
                  </a:lnTo>
                  <a:lnTo>
                    <a:pt x="71120" y="46989"/>
                  </a:lnTo>
                  <a:lnTo>
                    <a:pt x="67310" y="40639"/>
                  </a:lnTo>
                  <a:lnTo>
                    <a:pt x="65801" y="26789"/>
                  </a:lnTo>
                  <a:lnTo>
                    <a:pt x="73342" y="16510"/>
                  </a:lnTo>
                  <a:lnTo>
                    <a:pt x="85169" y="8135"/>
                  </a:lnTo>
                  <a:lnTo>
                    <a:pt x="96520" y="0"/>
                  </a:lnTo>
                </a:path>
                <a:path w="168910" h="208280">
                  <a:moveTo>
                    <a:pt x="0" y="170180"/>
                  </a:moveTo>
                  <a:lnTo>
                    <a:pt x="0" y="170180"/>
                  </a:lnTo>
                </a:path>
                <a:path w="168910" h="208280">
                  <a:moveTo>
                    <a:pt x="168910" y="27939"/>
                  </a:moveTo>
                  <a:lnTo>
                    <a:pt x="168910" y="2793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/>
          <p:nvPr/>
        </p:nvSpPr>
        <p:spPr>
          <a:xfrm>
            <a:off x="2915921" y="1969830"/>
            <a:ext cx="321248" cy="2019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385630" y="2218750"/>
            <a:ext cx="205619" cy="19164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" name="object 112"/>
          <p:cNvGrpSpPr/>
          <p:nvPr/>
        </p:nvGrpSpPr>
        <p:grpSpPr>
          <a:xfrm>
            <a:off x="2103180" y="2253040"/>
            <a:ext cx="314960" cy="191770"/>
            <a:chOff x="2103180" y="2253040"/>
            <a:chExt cx="314960" cy="191770"/>
          </a:xfrm>
        </p:grpSpPr>
        <p:sp>
          <p:nvSpPr>
            <p:cNvPr id="113" name="object 113"/>
            <p:cNvSpPr/>
            <p:nvPr/>
          </p:nvSpPr>
          <p:spPr>
            <a:xfrm>
              <a:off x="2109470" y="2259330"/>
              <a:ext cx="302260" cy="179070"/>
            </a:xfrm>
            <a:custGeom>
              <a:avLst/>
              <a:gdLst/>
              <a:ahLst/>
              <a:cxnLst/>
              <a:rect l="l" t="t" r="r" b="b"/>
              <a:pathLst>
                <a:path w="302260" h="179069">
                  <a:moveTo>
                    <a:pt x="224790" y="0"/>
                  </a:moveTo>
                  <a:lnTo>
                    <a:pt x="0" y="0"/>
                  </a:lnTo>
                  <a:lnTo>
                    <a:pt x="77469" y="179070"/>
                  </a:lnTo>
                  <a:lnTo>
                    <a:pt x="302260" y="1790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109470" y="2259330"/>
              <a:ext cx="302260" cy="179070"/>
            </a:xfrm>
            <a:custGeom>
              <a:avLst/>
              <a:gdLst/>
              <a:ahLst/>
              <a:cxnLst/>
              <a:rect l="l" t="t" r="r" b="b"/>
              <a:pathLst>
                <a:path w="302260" h="179069">
                  <a:moveTo>
                    <a:pt x="224790" y="0"/>
                  </a:moveTo>
                  <a:lnTo>
                    <a:pt x="0" y="0"/>
                  </a:lnTo>
                  <a:lnTo>
                    <a:pt x="77469" y="179070"/>
                  </a:lnTo>
                  <a:lnTo>
                    <a:pt x="302260" y="179070"/>
                  </a:lnTo>
                  <a:lnTo>
                    <a:pt x="224790" y="0"/>
                  </a:lnTo>
                  <a:close/>
                </a:path>
                <a:path w="302260" h="179069">
                  <a:moveTo>
                    <a:pt x="302260" y="0"/>
                  </a:moveTo>
                  <a:lnTo>
                    <a:pt x="302260" y="0"/>
                  </a:lnTo>
                </a:path>
                <a:path w="302260" h="179069">
                  <a:moveTo>
                    <a:pt x="0" y="179070"/>
                  </a:moveTo>
                  <a:lnTo>
                    <a:pt x="0" y="17907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/>
          <p:nvPr/>
        </p:nvSpPr>
        <p:spPr>
          <a:xfrm>
            <a:off x="1724720" y="2183190"/>
            <a:ext cx="220859" cy="17386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200460" y="2218750"/>
            <a:ext cx="201809" cy="19164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1375410" y="2710179"/>
            <a:ext cx="8674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5080" indent="-111760">
              <a:lnSpc>
                <a:spcPct val="100000"/>
              </a:lnSpc>
              <a:spcBef>
                <a:spcPts val="100"/>
              </a:spcBef>
            </a:pPr>
            <a:r>
              <a:rPr sz="1600" spc="-185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1600" spc="-25" dirty="0">
                <a:solidFill>
                  <a:srgbClr val="365F91"/>
                </a:solidFill>
                <a:latin typeface="Arial"/>
                <a:cs typeface="Arial"/>
              </a:rPr>
              <a:t>u</a:t>
            </a:r>
            <a:r>
              <a:rPr sz="1600" spc="-10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1600" spc="-35" dirty="0">
                <a:solidFill>
                  <a:srgbClr val="365F91"/>
                </a:solidFill>
                <a:latin typeface="Arial"/>
                <a:cs typeface="Arial"/>
              </a:rPr>
              <a:t>f</a:t>
            </a:r>
            <a:r>
              <a:rPr sz="1600" spc="-55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1600" spc="-135" dirty="0">
                <a:solidFill>
                  <a:srgbClr val="365F91"/>
                </a:solidFill>
                <a:latin typeface="Arial"/>
                <a:cs typeface="Arial"/>
              </a:rPr>
              <a:t>c</a:t>
            </a:r>
            <a:r>
              <a:rPr sz="1600" spc="90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1600" spc="-125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1600" spc="10" dirty="0">
                <a:solidFill>
                  <a:srgbClr val="365F91"/>
                </a:solidFill>
                <a:latin typeface="Arial"/>
                <a:cs typeface="Arial"/>
              </a:rPr>
              <a:t>nt  </a:t>
            </a:r>
            <a:r>
              <a:rPr sz="1600" spc="-75" dirty="0">
                <a:solidFill>
                  <a:srgbClr val="365F91"/>
                </a:solidFill>
                <a:latin typeface="Arial"/>
                <a:cs typeface="Arial"/>
              </a:rPr>
              <a:t>crystals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1738629" y="2338070"/>
            <a:ext cx="114300" cy="422909"/>
            <a:chOff x="1738629" y="2338070"/>
            <a:chExt cx="114300" cy="422909"/>
          </a:xfrm>
        </p:grpSpPr>
        <p:sp>
          <p:nvSpPr>
            <p:cNvPr id="119" name="object 119"/>
            <p:cNvSpPr/>
            <p:nvPr/>
          </p:nvSpPr>
          <p:spPr>
            <a:xfrm>
              <a:off x="1795779" y="2446020"/>
              <a:ext cx="1270" cy="295910"/>
            </a:xfrm>
            <a:custGeom>
              <a:avLst/>
              <a:gdLst/>
              <a:ahLst/>
              <a:cxnLst/>
              <a:rect l="l" t="t" r="r" b="b"/>
              <a:pathLst>
                <a:path w="1269" h="295910">
                  <a:moveTo>
                    <a:pt x="634" y="-19050"/>
                  </a:moveTo>
                  <a:lnTo>
                    <a:pt x="634" y="314959"/>
                  </a:lnTo>
                </a:path>
              </a:pathLst>
            </a:custGeom>
            <a:ln w="39369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38629" y="2338070"/>
              <a:ext cx="114300" cy="115570"/>
            </a:xfrm>
            <a:custGeom>
              <a:avLst/>
              <a:gdLst/>
              <a:ahLst/>
              <a:cxnLst/>
              <a:rect l="l" t="t" r="r" b="b"/>
              <a:pathLst>
                <a:path w="114300" h="115569">
                  <a:moveTo>
                    <a:pt x="55880" y="0"/>
                  </a:moveTo>
                  <a:lnTo>
                    <a:pt x="0" y="115569"/>
                  </a:lnTo>
                  <a:lnTo>
                    <a:pt x="114300" y="114300"/>
                  </a:lnTo>
                  <a:lnTo>
                    <a:pt x="5588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4537709" y="2485390"/>
            <a:ext cx="3625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T</a:t>
            </a:r>
            <a:r>
              <a:rPr sz="1875" baseline="-24444" dirty="0">
                <a:solidFill>
                  <a:srgbClr val="365F91"/>
                </a:solidFill>
                <a:latin typeface="Times New Roman"/>
                <a:cs typeface="Times New Roman"/>
              </a:rPr>
              <a:t>K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345689" y="2927350"/>
            <a:ext cx="1681480" cy="417830"/>
          </a:xfrm>
          <a:prstGeom prst="rect">
            <a:avLst/>
          </a:prstGeom>
          <a:ln w="12579">
            <a:solidFill>
              <a:srgbClr val="7F007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320"/>
              </a:spcBef>
            </a:pPr>
            <a:r>
              <a:rPr sz="2200" b="1" spc="-135" dirty="0">
                <a:solidFill>
                  <a:srgbClr val="365F91"/>
                </a:solidFill>
                <a:latin typeface="Arial"/>
                <a:cs typeface="Arial"/>
              </a:rPr>
              <a:t>Temperature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4296409" y="3130550"/>
            <a:ext cx="1739900" cy="114300"/>
            <a:chOff x="4296409" y="3130550"/>
            <a:chExt cx="1739900" cy="114300"/>
          </a:xfrm>
        </p:grpSpPr>
        <p:sp>
          <p:nvSpPr>
            <p:cNvPr id="124" name="object 124"/>
            <p:cNvSpPr/>
            <p:nvPr/>
          </p:nvSpPr>
          <p:spPr>
            <a:xfrm>
              <a:off x="4296409" y="3187700"/>
              <a:ext cx="1633220" cy="0"/>
            </a:xfrm>
            <a:custGeom>
              <a:avLst/>
              <a:gdLst/>
              <a:ahLst/>
              <a:cxnLst/>
              <a:rect l="l" t="t" r="r" b="b"/>
              <a:pathLst>
                <a:path w="1633220">
                  <a:moveTo>
                    <a:pt x="0" y="0"/>
                  </a:moveTo>
                  <a:lnTo>
                    <a:pt x="1633219" y="0"/>
                  </a:lnTo>
                </a:path>
              </a:pathLst>
            </a:custGeom>
            <a:ln w="38100">
              <a:solidFill>
                <a:srgbClr val="7F00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922009" y="313055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/>
          <p:nvPr/>
        </p:nvSpPr>
        <p:spPr>
          <a:xfrm>
            <a:off x="367029" y="3788409"/>
            <a:ext cx="8382000" cy="2520950"/>
          </a:xfrm>
          <a:custGeom>
            <a:avLst/>
            <a:gdLst/>
            <a:ahLst/>
            <a:cxnLst/>
            <a:rect l="l" t="t" r="r" b="b"/>
            <a:pathLst>
              <a:path w="8382000" h="2520950">
                <a:moveTo>
                  <a:pt x="0" y="0"/>
                </a:moveTo>
                <a:lnTo>
                  <a:pt x="8382000" y="0"/>
                </a:lnTo>
                <a:lnTo>
                  <a:pt x="8382000" y="2520950"/>
                </a:lnTo>
                <a:lnTo>
                  <a:pt x="0" y="2520950"/>
                </a:lnTo>
                <a:lnTo>
                  <a:pt x="0" y="0"/>
                </a:lnTo>
                <a:close/>
              </a:path>
              <a:path w="8382000" h="2520950">
                <a:moveTo>
                  <a:pt x="0" y="0"/>
                </a:moveTo>
                <a:lnTo>
                  <a:pt x="0" y="0"/>
                </a:lnTo>
              </a:path>
              <a:path w="8382000" h="2520950">
                <a:moveTo>
                  <a:pt x="8382000" y="2520950"/>
                </a:moveTo>
                <a:lnTo>
                  <a:pt x="8382000" y="2520950"/>
                </a:lnTo>
              </a:path>
            </a:pathLst>
          </a:custGeom>
          <a:ln w="12579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435609" y="3817620"/>
            <a:ext cx="8105140" cy="246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95580" algn="l"/>
              </a:tabLst>
            </a:pPr>
            <a:r>
              <a:rPr sz="2200" b="1" i="1" spc="-5" dirty="0">
                <a:solidFill>
                  <a:srgbClr val="365F91"/>
                </a:solidFill>
                <a:latin typeface="Times New Roman"/>
                <a:cs typeface="Times New Roman"/>
              </a:rPr>
              <a:t>Surfactants much less effective below Krafft point</a:t>
            </a:r>
            <a:r>
              <a:rPr sz="2200" b="1" spc="-5" dirty="0">
                <a:solidFill>
                  <a:srgbClr val="365F91"/>
                </a:solidFill>
                <a:latin typeface="Times New Roman"/>
                <a:cs typeface="Times New Roman"/>
              </a:rPr>
              <a:t>, </a:t>
            </a:r>
            <a:r>
              <a:rPr sz="2200" b="1" i="1" spc="-5" dirty="0">
                <a:solidFill>
                  <a:srgbClr val="365F91"/>
                </a:solidFill>
                <a:latin typeface="Times New Roman"/>
                <a:cs typeface="Times New Roman"/>
              </a:rPr>
              <a:t>e.g.</a:t>
            </a:r>
            <a:r>
              <a:rPr sz="2200" b="1" i="1" spc="4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365F91"/>
                </a:solidFill>
                <a:latin typeface="Times New Roman"/>
                <a:cs typeface="Times New Roman"/>
              </a:rPr>
              <a:t>detergents.</a:t>
            </a:r>
            <a:endParaRPr sz="2200">
              <a:latin typeface="Times New Roman"/>
              <a:cs typeface="Times New Roman"/>
            </a:endParaRPr>
          </a:p>
          <a:p>
            <a:pPr marL="195580" marR="5080" indent="-182880">
              <a:lnSpc>
                <a:spcPct val="100000"/>
              </a:lnSpc>
              <a:spcBef>
                <a:spcPts val="1670"/>
              </a:spcBef>
              <a:buFont typeface="Times New Roman"/>
              <a:buChar char="•"/>
              <a:tabLst>
                <a:tab pos="195580" algn="l"/>
              </a:tabLst>
            </a:pPr>
            <a:r>
              <a:rPr sz="2200" b="1" dirty="0">
                <a:solidFill>
                  <a:srgbClr val="365F91"/>
                </a:solidFill>
                <a:latin typeface="Times New Roman"/>
                <a:cs typeface="Times New Roman"/>
              </a:rPr>
              <a:t>For </a:t>
            </a:r>
            <a:r>
              <a:rPr sz="2200" b="1" spc="-5" dirty="0">
                <a:solidFill>
                  <a:srgbClr val="365F91"/>
                </a:solidFill>
                <a:latin typeface="Times New Roman"/>
                <a:cs typeface="Times New Roman"/>
              </a:rPr>
              <a:t>non-ionic surfactants, increase in temperature </a:t>
            </a:r>
            <a:r>
              <a:rPr sz="2200" b="1" dirty="0">
                <a:solidFill>
                  <a:srgbClr val="365F91"/>
                </a:solidFill>
                <a:latin typeface="Times New Roman"/>
                <a:cs typeface="Times New Roman"/>
              </a:rPr>
              <a:t>may </a:t>
            </a:r>
            <a:r>
              <a:rPr sz="2200" b="1" spc="-10" dirty="0">
                <a:solidFill>
                  <a:srgbClr val="365F91"/>
                </a:solidFill>
                <a:latin typeface="Times New Roman"/>
                <a:cs typeface="Times New Roman"/>
              </a:rPr>
              <a:t>result </a:t>
            </a:r>
            <a:r>
              <a:rPr sz="2200" b="1" spc="-5" dirty="0">
                <a:solidFill>
                  <a:srgbClr val="365F91"/>
                </a:solidFill>
                <a:latin typeface="Times New Roman"/>
                <a:cs typeface="Times New Roman"/>
              </a:rPr>
              <a:t>in  clear solution turning cloudy due to phase separation. This critical  temperature is the </a:t>
            </a:r>
            <a:r>
              <a:rPr sz="2200" b="1" i="1" spc="-5" dirty="0">
                <a:solidFill>
                  <a:srgbClr val="365F91"/>
                </a:solidFill>
                <a:latin typeface="Times New Roman"/>
                <a:cs typeface="Times New Roman"/>
              </a:rPr>
              <a:t>cloud</a:t>
            </a:r>
            <a:r>
              <a:rPr sz="2200" b="1" i="1" spc="1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365F91"/>
                </a:solidFill>
                <a:latin typeface="Times New Roman"/>
                <a:cs typeface="Times New Roman"/>
              </a:rPr>
              <a:t>point</a:t>
            </a:r>
            <a:r>
              <a:rPr sz="2200" b="1" dirty="0">
                <a:solidFill>
                  <a:srgbClr val="365F91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95580" marR="399415" indent="-182880">
              <a:lnSpc>
                <a:spcPct val="100000"/>
              </a:lnSpc>
              <a:spcBef>
                <a:spcPts val="1680"/>
              </a:spcBef>
              <a:buFont typeface="Times New Roman"/>
              <a:buChar char="•"/>
              <a:tabLst>
                <a:tab pos="195580" algn="l"/>
              </a:tabLst>
            </a:pPr>
            <a:r>
              <a:rPr sz="2200" b="1" i="1" spc="-5" dirty="0">
                <a:solidFill>
                  <a:srgbClr val="365F91"/>
                </a:solidFill>
                <a:latin typeface="Times New Roman"/>
                <a:cs typeface="Times New Roman"/>
              </a:rPr>
              <a:t>Cloud point </a:t>
            </a:r>
            <a:r>
              <a:rPr sz="2200" b="1" spc="-5" dirty="0">
                <a:solidFill>
                  <a:srgbClr val="365F91"/>
                </a:solidFill>
                <a:latin typeface="Times New Roman"/>
                <a:cs typeface="Times New Roman"/>
              </a:rPr>
              <a:t>transition is generally less sharp than that </a:t>
            </a:r>
            <a:r>
              <a:rPr sz="2200" b="1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sz="2200" b="1" i="1" spc="-5" dirty="0">
                <a:solidFill>
                  <a:srgbClr val="365F91"/>
                </a:solidFill>
                <a:latin typeface="Times New Roman"/>
                <a:cs typeface="Times New Roman"/>
              </a:rPr>
              <a:t>Krafft  </a:t>
            </a:r>
            <a:r>
              <a:rPr sz="2200" b="1" i="1" dirty="0">
                <a:solidFill>
                  <a:srgbClr val="365F91"/>
                </a:solidFill>
                <a:latin typeface="Times New Roman"/>
                <a:cs typeface="Times New Roman"/>
              </a:rPr>
              <a:t>point.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>
            <a:spLocks noGrp="1"/>
          </p:cNvSpPr>
          <p:nvPr>
            <p:ph type="title"/>
          </p:nvPr>
        </p:nvSpPr>
        <p:spPr>
          <a:xfrm>
            <a:off x="185420" y="121920"/>
            <a:ext cx="2160905" cy="647700"/>
          </a:xfrm>
          <a:prstGeom prst="rect">
            <a:avLst/>
          </a:prstGeom>
          <a:ln w="9344">
            <a:solidFill>
              <a:srgbClr val="FFCC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340"/>
              </a:spcBef>
            </a:pPr>
            <a:r>
              <a:rPr sz="3600" b="0" spc="-120" dirty="0">
                <a:latin typeface="Arial"/>
                <a:cs typeface="Arial"/>
              </a:rPr>
              <a:t>Micelles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785110" y="256540"/>
            <a:ext cx="40741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40" dirty="0">
                <a:solidFill>
                  <a:srgbClr val="365F91"/>
                </a:solidFill>
                <a:latin typeface="Arial"/>
                <a:cs typeface="Arial"/>
              </a:rPr>
              <a:t>--Temperature </a:t>
            </a:r>
            <a:r>
              <a:rPr sz="2600" b="1" spc="-185" dirty="0">
                <a:solidFill>
                  <a:srgbClr val="365F91"/>
                </a:solidFill>
                <a:latin typeface="Arial"/>
                <a:cs typeface="Arial"/>
              </a:rPr>
              <a:t>and</a:t>
            </a:r>
            <a:r>
              <a:rPr sz="2600" b="1" spc="-1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600" b="1" spc="-200" dirty="0">
                <a:solidFill>
                  <a:srgbClr val="365F91"/>
                </a:solidFill>
                <a:latin typeface="Arial"/>
                <a:cs typeface="Arial"/>
              </a:rPr>
              <a:t>Pressure--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089" y="223520"/>
            <a:ext cx="55124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70" dirty="0"/>
              <a:t>Cleaning </a:t>
            </a:r>
            <a:r>
              <a:rPr sz="4400" spc="-315" dirty="0"/>
              <a:t>Action </a:t>
            </a:r>
            <a:r>
              <a:rPr sz="4400" spc="-200" dirty="0"/>
              <a:t>of</a:t>
            </a:r>
            <a:r>
              <a:rPr sz="4400" spc="-40" dirty="0"/>
              <a:t> </a:t>
            </a:r>
            <a:r>
              <a:rPr sz="4400" spc="-455" dirty="0"/>
              <a:t>Soap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700317" y="2050073"/>
            <a:ext cx="2685499" cy="3512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6569" y="1240790"/>
            <a:ext cx="4864735" cy="28422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0800" marR="72390">
              <a:lnSpc>
                <a:spcPct val="94900"/>
              </a:lnSpc>
              <a:spcBef>
                <a:spcPts val="204"/>
              </a:spcBef>
            </a:pPr>
            <a:r>
              <a:rPr sz="1700" spc="-150" dirty="0">
                <a:solidFill>
                  <a:srgbClr val="365F91"/>
                </a:solidFill>
                <a:latin typeface="Arial"/>
                <a:cs typeface="Arial"/>
              </a:rPr>
              <a:t>Soap </a:t>
            </a:r>
            <a:r>
              <a:rPr sz="1700" spc="-65" dirty="0">
                <a:solidFill>
                  <a:srgbClr val="365F91"/>
                </a:solidFill>
                <a:latin typeface="Arial"/>
                <a:cs typeface="Arial"/>
              </a:rPr>
              <a:t>contains </a:t>
            </a:r>
            <a:r>
              <a:rPr sz="1700" spc="-135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nonpolar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carbon end </a:t>
            </a:r>
            <a:r>
              <a:rPr sz="1700" dirty="0">
                <a:solidFill>
                  <a:srgbClr val="365F91"/>
                </a:solidFill>
                <a:latin typeface="Arial"/>
                <a:cs typeface="Arial"/>
              </a:rPr>
              <a:t>that </a:t>
            </a:r>
            <a:r>
              <a:rPr sz="1700" spc="-95" dirty="0">
                <a:solidFill>
                  <a:srgbClr val="365F91"/>
                </a:solidFill>
                <a:latin typeface="Arial"/>
                <a:cs typeface="Arial"/>
              </a:rPr>
              <a:t>dissolves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in  </a:t>
            </a:r>
            <a:r>
              <a:rPr sz="1700" spc="-45" dirty="0">
                <a:solidFill>
                  <a:srgbClr val="365F91"/>
                </a:solidFill>
                <a:latin typeface="Arial"/>
                <a:cs typeface="Arial"/>
              </a:rPr>
              <a:t>nonpolar </a:t>
            </a:r>
            <a:r>
              <a:rPr sz="1700" spc="-50" dirty="0">
                <a:solidFill>
                  <a:srgbClr val="365F91"/>
                </a:solidFill>
                <a:latin typeface="Arial"/>
                <a:cs typeface="Arial"/>
              </a:rPr>
              <a:t>fats 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oils, 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1700" spc="-135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1700" spc="-40" dirty="0">
                <a:solidFill>
                  <a:srgbClr val="365F91"/>
                </a:solidFill>
                <a:latin typeface="Arial"/>
                <a:cs typeface="Arial"/>
              </a:rPr>
              <a:t>polar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end </a:t>
            </a:r>
            <a:r>
              <a:rPr sz="1700" dirty="0">
                <a:solidFill>
                  <a:srgbClr val="365F91"/>
                </a:solidFill>
                <a:latin typeface="Arial"/>
                <a:cs typeface="Arial"/>
              </a:rPr>
              <a:t>that </a:t>
            </a: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dissolves 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in</a:t>
            </a:r>
            <a:r>
              <a:rPr sz="1700" spc="-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365F91"/>
                </a:solidFill>
                <a:latin typeface="Arial"/>
                <a:cs typeface="Arial"/>
              </a:rPr>
              <a:t>water.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Arial"/>
              <a:cs typeface="Arial"/>
            </a:endParaRPr>
          </a:p>
          <a:p>
            <a:pPr marL="50800" marR="1376680">
              <a:lnSpc>
                <a:spcPts val="1939"/>
              </a:lnSpc>
              <a:spcBef>
                <a:spcPts val="5"/>
              </a:spcBef>
            </a:pP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Dust and </a:t>
            </a:r>
            <a:r>
              <a:rPr sz="1700" spc="-110" dirty="0">
                <a:solidFill>
                  <a:srgbClr val="365F91"/>
                </a:solidFill>
                <a:latin typeface="Arial"/>
                <a:cs typeface="Arial"/>
              </a:rPr>
              <a:t>soap </a:t>
            </a:r>
            <a:r>
              <a:rPr sz="1700" spc="-75" dirty="0">
                <a:solidFill>
                  <a:srgbClr val="365F91"/>
                </a:solidFill>
                <a:latin typeface="Arial"/>
                <a:cs typeface="Arial"/>
              </a:rPr>
              <a:t>molecules </a:t>
            </a:r>
            <a:r>
              <a:rPr sz="1700" spc="-10" dirty="0">
                <a:solidFill>
                  <a:srgbClr val="365F91"/>
                </a:solidFill>
                <a:latin typeface="Arial"/>
                <a:cs typeface="Arial"/>
              </a:rPr>
              <a:t>form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micelles  </a:t>
            </a:r>
            <a:r>
              <a:rPr sz="1700" dirty="0">
                <a:solidFill>
                  <a:srgbClr val="365F91"/>
                </a:solidFill>
                <a:latin typeface="Arial"/>
                <a:cs typeface="Arial"/>
              </a:rPr>
              <a:t>that </a:t>
            </a: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dissolve </a:t>
            </a:r>
            <a:r>
              <a:rPr sz="1700" spc="-20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1700" spc="-25" dirty="0">
                <a:solidFill>
                  <a:srgbClr val="365F91"/>
                </a:solidFill>
                <a:latin typeface="Arial"/>
                <a:cs typeface="Arial"/>
              </a:rPr>
              <a:t>water </a:t>
            </a:r>
            <a:r>
              <a:rPr sz="1700" spc="-80" dirty="0">
                <a:solidFill>
                  <a:srgbClr val="365F91"/>
                </a:solidFill>
                <a:latin typeface="Arial"/>
                <a:cs typeface="Arial"/>
              </a:rPr>
              <a:t>and</a:t>
            </a:r>
            <a:r>
              <a:rPr sz="1700" spc="-3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are</a:t>
            </a:r>
            <a:endParaRPr sz="17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60"/>
              </a:spcBef>
            </a:pPr>
            <a:r>
              <a:rPr sz="1700" spc="-90" dirty="0">
                <a:solidFill>
                  <a:srgbClr val="365F91"/>
                </a:solidFill>
                <a:latin typeface="Arial"/>
                <a:cs typeface="Arial"/>
              </a:rPr>
              <a:t>washed </a:t>
            </a:r>
            <a:r>
              <a:rPr sz="1700" spc="-85" dirty="0">
                <a:solidFill>
                  <a:srgbClr val="365F91"/>
                </a:solidFill>
                <a:latin typeface="Arial"/>
                <a:cs typeface="Arial"/>
              </a:rPr>
              <a:t>away.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  <a:spcBef>
                <a:spcPts val="1405"/>
              </a:spcBef>
            </a:pPr>
            <a:r>
              <a:rPr sz="1700" spc="-150" dirty="0">
                <a:solidFill>
                  <a:srgbClr val="365F91"/>
                </a:solidFill>
                <a:latin typeface="Arial"/>
                <a:cs typeface="Arial"/>
              </a:rPr>
              <a:t>Soap </a:t>
            </a:r>
            <a:r>
              <a:rPr sz="1700" spc="-50" dirty="0">
                <a:solidFill>
                  <a:srgbClr val="365F91"/>
                </a:solidFill>
                <a:latin typeface="Arial"/>
                <a:cs typeface="Arial"/>
              </a:rPr>
              <a:t>forms </a:t>
            </a:r>
            <a:r>
              <a:rPr sz="1700" spc="-135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1700" spc="-30" dirty="0">
                <a:solidFill>
                  <a:srgbClr val="365F91"/>
                </a:solidFill>
                <a:latin typeface="Arial"/>
                <a:cs typeface="Arial"/>
              </a:rPr>
              <a:t>precipitate </a:t>
            </a:r>
            <a:r>
              <a:rPr sz="1700" spc="10" dirty="0">
                <a:solidFill>
                  <a:srgbClr val="365F91"/>
                </a:solidFill>
                <a:latin typeface="Arial"/>
                <a:cs typeface="Arial"/>
              </a:rPr>
              <a:t>with </a:t>
            </a:r>
            <a:r>
              <a:rPr sz="1700" spc="-70" dirty="0">
                <a:solidFill>
                  <a:srgbClr val="365F91"/>
                </a:solidFill>
                <a:latin typeface="Arial"/>
                <a:cs typeface="Arial"/>
              </a:rPr>
              <a:t>ions </a:t>
            </a:r>
            <a:r>
              <a:rPr sz="1700" spc="-25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1700" spc="-55" dirty="0">
                <a:solidFill>
                  <a:srgbClr val="365F91"/>
                </a:solidFill>
                <a:latin typeface="Arial"/>
                <a:cs typeface="Arial"/>
              </a:rPr>
              <a:t>hard </a:t>
            </a:r>
            <a:r>
              <a:rPr sz="1700" spc="-25" dirty="0">
                <a:solidFill>
                  <a:srgbClr val="365F91"/>
                </a:solidFill>
                <a:latin typeface="Arial"/>
                <a:cs typeface="Arial"/>
              </a:rPr>
              <a:t>water</a:t>
            </a:r>
            <a:r>
              <a:rPr sz="1700" spc="-2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05" dirty="0">
                <a:solidFill>
                  <a:srgbClr val="365F91"/>
                </a:solidFill>
                <a:latin typeface="Arial"/>
                <a:cs typeface="Arial"/>
              </a:rPr>
              <a:t>(Ca</a:t>
            </a:r>
            <a:r>
              <a:rPr sz="1500" spc="-157" baseline="27777" dirty="0">
                <a:solidFill>
                  <a:srgbClr val="365F91"/>
                </a:solidFill>
                <a:latin typeface="Arial"/>
                <a:cs typeface="Arial"/>
              </a:rPr>
              <a:t>2+</a:t>
            </a:r>
            <a:r>
              <a:rPr sz="1700" spc="-105" dirty="0">
                <a:solidFill>
                  <a:srgbClr val="365F91"/>
                </a:solidFill>
                <a:latin typeface="Arial"/>
                <a:cs typeface="Arial"/>
              </a:rPr>
              <a:t>,  </a:t>
            </a:r>
            <a:r>
              <a:rPr sz="1700" spc="-65" dirty="0">
                <a:solidFill>
                  <a:srgbClr val="365F91"/>
                </a:solidFill>
                <a:latin typeface="Arial"/>
                <a:cs typeface="Arial"/>
              </a:rPr>
              <a:t>Mg</a:t>
            </a:r>
            <a:r>
              <a:rPr sz="1500" spc="-97" baseline="27777" dirty="0">
                <a:solidFill>
                  <a:srgbClr val="365F91"/>
                </a:solidFill>
                <a:latin typeface="Arial"/>
                <a:cs typeface="Arial"/>
              </a:rPr>
              <a:t>2+</a:t>
            </a:r>
            <a:r>
              <a:rPr sz="1700" spc="-65" dirty="0">
                <a:solidFill>
                  <a:srgbClr val="365F91"/>
                </a:solidFill>
                <a:latin typeface="Arial"/>
                <a:cs typeface="Arial"/>
              </a:rPr>
              <a:t>,</a:t>
            </a:r>
            <a:r>
              <a:rPr sz="1700" spc="-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700" spc="-114" dirty="0">
                <a:solidFill>
                  <a:srgbClr val="365F91"/>
                </a:solidFill>
                <a:latin typeface="Arial"/>
                <a:cs typeface="Arial"/>
              </a:rPr>
              <a:t>Fe</a:t>
            </a:r>
            <a:r>
              <a:rPr sz="1500" spc="-172" baseline="27777" dirty="0">
                <a:solidFill>
                  <a:srgbClr val="365F91"/>
                </a:solidFill>
                <a:latin typeface="Arial"/>
                <a:cs typeface="Arial"/>
              </a:rPr>
              <a:t>3+</a:t>
            </a:r>
            <a:r>
              <a:rPr sz="1700" spc="-114" dirty="0">
                <a:solidFill>
                  <a:srgbClr val="365F91"/>
                </a:solidFill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9317" y="1688147"/>
            <a:ext cx="3913504" cy="1212215"/>
            <a:chOff x="2159317" y="1688147"/>
            <a:chExt cx="3913504" cy="1212215"/>
          </a:xfrm>
        </p:grpSpPr>
        <p:sp>
          <p:nvSpPr>
            <p:cNvPr id="3" name="object 3"/>
            <p:cNvSpPr/>
            <p:nvPr/>
          </p:nvSpPr>
          <p:spPr>
            <a:xfrm>
              <a:off x="2162809" y="2039620"/>
              <a:ext cx="3898900" cy="83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2809" y="20472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62809" y="21234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62809" y="21996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809" y="22758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2809" y="23520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62809" y="24282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62809" y="25044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62809" y="25806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62809" y="2656840"/>
              <a:ext cx="3898900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62809" y="2733040"/>
              <a:ext cx="3898900" cy="1536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62809" y="2810510"/>
              <a:ext cx="3898900" cy="850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64079" y="2038350"/>
              <a:ext cx="3903979" cy="857250"/>
            </a:xfrm>
            <a:custGeom>
              <a:avLst/>
              <a:gdLst/>
              <a:ahLst/>
              <a:cxnLst/>
              <a:rect l="l" t="t" r="r" b="b"/>
              <a:pathLst>
                <a:path w="3903979" h="857250">
                  <a:moveTo>
                    <a:pt x="1951990" y="857250"/>
                  </a:moveTo>
                  <a:lnTo>
                    <a:pt x="0" y="857250"/>
                  </a:lnTo>
                  <a:lnTo>
                    <a:pt x="0" y="0"/>
                  </a:lnTo>
                  <a:lnTo>
                    <a:pt x="3903979" y="0"/>
                  </a:lnTo>
                  <a:lnTo>
                    <a:pt x="3903979" y="857250"/>
                  </a:lnTo>
                  <a:lnTo>
                    <a:pt x="1951990" y="8572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01239" y="1709420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69">
                  <a:moveTo>
                    <a:pt x="160020" y="0"/>
                  </a:moveTo>
                  <a:lnTo>
                    <a:pt x="108752" y="7853"/>
                  </a:lnTo>
                  <a:lnTo>
                    <a:pt x="64739" y="29911"/>
                  </a:lnTo>
                  <a:lnTo>
                    <a:pt x="30358" y="63916"/>
                  </a:lnTo>
                  <a:lnTo>
                    <a:pt x="7985" y="107614"/>
                  </a:lnTo>
                  <a:lnTo>
                    <a:pt x="0" y="158750"/>
                  </a:lnTo>
                  <a:lnTo>
                    <a:pt x="5591" y="202353"/>
                  </a:lnTo>
                  <a:lnTo>
                    <a:pt x="21448" y="240876"/>
                  </a:lnTo>
                  <a:lnTo>
                    <a:pt x="46196" y="273049"/>
                  </a:lnTo>
                  <a:lnTo>
                    <a:pt x="78457" y="297603"/>
                  </a:lnTo>
                  <a:lnTo>
                    <a:pt x="116857" y="313266"/>
                  </a:lnTo>
                  <a:lnTo>
                    <a:pt x="160020" y="318769"/>
                  </a:lnTo>
                  <a:lnTo>
                    <a:pt x="203182" y="313266"/>
                  </a:lnTo>
                  <a:lnTo>
                    <a:pt x="241582" y="297603"/>
                  </a:lnTo>
                  <a:lnTo>
                    <a:pt x="273843" y="273049"/>
                  </a:lnTo>
                  <a:lnTo>
                    <a:pt x="298591" y="240876"/>
                  </a:lnTo>
                  <a:lnTo>
                    <a:pt x="314448" y="202353"/>
                  </a:lnTo>
                  <a:lnTo>
                    <a:pt x="320040" y="158750"/>
                  </a:lnTo>
                  <a:lnTo>
                    <a:pt x="312054" y="107614"/>
                  </a:lnTo>
                  <a:lnTo>
                    <a:pt x="289681" y="63916"/>
                  </a:lnTo>
                  <a:lnTo>
                    <a:pt x="255300" y="29911"/>
                  </a:lnTo>
                  <a:lnTo>
                    <a:pt x="211287" y="7853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01239" y="1709420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60020" y="0"/>
                  </a:moveTo>
                  <a:lnTo>
                    <a:pt x="211287" y="7853"/>
                  </a:lnTo>
                  <a:lnTo>
                    <a:pt x="255300" y="29911"/>
                  </a:lnTo>
                  <a:lnTo>
                    <a:pt x="289681" y="63916"/>
                  </a:lnTo>
                  <a:lnTo>
                    <a:pt x="312054" y="107614"/>
                  </a:lnTo>
                  <a:lnTo>
                    <a:pt x="320040" y="158750"/>
                  </a:lnTo>
                  <a:lnTo>
                    <a:pt x="314448" y="202353"/>
                  </a:lnTo>
                  <a:lnTo>
                    <a:pt x="298591" y="240876"/>
                  </a:lnTo>
                  <a:lnTo>
                    <a:pt x="273843" y="273049"/>
                  </a:lnTo>
                  <a:lnTo>
                    <a:pt x="241582" y="297603"/>
                  </a:lnTo>
                  <a:lnTo>
                    <a:pt x="203182" y="313266"/>
                  </a:lnTo>
                  <a:lnTo>
                    <a:pt x="160020" y="318769"/>
                  </a:lnTo>
                  <a:lnTo>
                    <a:pt x="116857" y="313266"/>
                  </a:lnTo>
                  <a:lnTo>
                    <a:pt x="78457" y="297603"/>
                  </a:lnTo>
                  <a:lnTo>
                    <a:pt x="46196" y="273049"/>
                  </a:lnTo>
                  <a:lnTo>
                    <a:pt x="21448" y="240876"/>
                  </a:lnTo>
                  <a:lnTo>
                    <a:pt x="5591" y="202353"/>
                  </a:lnTo>
                  <a:lnTo>
                    <a:pt x="0" y="158750"/>
                  </a:lnTo>
                  <a:lnTo>
                    <a:pt x="7985" y="107614"/>
                  </a:lnTo>
                  <a:lnTo>
                    <a:pt x="30358" y="63916"/>
                  </a:lnTo>
                  <a:lnTo>
                    <a:pt x="64739" y="29911"/>
                  </a:lnTo>
                  <a:lnTo>
                    <a:pt x="108752" y="7853"/>
                  </a:lnTo>
                  <a:lnTo>
                    <a:pt x="160020" y="0"/>
                  </a:lnTo>
                  <a:close/>
                </a:path>
                <a:path w="320039" h="320039">
                  <a:moveTo>
                    <a:pt x="0" y="0"/>
                  </a:moveTo>
                  <a:lnTo>
                    <a:pt x="0" y="0"/>
                  </a:lnTo>
                </a:path>
                <a:path w="320039" h="320039">
                  <a:moveTo>
                    <a:pt x="320040" y="320039"/>
                  </a:moveTo>
                  <a:lnTo>
                    <a:pt x="320040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36849" y="1697990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69" h="320039">
                  <a:moveTo>
                    <a:pt x="158750" y="0"/>
                  </a:moveTo>
                  <a:lnTo>
                    <a:pt x="107614" y="7985"/>
                  </a:lnTo>
                  <a:lnTo>
                    <a:pt x="63916" y="30358"/>
                  </a:lnTo>
                  <a:lnTo>
                    <a:pt x="29911" y="64739"/>
                  </a:lnTo>
                  <a:lnTo>
                    <a:pt x="7853" y="108752"/>
                  </a:lnTo>
                  <a:lnTo>
                    <a:pt x="0" y="160020"/>
                  </a:lnTo>
                  <a:lnTo>
                    <a:pt x="7853" y="211287"/>
                  </a:lnTo>
                  <a:lnTo>
                    <a:pt x="29911" y="255300"/>
                  </a:lnTo>
                  <a:lnTo>
                    <a:pt x="63916" y="289681"/>
                  </a:lnTo>
                  <a:lnTo>
                    <a:pt x="107614" y="312054"/>
                  </a:lnTo>
                  <a:lnTo>
                    <a:pt x="158750" y="320039"/>
                  </a:lnTo>
                  <a:lnTo>
                    <a:pt x="210017" y="312054"/>
                  </a:lnTo>
                  <a:lnTo>
                    <a:pt x="254030" y="289681"/>
                  </a:lnTo>
                  <a:lnTo>
                    <a:pt x="288411" y="255300"/>
                  </a:lnTo>
                  <a:lnTo>
                    <a:pt x="310784" y="211287"/>
                  </a:lnTo>
                  <a:lnTo>
                    <a:pt x="318769" y="160020"/>
                  </a:lnTo>
                  <a:lnTo>
                    <a:pt x="310784" y="108752"/>
                  </a:lnTo>
                  <a:lnTo>
                    <a:pt x="288411" y="64739"/>
                  </a:lnTo>
                  <a:lnTo>
                    <a:pt x="254030" y="30358"/>
                  </a:lnTo>
                  <a:lnTo>
                    <a:pt x="210017" y="7985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36849" y="1697990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69" h="320039">
                  <a:moveTo>
                    <a:pt x="158750" y="0"/>
                  </a:moveTo>
                  <a:lnTo>
                    <a:pt x="210017" y="7985"/>
                  </a:lnTo>
                  <a:lnTo>
                    <a:pt x="254030" y="30358"/>
                  </a:lnTo>
                  <a:lnTo>
                    <a:pt x="288411" y="64739"/>
                  </a:lnTo>
                  <a:lnTo>
                    <a:pt x="310784" y="108752"/>
                  </a:lnTo>
                  <a:lnTo>
                    <a:pt x="318769" y="160020"/>
                  </a:lnTo>
                  <a:lnTo>
                    <a:pt x="310784" y="211287"/>
                  </a:lnTo>
                  <a:lnTo>
                    <a:pt x="288411" y="255300"/>
                  </a:lnTo>
                  <a:lnTo>
                    <a:pt x="254030" y="289681"/>
                  </a:lnTo>
                  <a:lnTo>
                    <a:pt x="210017" y="312054"/>
                  </a:lnTo>
                  <a:lnTo>
                    <a:pt x="158750" y="320039"/>
                  </a:lnTo>
                  <a:lnTo>
                    <a:pt x="107614" y="312054"/>
                  </a:lnTo>
                  <a:lnTo>
                    <a:pt x="63916" y="289681"/>
                  </a:lnTo>
                  <a:lnTo>
                    <a:pt x="29911" y="255300"/>
                  </a:lnTo>
                  <a:lnTo>
                    <a:pt x="7853" y="211287"/>
                  </a:lnTo>
                  <a:lnTo>
                    <a:pt x="0" y="160020"/>
                  </a:lnTo>
                  <a:lnTo>
                    <a:pt x="7853" y="108752"/>
                  </a:lnTo>
                  <a:lnTo>
                    <a:pt x="29911" y="64739"/>
                  </a:lnTo>
                  <a:lnTo>
                    <a:pt x="63916" y="30358"/>
                  </a:lnTo>
                  <a:lnTo>
                    <a:pt x="107614" y="7985"/>
                  </a:lnTo>
                  <a:lnTo>
                    <a:pt x="158750" y="0"/>
                  </a:lnTo>
                  <a:close/>
                </a:path>
                <a:path w="318769" h="320039">
                  <a:moveTo>
                    <a:pt x="0" y="0"/>
                  </a:moveTo>
                  <a:lnTo>
                    <a:pt x="0" y="0"/>
                  </a:lnTo>
                </a:path>
                <a:path w="318769" h="320039">
                  <a:moveTo>
                    <a:pt x="318769" y="320039"/>
                  </a:moveTo>
                  <a:lnTo>
                    <a:pt x="318769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08019" y="1705610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70" h="320039">
                  <a:moveTo>
                    <a:pt x="160019" y="0"/>
                  </a:moveTo>
                  <a:lnTo>
                    <a:pt x="108752" y="7985"/>
                  </a:lnTo>
                  <a:lnTo>
                    <a:pt x="64739" y="30358"/>
                  </a:lnTo>
                  <a:lnTo>
                    <a:pt x="30358" y="64739"/>
                  </a:lnTo>
                  <a:lnTo>
                    <a:pt x="7985" y="108752"/>
                  </a:lnTo>
                  <a:lnTo>
                    <a:pt x="0" y="160019"/>
                  </a:lnTo>
                  <a:lnTo>
                    <a:pt x="7985" y="211287"/>
                  </a:lnTo>
                  <a:lnTo>
                    <a:pt x="30358" y="255300"/>
                  </a:lnTo>
                  <a:lnTo>
                    <a:pt x="64739" y="289681"/>
                  </a:lnTo>
                  <a:lnTo>
                    <a:pt x="108752" y="312054"/>
                  </a:lnTo>
                  <a:lnTo>
                    <a:pt x="160019" y="320039"/>
                  </a:lnTo>
                  <a:lnTo>
                    <a:pt x="211155" y="312054"/>
                  </a:lnTo>
                  <a:lnTo>
                    <a:pt x="254853" y="289681"/>
                  </a:lnTo>
                  <a:lnTo>
                    <a:pt x="288858" y="255300"/>
                  </a:lnTo>
                  <a:lnTo>
                    <a:pt x="310916" y="211287"/>
                  </a:lnTo>
                  <a:lnTo>
                    <a:pt x="318769" y="160019"/>
                  </a:lnTo>
                  <a:lnTo>
                    <a:pt x="310916" y="108752"/>
                  </a:lnTo>
                  <a:lnTo>
                    <a:pt x="288858" y="64739"/>
                  </a:lnTo>
                  <a:lnTo>
                    <a:pt x="254853" y="30358"/>
                  </a:lnTo>
                  <a:lnTo>
                    <a:pt x="211155" y="798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08019" y="1705610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60019" y="0"/>
                  </a:moveTo>
                  <a:lnTo>
                    <a:pt x="211155" y="7985"/>
                  </a:lnTo>
                  <a:lnTo>
                    <a:pt x="254853" y="30358"/>
                  </a:lnTo>
                  <a:lnTo>
                    <a:pt x="288858" y="64739"/>
                  </a:lnTo>
                  <a:lnTo>
                    <a:pt x="310916" y="108752"/>
                  </a:lnTo>
                  <a:lnTo>
                    <a:pt x="318769" y="160019"/>
                  </a:lnTo>
                  <a:lnTo>
                    <a:pt x="310916" y="211287"/>
                  </a:lnTo>
                  <a:lnTo>
                    <a:pt x="288858" y="255300"/>
                  </a:lnTo>
                  <a:lnTo>
                    <a:pt x="254853" y="289681"/>
                  </a:lnTo>
                  <a:lnTo>
                    <a:pt x="211155" y="312054"/>
                  </a:lnTo>
                  <a:lnTo>
                    <a:pt x="160019" y="320039"/>
                  </a:lnTo>
                  <a:lnTo>
                    <a:pt x="108752" y="312054"/>
                  </a:lnTo>
                  <a:lnTo>
                    <a:pt x="64739" y="289681"/>
                  </a:lnTo>
                  <a:lnTo>
                    <a:pt x="30358" y="255300"/>
                  </a:lnTo>
                  <a:lnTo>
                    <a:pt x="7985" y="211287"/>
                  </a:lnTo>
                  <a:lnTo>
                    <a:pt x="0" y="160019"/>
                  </a:lnTo>
                  <a:lnTo>
                    <a:pt x="7985" y="108752"/>
                  </a:lnTo>
                  <a:lnTo>
                    <a:pt x="30358" y="64739"/>
                  </a:lnTo>
                  <a:lnTo>
                    <a:pt x="64739" y="30358"/>
                  </a:lnTo>
                  <a:lnTo>
                    <a:pt x="108752" y="7985"/>
                  </a:lnTo>
                  <a:lnTo>
                    <a:pt x="160019" y="0"/>
                  </a:lnTo>
                  <a:close/>
                </a:path>
                <a:path w="320039" h="320039">
                  <a:moveTo>
                    <a:pt x="0" y="0"/>
                  </a:moveTo>
                  <a:lnTo>
                    <a:pt x="0" y="0"/>
                  </a:lnTo>
                </a:path>
                <a:path w="320039" h="320039">
                  <a:moveTo>
                    <a:pt x="320040" y="320039"/>
                  </a:moveTo>
                  <a:lnTo>
                    <a:pt x="320040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31259" y="1713230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69">
                  <a:moveTo>
                    <a:pt x="160019" y="0"/>
                  </a:moveTo>
                  <a:lnTo>
                    <a:pt x="108752" y="7853"/>
                  </a:lnTo>
                  <a:lnTo>
                    <a:pt x="64739" y="29911"/>
                  </a:lnTo>
                  <a:lnTo>
                    <a:pt x="30358" y="63916"/>
                  </a:lnTo>
                  <a:lnTo>
                    <a:pt x="7985" y="107614"/>
                  </a:lnTo>
                  <a:lnTo>
                    <a:pt x="0" y="158750"/>
                  </a:lnTo>
                  <a:lnTo>
                    <a:pt x="7985" y="210017"/>
                  </a:lnTo>
                  <a:lnTo>
                    <a:pt x="30358" y="254030"/>
                  </a:lnTo>
                  <a:lnTo>
                    <a:pt x="64739" y="288411"/>
                  </a:lnTo>
                  <a:lnTo>
                    <a:pt x="108752" y="310784"/>
                  </a:lnTo>
                  <a:lnTo>
                    <a:pt x="160019" y="318770"/>
                  </a:lnTo>
                  <a:lnTo>
                    <a:pt x="211287" y="310784"/>
                  </a:lnTo>
                  <a:lnTo>
                    <a:pt x="255300" y="288411"/>
                  </a:lnTo>
                  <a:lnTo>
                    <a:pt x="289681" y="254030"/>
                  </a:lnTo>
                  <a:lnTo>
                    <a:pt x="312054" y="210017"/>
                  </a:lnTo>
                  <a:lnTo>
                    <a:pt x="320039" y="158750"/>
                  </a:lnTo>
                  <a:lnTo>
                    <a:pt x="312054" y="107614"/>
                  </a:lnTo>
                  <a:lnTo>
                    <a:pt x="289681" y="63916"/>
                  </a:lnTo>
                  <a:lnTo>
                    <a:pt x="255300" y="29911"/>
                  </a:lnTo>
                  <a:lnTo>
                    <a:pt x="211287" y="7853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31259" y="1713230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69">
                  <a:moveTo>
                    <a:pt x="160019" y="0"/>
                  </a:moveTo>
                  <a:lnTo>
                    <a:pt x="211287" y="7853"/>
                  </a:lnTo>
                  <a:lnTo>
                    <a:pt x="255300" y="29911"/>
                  </a:lnTo>
                  <a:lnTo>
                    <a:pt x="289681" y="63916"/>
                  </a:lnTo>
                  <a:lnTo>
                    <a:pt x="312054" y="107614"/>
                  </a:lnTo>
                  <a:lnTo>
                    <a:pt x="320039" y="158750"/>
                  </a:lnTo>
                  <a:lnTo>
                    <a:pt x="312054" y="210017"/>
                  </a:lnTo>
                  <a:lnTo>
                    <a:pt x="289681" y="254030"/>
                  </a:lnTo>
                  <a:lnTo>
                    <a:pt x="255300" y="288411"/>
                  </a:lnTo>
                  <a:lnTo>
                    <a:pt x="211287" y="310784"/>
                  </a:lnTo>
                  <a:lnTo>
                    <a:pt x="160019" y="318770"/>
                  </a:lnTo>
                  <a:lnTo>
                    <a:pt x="108752" y="310784"/>
                  </a:lnTo>
                  <a:lnTo>
                    <a:pt x="64739" y="288411"/>
                  </a:lnTo>
                  <a:lnTo>
                    <a:pt x="30358" y="254030"/>
                  </a:lnTo>
                  <a:lnTo>
                    <a:pt x="7985" y="210017"/>
                  </a:lnTo>
                  <a:lnTo>
                    <a:pt x="0" y="158750"/>
                  </a:lnTo>
                  <a:lnTo>
                    <a:pt x="7985" y="107614"/>
                  </a:lnTo>
                  <a:lnTo>
                    <a:pt x="30358" y="63916"/>
                  </a:lnTo>
                  <a:lnTo>
                    <a:pt x="64739" y="29911"/>
                  </a:lnTo>
                  <a:lnTo>
                    <a:pt x="108752" y="7853"/>
                  </a:lnTo>
                  <a:lnTo>
                    <a:pt x="160019" y="0"/>
                  </a:lnTo>
                  <a:close/>
                </a:path>
                <a:path w="320039" h="318769">
                  <a:moveTo>
                    <a:pt x="0" y="0"/>
                  </a:moveTo>
                  <a:lnTo>
                    <a:pt x="0" y="0"/>
                  </a:lnTo>
                </a:path>
                <a:path w="320039" h="318769">
                  <a:moveTo>
                    <a:pt x="320039" y="318770"/>
                  </a:moveTo>
                  <a:lnTo>
                    <a:pt x="320039" y="3187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36719" y="1724660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69">
                  <a:moveTo>
                    <a:pt x="160019" y="0"/>
                  </a:moveTo>
                  <a:lnTo>
                    <a:pt x="108752" y="7853"/>
                  </a:lnTo>
                  <a:lnTo>
                    <a:pt x="64739" y="29911"/>
                  </a:lnTo>
                  <a:lnTo>
                    <a:pt x="30358" y="63916"/>
                  </a:lnTo>
                  <a:lnTo>
                    <a:pt x="7985" y="107614"/>
                  </a:lnTo>
                  <a:lnTo>
                    <a:pt x="0" y="158750"/>
                  </a:lnTo>
                  <a:lnTo>
                    <a:pt x="7985" y="210017"/>
                  </a:lnTo>
                  <a:lnTo>
                    <a:pt x="30358" y="254030"/>
                  </a:lnTo>
                  <a:lnTo>
                    <a:pt x="64739" y="288411"/>
                  </a:lnTo>
                  <a:lnTo>
                    <a:pt x="108752" y="310784"/>
                  </a:lnTo>
                  <a:lnTo>
                    <a:pt x="160019" y="318769"/>
                  </a:lnTo>
                  <a:lnTo>
                    <a:pt x="211287" y="310784"/>
                  </a:lnTo>
                  <a:lnTo>
                    <a:pt x="255300" y="288411"/>
                  </a:lnTo>
                  <a:lnTo>
                    <a:pt x="289681" y="254030"/>
                  </a:lnTo>
                  <a:lnTo>
                    <a:pt x="312054" y="210017"/>
                  </a:lnTo>
                  <a:lnTo>
                    <a:pt x="320039" y="158750"/>
                  </a:lnTo>
                  <a:lnTo>
                    <a:pt x="312054" y="107614"/>
                  </a:lnTo>
                  <a:lnTo>
                    <a:pt x="289681" y="63916"/>
                  </a:lnTo>
                  <a:lnTo>
                    <a:pt x="255300" y="29911"/>
                  </a:lnTo>
                  <a:lnTo>
                    <a:pt x="211287" y="7853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36719" y="1724660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69">
                  <a:moveTo>
                    <a:pt x="160019" y="0"/>
                  </a:moveTo>
                  <a:lnTo>
                    <a:pt x="211287" y="7853"/>
                  </a:lnTo>
                  <a:lnTo>
                    <a:pt x="255300" y="29911"/>
                  </a:lnTo>
                  <a:lnTo>
                    <a:pt x="289681" y="63916"/>
                  </a:lnTo>
                  <a:lnTo>
                    <a:pt x="312054" y="107614"/>
                  </a:lnTo>
                  <a:lnTo>
                    <a:pt x="320039" y="158750"/>
                  </a:lnTo>
                  <a:lnTo>
                    <a:pt x="312054" y="210017"/>
                  </a:lnTo>
                  <a:lnTo>
                    <a:pt x="289681" y="254030"/>
                  </a:lnTo>
                  <a:lnTo>
                    <a:pt x="255300" y="288411"/>
                  </a:lnTo>
                  <a:lnTo>
                    <a:pt x="211287" y="310784"/>
                  </a:lnTo>
                  <a:lnTo>
                    <a:pt x="160019" y="318769"/>
                  </a:lnTo>
                  <a:lnTo>
                    <a:pt x="108752" y="310784"/>
                  </a:lnTo>
                  <a:lnTo>
                    <a:pt x="64739" y="288411"/>
                  </a:lnTo>
                  <a:lnTo>
                    <a:pt x="30358" y="254030"/>
                  </a:lnTo>
                  <a:lnTo>
                    <a:pt x="7985" y="210017"/>
                  </a:lnTo>
                  <a:lnTo>
                    <a:pt x="0" y="158750"/>
                  </a:lnTo>
                  <a:lnTo>
                    <a:pt x="7985" y="107614"/>
                  </a:lnTo>
                  <a:lnTo>
                    <a:pt x="30358" y="63916"/>
                  </a:lnTo>
                  <a:lnTo>
                    <a:pt x="64739" y="29911"/>
                  </a:lnTo>
                  <a:lnTo>
                    <a:pt x="108752" y="7853"/>
                  </a:lnTo>
                  <a:lnTo>
                    <a:pt x="160019" y="0"/>
                  </a:lnTo>
                  <a:close/>
                </a:path>
                <a:path w="320039" h="318769">
                  <a:moveTo>
                    <a:pt x="0" y="0"/>
                  </a:moveTo>
                  <a:lnTo>
                    <a:pt x="0" y="0"/>
                  </a:lnTo>
                </a:path>
                <a:path w="320039" h="318769">
                  <a:moveTo>
                    <a:pt x="320039" y="318769"/>
                  </a:moveTo>
                  <a:lnTo>
                    <a:pt x="320039" y="3187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25669" y="1708150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69">
                  <a:moveTo>
                    <a:pt x="160019" y="0"/>
                  </a:moveTo>
                  <a:lnTo>
                    <a:pt x="116857" y="5503"/>
                  </a:lnTo>
                  <a:lnTo>
                    <a:pt x="78457" y="21166"/>
                  </a:lnTo>
                  <a:lnTo>
                    <a:pt x="46196" y="45719"/>
                  </a:lnTo>
                  <a:lnTo>
                    <a:pt x="21448" y="77893"/>
                  </a:lnTo>
                  <a:lnTo>
                    <a:pt x="5591" y="116416"/>
                  </a:lnTo>
                  <a:lnTo>
                    <a:pt x="0" y="160020"/>
                  </a:lnTo>
                  <a:lnTo>
                    <a:pt x="7985" y="211155"/>
                  </a:lnTo>
                  <a:lnTo>
                    <a:pt x="30358" y="254853"/>
                  </a:lnTo>
                  <a:lnTo>
                    <a:pt x="64739" y="288858"/>
                  </a:lnTo>
                  <a:lnTo>
                    <a:pt x="108752" y="310916"/>
                  </a:lnTo>
                  <a:lnTo>
                    <a:pt x="160019" y="318770"/>
                  </a:lnTo>
                  <a:lnTo>
                    <a:pt x="211155" y="310916"/>
                  </a:lnTo>
                  <a:lnTo>
                    <a:pt x="254853" y="288858"/>
                  </a:lnTo>
                  <a:lnTo>
                    <a:pt x="288858" y="254853"/>
                  </a:lnTo>
                  <a:lnTo>
                    <a:pt x="310916" y="211155"/>
                  </a:lnTo>
                  <a:lnTo>
                    <a:pt x="318769" y="160020"/>
                  </a:lnTo>
                  <a:lnTo>
                    <a:pt x="310916" y="108264"/>
                  </a:lnTo>
                  <a:lnTo>
                    <a:pt x="288858" y="64190"/>
                  </a:lnTo>
                  <a:lnTo>
                    <a:pt x="254853" y="29992"/>
                  </a:lnTo>
                  <a:lnTo>
                    <a:pt x="211155" y="7863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25669" y="1708150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69">
                  <a:moveTo>
                    <a:pt x="160019" y="0"/>
                  </a:moveTo>
                  <a:lnTo>
                    <a:pt x="211155" y="7863"/>
                  </a:lnTo>
                  <a:lnTo>
                    <a:pt x="254853" y="29992"/>
                  </a:lnTo>
                  <a:lnTo>
                    <a:pt x="288858" y="64190"/>
                  </a:lnTo>
                  <a:lnTo>
                    <a:pt x="310916" y="108264"/>
                  </a:lnTo>
                  <a:lnTo>
                    <a:pt x="318769" y="160020"/>
                  </a:lnTo>
                  <a:lnTo>
                    <a:pt x="310916" y="211155"/>
                  </a:lnTo>
                  <a:lnTo>
                    <a:pt x="288858" y="254853"/>
                  </a:lnTo>
                  <a:lnTo>
                    <a:pt x="254853" y="288858"/>
                  </a:lnTo>
                  <a:lnTo>
                    <a:pt x="211155" y="310916"/>
                  </a:lnTo>
                  <a:lnTo>
                    <a:pt x="160019" y="318770"/>
                  </a:lnTo>
                  <a:lnTo>
                    <a:pt x="108752" y="310916"/>
                  </a:lnTo>
                  <a:lnTo>
                    <a:pt x="64739" y="288858"/>
                  </a:lnTo>
                  <a:lnTo>
                    <a:pt x="30358" y="254853"/>
                  </a:lnTo>
                  <a:lnTo>
                    <a:pt x="7985" y="211155"/>
                  </a:lnTo>
                  <a:lnTo>
                    <a:pt x="0" y="160020"/>
                  </a:lnTo>
                  <a:lnTo>
                    <a:pt x="5591" y="116416"/>
                  </a:lnTo>
                  <a:lnTo>
                    <a:pt x="21448" y="77893"/>
                  </a:lnTo>
                  <a:lnTo>
                    <a:pt x="46196" y="45719"/>
                  </a:lnTo>
                  <a:lnTo>
                    <a:pt x="78457" y="21166"/>
                  </a:lnTo>
                  <a:lnTo>
                    <a:pt x="116857" y="5503"/>
                  </a:lnTo>
                  <a:lnTo>
                    <a:pt x="160019" y="0"/>
                  </a:lnTo>
                  <a:close/>
                </a:path>
                <a:path w="320039" h="318769">
                  <a:moveTo>
                    <a:pt x="0" y="0"/>
                  </a:moveTo>
                  <a:lnTo>
                    <a:pt x="0" y="0"/>
                  </a:lnTo>
                </a:path>
                <a:path w="320039" h="318769">
                  <a:moveTo>
                    <a:pt x="320039" y="318770"/>
                  </a:moveTo>
                  <a:lnTo>
                    <a:pt x="320039" y="3187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18429" y="1692910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69">
                  <a:moveTo>
                    <a:pt x="158750" y="0"/>
                  </a:moveTo>
                  <a:lnTo>
                    <a:pt x="107614" y="7853"/>
                  </a:lnTo>
                  <a:lnTo>
                    <a:pt x="63916" y="29911"/>
                  </a:lnTo>
                  <a:lnTo>
                    <a:pt x="29911" y="63916"/>
                  </a:lnTo>
                  <a:lnTo>
                    <a:pt x="7853" y="107614"/>
                  </a:lnTo>
                  <a:lnTo>
                    <a:pt x="0" y="158750"/>
                  </a:lnTo>
                  <a:lnTo>
                    <a:pt x="7853" y="210017"/>
                  </a:lnTo>
                  <a:lnTo>
                    <a:pt x="29911" y="254030"/>
                  </a:lnTo>
                  <a:lnTo>
                    <a:pt x="63916" y="288411"/>
                  </a:lnTo>
                  <a:lnTo>
                    <a:pt x="107614" y="310784"/>
                  </a:lnTo>
                  <a:lnTo>
                    <a:pt x="158750" y="318769"/>
                  </a:lnTo>
                  <a:lnTo>
                    <a:pt x="202353" y="313178"/>
                  </a:lnTo>
                  <a:lnTo>
                    <a:pt x="240876" y="297321"/>
                  </a:lnTo>
                  <a:lnTo>
                    <a:pt x="273050" y="272573"/>
                  </a:lnTo>
                  <a:lnTo>
                    <a:pt x="297603" y="240312"/>
                  </a:lnTo>
                  <a:lnTo>
                    <a:pt x="313266" y="201912"/>
                  </a:lnTo>
                  <a:lnTo>
                    <a:pt x="318770" y="158750"/>
                  </a:lnTo>
                  <a:lnTo>
                    <a:pt x="310906" y="107614"/>
                  </a:lnTo>
                  <a:lnTo>
                    <a:pt x="288777" y="63916"/>
                  </a:lnTo>
                  <a:lnTo>
                    <a:pt x="254579" y="29911"/>
                  </a:lnTo>
                  <a:lnTo>
                    <a:pt x="210505" y="7853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18429" y="1692910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69">
                  <a:moveTo>
                    <a:pt x="158750" y="0"/>
                  </a:moveTo>
                  <a:lnTo>
                    <a:pt x="210505" y="7853"/>
                  </a:lnTo>
                  <a:lnTo>
                    <a:pt x="254579" y="29911"/>
                  </a:lnTo>
                  <a:lnTo>
                    <a:pt x="288777" y="63916"/>
                  </a:lnTo>
                  <a:lnTo>
                    <a:pt x="310906" y="107614"/>
                  </a:lnTo>
                  <a:lnTo>
                    <a:pt x="318770" y="158750"/>
                  </a:lnTo>
                  <a:lnTo>
                    <a:pt x="313266" y="201912"/>
                  </a:lnTo>
                  <a:lnTo>
                    <a:pt x="297603" y="240312"/>
                  </a:lnTo>
                  <a:lnTo>
                    <a:pt x="273050" y="272573"/>
                  </a:lnTo>
                  <a:lnTo>
                    <a:pt x="240876" y="297321"/>
                  </a:lnTo>
                  <a:lnTo>
                    <a:pt x="202353" y="313178"/>
                  </a:lnTo>
                  <a:lnTo>
                    <a:pt x="158750" y="318769"/>
                  </a:lnTo>
                  <a:lnTo>
                    <a:pt x="107614" y="310784"/>
                  </a:lnTo>
                  <a:lnTo>
                    <a:pt x="63916" y="288411"/>
                  </a:lnTo>
                  <a:lnTo>
                    <a:pt x="29911" y="254030"/>
                  </a:lnTo>
                  <a:lnTo>
                    <a:pt x="7853" y="210017"/>
                  </a:lnTo>
                  <a:lnTo>
                    <a:pt x="0" y="158750"/>
                  </a:lnTo>
                  <a:lnTo>
                    <a:pt x="7853" y="107614"/>
                  </a:lnTo>
                  <a:lnTo>
                    <a:pt x="29911" y="63916"/>
                  </a:lnTo>
                  <a:lnTo>
                    <a:pt x="63916" y="29911"/>
                  </a:lnTo>
                  <a:lnTo>
                    <a:pt x="107614" y="7853"/>
                  </a:lnTo>
                  <a:lnTo>
                    <a:pt x="158750" y="0"/>
                  </a:lnTo>
                  <a:close/>
                </a:path>
                <a:path w="318770" h="318769">
                  <a:moveTo>
                    <a:pt x="0" y="0"/>
                  </a:moveTo>
                  <a:lnTo>
                    <a:pt x="0" y="0"/>
                  </a:lnTo>
                </a:path>
                <a:path w="318770" h="318769">
                  <a:moveTo>
                    <a:pt x="318770" y="318769"/>
                  </a:moveTo>
                  <a:lnTo>
                    <a:pt x="318770" y="3187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75629" y="1704340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70" h="320039">
                  <a:moveTo>
                    <a:pt x="158750" y="0"/>
                  </a:moveTo>
                  <a:lnTo>
                    <a:pt x="107614" y="7985"/>
                  </a:lnTo>
                  <a:lnTo>
                    <a:pt x="63916" y="30358"/>
                  </a:lnTo>
                  <a:lnTo>
                    <a:pt x="29911" y="64739"/>
                  </a:lnTo>
                  <a:lnTo>
                    <a:pt x="7853" y="108752"/>
                  </a:lnTo>
                  <a:lnTo>
                    <a:pt x="0" y="160020"/>
                  </a:lnTo>
                  <a:lnTo>
                    <a:pt x="7853" y="211287"/>
                  </a:lnTo>
                  <a:lnTo>
                    <a:pt x="29911" y="255300"/>
                  </a:lnTo>
                  <a:lnTo>
                    <a:pt x="63916" y="289681"/>
                  </a:lnTo>
                  <a:lnTo>
                    <a:pt x="107614" y="312054"/>
                  </a:lnTo>
                  <a:lnTo>
                    <a:pt x="158750" y="320039"/>
                  </a:lnTo>
                  <a:lnTo>
                    <a:pt x="202353" y="314448"/>
                  </a:lnTo>
                  <a:lnTo>
                    <a:pt x="240876" y="298591"/>
                  </a:lnTo>
                  <a:lnTo>
                    <a:pt x="273050" y="273843"/>
                  </a:lnTo>
                  <a:lnTo>
                    <a:pt x="297603" y="241582"/>
                  </a:lnTo>
                  <a:lnTo>
                    <a:pt x="313266" y="203182"/>
                  </a:lnTo>
                  <a:lnTo>
                    <a:pt x="318770" y="160020"/>
                  </a:lnTo>
                  <a:lnTo>
                    <a:pt x="313266" y="116857"/>
                  </a:lnTo>
                  <a:lnTo>
                    <a:pt x="297603" y="78457"/>
                  </a:lnTo>
                  <a:lnTo>
                    <a:pt x="273050" y="46196"/>
                  </a:lnTo>
                  <a:lnTo>
                    <a:pt x="240876" y="21448"/>
                  </a:lnTo>
                  <a:lnTo>
                    <a:pt x="202353" y="5591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75629" y="1704340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70" h="320039">
                  <a:moveTo>
                    <a:pt x="158750" y="0"/>
                  </a:moveTo>
                  <a:lnTo>
                    <a:pt x="202353" y="5591"/>
                  </a:lnTo>
                  <a:lnTo>
                    <a:pt x="240876" y="21448"/>
                  </a:lnTo>
                  <a:lnTo>
                    <a:pt x="273050" y="46196"/>
                  </a:lnTo>
                  <a:lnTo>
                    <a:pt x="297603" y="78457"/>
                  </a:lnTo>
                  <a:lnTo>
                    <a:pt x="313266" y="116857"/>
                  </a:lnTo>
                  <a:lnTo>
                    <a:pt x="318770" y="160020"/>
                  </a:lnTo>
                  <a:lnTo>
                    <a:pt x="313266" y="203182"/>
                  </a:lnTo>
                  <a:lnTo>
                    <a:pt x="297603" y="241582"/>
                  </a:lnTo>
                  <a:lnTo>
                    <a:pt x="273050" y="273843"/>
                  </a:lnTo>
                  <a:lnTo>
                    <a:pt x="240876" y="298591"/>
                  </a:lnTo>
                  <a:lnTo>
                    <a:pt x="202353" y="314448"/>
                  </a:lnTo>
                  <a:lnTo>
                    <a:pt x="158750" y="320039"/>
                  </a:lnTo>
                  <a:lnTo>
                    <a:pt x="107614" y="312054"/>
                  </a:lnTo>
                  <a:lnTo>
                    <a:pt x="63916" y="289681"/>
                  </a:lnTo>
                  <a:lnTo>
                    <a:pt x="29911" y="255300"/>
                  </a:lnTo>
                  <a:lnTo>
                    <a:pt x="7853" y="211287"/>
                  </a:lnTo>
                  <a:lnTo>
                    <a:pt x="0" y="160020"/>
                  </a:lnTo>
                  <a:lnTo>
                    <a:pt x="7853" y="108752"/>
                  </a:lnTo>
                  <a:lnTo>
                    <a:pt x="29911" y="64739"/>
                  </a:lnTo>
                  <a:lnTo>
                    <a:pt x="63916" y="30358"/>
                  </a:lnTo>
                  <a:lnTo>
                    <a:pt x="107614" y="7985"/>
                  </a:lnTo>
                  <a:lnTo>
                    <a:pt x="158750" y="0"/>
                  </a:lnTo>
                  <a:close/>
                </a:path>
                <a:path w="318770" h="320039">
                  <a:moveTo>
                    <a:pt x="0" y="0"/>
                  </a:moveTo>
                  <a:lnTo>
                    <a:pt x="0" y="0"/>
                  </a:lnTo>
                </a:path>
                <a:path w="318770" h="320039">
                  <a:moveTo>
                    <a:pt x="318770" y="320039"/>
                  </a:moveTo>
                  <a:lnTo>
                    <a:pt x="318770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582670" y="262890"/>
            <a:ext cx="1398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65" dirty="0">
                <a:solidFill>
                  <a:srgbClr val="000000"/>
                </a:solidFill>
                <a:latin typeface="Arial"/>
                <a:cs typeface="Arial"/>
              </a:rPr>
              <a:t>Ads</a:t>
            </a:r>
            <a:r>
              <a:rPr sz="2400" b="0" spc="-17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b="0" spc="4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400" b="0" spc="-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2400" b="0" spc="13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400" b="0" spc="-2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b="0" spc="-7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261007" y="4124097"/>
            <a:ext cx="3927475" cy="2281555"/>
            <a:chOff x="2261007" y="4124097"/>
            <a:chExt cx="3927475" cy="2281555"/>
          </a:xfrm>
        </p:grpSpPr>
        <p:sp>
          <p:nvSpPr>
            <p:cNvPr id="34" name="object 34"/>
            <p:cNvSpPr/>
            <p:nvPr/>
          </p:nvSpPr>
          <p:spPr>
            <a:xfrm>
              <a:off x="2265680" y="5326379"/>
              <a:ext cx="3917950" cy="1074420"/>
            </a:xfrm>
            <a:custGeom>
              <a:avLst/>
              <a:gdLst/>
              <a:ahLst/>
              <a:cxnLst/>
              <a:rect l="l" t="t" r="r" b="b"/>
              <a:pathLst>
                <a:path w="3917950" h="1074420">
                  <a:moveTo>
                    <a:pt x="3917950" y="0"/>
                  </a:moveTo>
                  <a:lnTo>
                    <a:pt x="0" y="0"/>
                  </a:lnTo>
                  <a:lnTo>
                    <a:pt x="0" y="1074420"/>
                  </a:lnTo>
                  <a:lnTo>
                    <a:pt x="3917950" y="107442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65680" y="5326379"/>
              <a:ext cx="3917950" cy="1074420"/>
            </a:xfrm>
            <a:custGeom>
              <a:avLst/>
              <a:gdLst/>
              <a:ahLst/>
              <a:cxnLst/>
              <a:rect l="l" t="t" r="r" b="b"/>
              <a:pathLst>
                <a:path w="3917950" h="1074420">
                  <a:moveTo>
                    <a:pt x="1958340" y="1074420"/>
                  </a:moveTo>
                  <a:lnTo>
                    <a:pt x="0" y="1074420"/>
                  </a:lnTo>
                  <a:lnTo>
                    <a:pt x="0" y="0"/>
                  </a:lnTo>
                  <a:lnTo>
                    <a:pt x="3917950" y="0"/>
                  </a:lnTo>
                  <a:lnTo>
                    <a:pt x="3917950" y="1074420"/>
                  </a:lnTo>
                  <a:lnTo>
                    <a:pt x="1958340" y="10744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00020" y="551306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69" h="318770">
                  <a:moveTo>
                    <a:pt x="160019" y="0"/>
                  </a:moveTo>
                  <a:lnTo>
                    <a:pt x="108752" y="7985"/>
                  </a:lnTo>
                  <a:lnTo>
                    <a:pt x="64739" y="30358"/>
                  </a:lnTo>
                  <a:lnTo>
                    <a:pt x="30358" y="64739"/>
                  </a:lnTo>
                  <a:lnTo>
                    <a:pt x="7985" y="108752"/>
                  </a:lnTo>
                  <a:lnTo>
                    <a:pt x="0" y="160019"/>
                  </a:lnTo>
                  <a:lnTo>
                    <a:pt x="7985" y="211155"/>
                  </a:lnTo>
                  <a:lnTo>
                    <a:pt x="30358" y="254853"/>
                  </a:lnTo>
                  <a:lnTo>
                    <a:pt x="64739" y="288858"/>
                  </a:lnTo>
                  <a:lnTo>
                    <a:pt x="108752" y="310916"/>
                  </a:lnTo>
                  <a:lnTo>
                    <a:pt x="160019" y="318769"/>
                  </a:lnTo>
                  <a:lnTo>
                    <a:pt x="211155" y="310916"/>
                  </a:lnTo>
                  <a:lnTo>
                    <a:pt x="254853" y="288858"/>
                  </a:lnTo>
                  <a:lnTo>
                    <a:pt x="288858" y="254853"/>
                  </a:lnTo>
                  <a:lnTo>
                    <a:pt x="310916" y="211155"/>
                  </a:lnTo>
                  <a:lnTo>
                    <a:pt x="318769" y="160019"/>
                  </a:lnTo>
                  <a:lnTo>
                    <a:pt x="310916" y="108752"/>
                  </a:lnTo>
                  <a:lnTo>
                    <a:pt x="288858" y="64739"/>
                  </a:lnTo>
                  <a:lnTo>
                    <a:pt x="254853" y="30358"/>
                  </a:lnTo>
                  <a:lnTo>
                    <a:pt x="211155" y="798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00020" y="5513069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60019" y="0"/>
                  </a:moveTo>
                  <a:lnTo>
                    <a:pt x="211155" y="7985"/>
                  </a:lnTo>
                  <a:lnTo>
                    <a:pt x="254853" y="30358"/>
                  </a:lnTo>
                  <a:lnTo>
                    <a:pt x="288858" y="64739"/>
                  </a:lnTo>
                  <a:lnTo>
                    <a:pt x="310916" y="108752"/>
                  </a:lnTo>
                  <a:lnTo>
                    <a:pt x="318769" y="160019"/>
                  </a:lnTo>
                  <a:lnTo>
                    <a:pt x="310916" y="211155"/>
                  </a:lnTo>
                  <a:lnTo>
                    <a:pt x="288858" y="254853"/>
                  </a:lnTo>
                  <a:lnTo>
                    <a:pt x="254853" y="288858"/>
                  </a:lnTo>
                  <a:lnTo>
                    <a:pt x="211155" y="310916"/>
                  </a:lnTo>
                  <a:lnTo>
                    <a:pt x="160019" y="318769"/>
                  </a:lnTo>
                  <a:lnTo>
                    <a:pt x="108752" y="310916"/>
                  </a:lnTo>
                  <a:lnTo>
                    <a:pt x="64739" y="288858"/>
                  </a:lnTo>
                  <a:lnTo>
                    <a:pt x="30358" y="254853"/>
                  </a:lnTo>
                  <a:lnTo>
                    <a:pt x="7985" y="211155"/>
                  </a:lnTo>
                  <a:lnTo>
                    <a:pt x="0" y="160019"/>
                  </a:lnTo>
                  <a:lnTo>
                    <a:pt x="7985" y="108752"/>
                  </a:lnTo>
                  <a:lnTo>
                    <a:pt x="30358" y="64739"/>
                  </a:lnTo>
                  <a:lnTo>
                    <a:pt x="64739" y="30358"/>
                  </a:lnTo>
                  <a:lnTo>
                    <a:pt x="108752" y="7985"/>
                  </a:lnTo>
                  <a:lnTo>
                    <a:pt x="160019" y="0"/>
                  </a:lnTo>
                  <a:close/>
                </a:path>
                <a:path w="320039" h="320039">
                  <a:moveTo>
                    <a:pt x="0" y="0"/>
                  </a:moveTo>
                  <a:lnTo>
                    <a:pt x="0" y="0"/>
                  </a:lnTo>
                </a:path>
                <a:path w="320039" h="320039">
                  <a:moveTo>
                    <a:pt x="320040" y="320039"/>
                  </a:moveTo>
                  <a:lnTo>
                    <a:pt x="320040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26790" y="6005829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70">
                  <a:moveTo>
                    <a:pt x="160020" y="0"/>
                  </a:moveTo>
                  <a:lnTo>
                    <a:pt x="108752" y="7853"/>
                  </a:lnTo>
                  <a:lnTo>
                    <a:pt x="64739" y="29911"/>
                  </a:lnTo>
                  <a:lnTo>
                    <a:pt x="30358" y="63916"/>
                  </a:lnTo>
                  <a:lnTo>
                    <a:pt x="7985" y="107614"/>
                  </a:lnTo>
                  <a:lnTo>
                    <a:pt x="0" y="158750"/>
                  </a:lnTo>
                  <a:lnTo>
                    <a:pt x="7985" y="210017"/>
                  </a:lnTo>
                  <a:lnTo>
                    <a:pt x="30358" y="254030"/>
                  </a:lnTo>
                  <a:lnTo>
                    <a:pt x="64739" y="288411"/>
                  </a:lnTo>
                  <a:lnTo>
                    <a:pt x="108752" y="310784"/>
                  </a:lnTo>
                  <a:lnTo>
                    <a:pt x="160020" y="318770"/>
                  </a:lnTo>
                  <a:lnTo>
                    <a:pt x="211287" y="310784"/>
                  </a:lnTo>
                  <a:lnTo>
                    <a:pt x="255300" y="288411"/>
                  </a:lnTo>
                  <a:lnTo>
                    <a:pt x="289681" y="254030"/>
                  </a:lnTo>
                  <a:lnTo>
                    <a:pt x="312054" y="210017"/>
                  </a:lnTo>
                  <a:lnTo>
                    <a:pt x="320039" y="158750"/>
                  </a:lnTo>
                  <a:lnTo>
                    <a:pt x="312054" y="107614"/>
                  </a:lnTo>
                  <a:lnTo>
                    <a:pt x="289681" y="63916"/>
                  </a:lnTo>
                  <a:lnTo>
                    <a:pt x="255300" y="29911"/>
                  </a:lnTo>
                  <a:lnTo>
                    <a:pt x="211287" y="7853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26790" y="6005829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70">
                  <a:moveTo>
                    <a:pt x="160020" y="0"/>
                  </a:moveTo>
                  <a:lnTo>
                    <a:pt x="211287" y="7853"/>
                  </a:lnTo>
                  <a:lnTo>
                    <a:pt x="255300" y="29911"/>
                  </a:lnTo>
                  <a:lnTo>
                    <a:pt x="289681" y="63916"/>
                  </a:lnTo>
                  <a:lnTo>
                    <a:pt x="312054" y="107614"/>
                  </a:lnTo>
                  <a:lnTo>
                    <a:pt x="320039" y="158750"/>
                  </a:lnTo>
                  <a:lnTo>
                    <a:pt x="312054" y="210017"/>
                  </a:lnTo>
                  <a:lnTo>
                    <a:pt x="289681" y="254030"/>
                  </a:lnTo>
                  <a:lnTo>
                    <a:pt x="255300" y="288411"/>
                  </a:lnTo>
                  <a:lnTo>
                    <a:pt x="211287" y="310784"/>
                  </a:lnTo>
                  <a:lnTo>
                    <a:pt x="160020" y="318770"/>
                  </a:lnTo>
                  <a:lnTo>
                    <a:pt x="108752" y="310784"/>
                  </a:lnTo>
                  <a:lnTo>
                    <a:pt x="64739" y="288411"/>
                  </a:lnTo>
                  <a:lnTo>
                    <a:pt x="30358" y="254030"/>
                  </a:lnTo>
                  <a:lnTo>
                    <a:pt x="7985" y="210017"/>
                  </a:lnTo>
                  <a:lnTo>
                    <a:pt x="0" y="158750"/>
                  </a:lnTo>
                  <a:lnTo>
                    <a:pt x="7985" y="107614"/>
                  </a:lnTo>
                  <a:lnTo>
                    <a:pt x="30358" y="63916"/>
                  </a:lnTo>
                  <a:lnTo>
                    <a:pt x="64739" y="29911"/>
                  </a:lnTo>
                  <a:lnTo>
                    <a:pt x="108752" y="7853"/>
                  </a:lnTo>
                  <a:lnTo>
                    <a:pt x="160020" y="0"/>
                  </a:lnTo>
                  <a:close/>
                </a:path>
                <a:path w="320039" h="318770">
                  <a:moveTo>
                    <a:pt x="0" y="0"/>
                  </a:moveTo>
                  <a:lnTo>
                    <a:pt x="0" y="0"/>
                  </a:lnTo>
                </a:path>
                <a:path w="320039" h="318770">
                  <a:moveTo>
                    <a:pt x="320039" y="318770"/>
                  </a:moveTo>
                  <a:lnTo>
                    <a:pt x="320039" y="3187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74060" y="547750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107614" y="7853"/>
                  </a:lnTo>
                  <a:lnTo>
                    <a:pt x="63916" y="29911"/>
                  </a:lnTo>
                  <a:lnTo>
                    <a:pt x="29911" y="63916"/>
                  </a:lnTo>
                  <a:lnTo>
                    <a:pt x="7853" y="107614"/>
                  </a:lnTo>
                  <a:lnTo>
                    <a:pt x="0" y="158749"/>
                  </a:lnTo>
                  <a:lnTo>
                    <a:pt x="7853" y="210017"/>
                  </a:lnTo>
                  <a:lnTo>
                    <a:pt x="29911" y="254030"/>
                  </a:lnTo>
                  <a:lnTo>
                    <a:pt x="63916" y="288411"/>
                  </a:lnTo>
                  <a:lnTo>
                    <a:pt x="107614" y="310784"/>
                  </a:lnTo>
                  <a:lnTo>
                    <a:pt x="158750" y="318769"/>
                  </a:lnTo>
                  <a:lnTo>
                    <a:pt x="210017" y="310784"/>
                  </a:lnTo>
                  <a:lnTo>
                    <a:pt x="254030" y="288411"/>
                  </a:lnTo>
                  <a:lnTo>
                    <a:pt x="288411" y="254030"/>
                  </a:lnTo>
                  <a:lnTo>
                    <a:pt x="310784" y="210017"/>
                  </a:lnTo>
                  <a:lnTo>
                    <a:pt x="318769" y="158749"/>
                  </a:lnTo>
                  <a:lnTo>
                    <a:pt x="310784" y="107614"/>
                  </a:lnTo>
                  <a:lnTo>
                    <a:pt x="288411" y="63916"/>
                  </a:lnTo>
                  <a:lnTo>
                    <a:pt x="254030" y="29911"/>
                  </a:lnTo>
                  <a:lnTo>
                    <a:pt x="210017" y="7853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74060" y="547750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210017" y="7853"/>
                  </a:lnTo>
                  <a:lnTo>
                    <a:pt x="254030" y="29911"/>
                  </a:lnTo>
                  <a:lnTo>
                    <a:pt x="288411" y="63916"/>
                  </a:lnTo>
                  <a:lnTo>
                    <a:pt x="310784" y="107614"/>
                  </a:lnTo>
                  <a:lnTo>
                    <a:pt x="318769" y="158749"/>
                  </a:lnTo>
                  <a:lnTo>
                    <a:pt x="310784" y="210017"/>
                  </a:lnTo>
                  <a:lnTo>
                    <a:pt x="288411" y="254030"/>
                  </a:lnTo>
                  <a:lnTo>
                    <a:pt x="254030" y="288411"/>
                  </a:lnTo>
                  <a:lnTo>
                    <a:pt x="210017" y="310784"/>
                  </a:lnTo>
                  <a:lnTo>
                    <a:pt x="158750" y="318769"/>
                  </a:lnTo>
                  <a:lnTo>
                    <a:pt x="107614" y="310784"/>
                  </a:lnTo>
                  <a:lnTo>
                    <a:pt x="63916" y="288411"/>
                  </a:lnTo>
                  <a:lnTo>
                    <a:pt x="29911" y="254030"/>
                  </a:lnTo>
                  <a:lnTo>
                    <a:pt x="7853" y="210017"/>
                  </a:lnTo>
                  <a:lnTo>
                    <a:pt x="0" y="158749"/>
                  </a:lnTo>
                  <a:lnTo>
                    <a:pt x="7853" y="107614"/>
                  </a:lnTo>
                  <a:lnTo>
                    <a:pt x="29911" y="63916"/>
                  </a:lnTo>
                  <a:lnTo>
                    <a:pt x="63916" y="29911"/>
                  </a:lnTo>
                  <a:lnTo>
                    <a:pt x="107614" y="7853"/>
                  </a:lnTo>
                  <a:lnTo>
                    <a:pt x="158750" y="0"/>
                  </a:lnTo>
                  <a:close/>
                </a:path>
                <a:path w="318770" h="318770">
                  <a:moveTo>
                    <a:pt x="0" y="0"/>
                  </a:moveTo>
                  <a:lnTo>
                    <a:pt x="0" y="0"/>
                  </a:lnTo>
                </a:path>
                <a:path w="318770" h="318770">
                  <a:moveTo>
                    <a:pt x="318769" y="318769"/>
                  </a:moveTo>
                  <a:lnTo>
                    <a:pt x="318769" y="3187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77310" y="565911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107614" y="7985"/>
                  </a:lnTo>
                  <a:lnTo>
                    <a:pt x="63916" y="30358"/>
                  </a:lnTo>
                  <a:lnTo>
                    <a:pt x="29911" y="64739"/>
                  </a:lnTo>
                  <a:lnTo>
                    <a:pt x="7853" y="108752"/>
                  </a:lnTo>
                  <a:lnTo>
                    <a:pt x="0" y="160019"/>
                  </a:lnTo>
                  <a:lnTo>
                    <a:pt x="7853" y="211155"/>
                  </a:lnTo>
                  <a:lnTo>
                    <a:pt x="29911" y="254853"/>
                  </a:lnTo>
                  <a:lnTo>
                    <a:pt x="63916" y="288858"/>
                  </a:lnTo>
                  <a:lnTo>
                    <a:pt x="107614" y="310916"/>
                  </a:lnTo>
                  <a:lnTo>
                    <a:pt x="158750" y="318769"/>
                  </a:lnTo>
                  <a:lnTo>
                    <a:pt x="210017" y="310916"/>
                  </a:lnTo>
                  <a:lnTo>
                    <a:pt x="254030" y="288858"/>
                  </a:lnTo>
                  <a:lnTo>
                    <a:pt x="288411" y="254853"/>
                  </a:lnTo>
                  <a:lnTo>
                    <a:pt x="310784" y="211155"/>
                  </a:lnTo>
                  <a:lnTo>
                    <a:pt x="318769" y="160019"/>
                  </a:lnTo>
                  <a:lnTo>
                    <a:pt x="310784" y="108752"/>
                  </a:lnTo>
                  <a:lnTo>
                    <a:pt x="288411" y="64739"/>
                  </a:lnTo>
                  <a:lnTo>
                    <a:pt x="254030" y="30358"/>
                  </a:lnTo>
                  <a:lnTo>
                    <a:pt x="210017" y="7985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77310" y="5659119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70" h="320039">
                  <a:moveTo>
                    <a:pt x="158750" y="0"/>
                  </a:moveTo>
                  <a:lnTo>
                    <a:pt x="210017" y="7985"/>
                  </a:lnTo>
                  <a:lnTo>
                    <a:pt x="254030" y="30358"/>
                  </a:lnTo>
                  <a:lnTo>
                    <a:pt x="288411" y="64739"/>
                  </a:lnTo>
                  <a:lnTo>
                    <a:pt x="310784" y="108752"/>
                  </a:lnTo>
                  <a:lnTo>
                    <a:pt x="318769" y="160019"/>
                  </a:lnTo>
                  <a:lnTo>
                    <a:pt x="310784" y="211155"/>
                  </a:lnTo>
                  <a:lnTo>
                    <a:pt x="288411" y="254853"/>
                  </a:lnTo>
                  <a:lnTo>
                    <a:pt x="254030" y="288858"/>
                  </a:lnTo>
                  <a:lnTo>
                    <a:pt x="210017" y="310916"/>
                  </a:lnTo>
                  <a:lnTo>
                    <a:pt x="158750" y="318769"/>
                  </a:lnTo>
                  <a:lnTo>
                    <a:pt x="107614" y="310916"/>
                  </a:lnTo>
                  <a:lnTo>
                    <a:pt x="63916" y="288858"/>
                  </a:lnTo>
                  <a:lnTo>
                    <a:pt x="29911" y="254853"/>
                  </a:lnTo>
                  <a:lnTo>
                    <a:pt x="7853" y="211155"/>
                  </a:lnTo>
                  <a:lnTo>
                    <a:pt x="0" y="160019"/>
                  </a:lnTo>
                  <a:lnTo>
                    <a:pt x="7853" y="108752"/>
                  </a:lnTo>
                  <a:lnTo>
                    <a:pt x="29911" y="64739"/>
                  </a:lnTo>
                  <a:lnTo>
                    <a:pt x="63916" y="30358"/>
                  </a:lnTo>
                  <a:lnTo>
                    <a:pt x="107614" y="7985"/>
                  </a:lnTo>
                  <a:lnTo>
                    <a:pt x="158750" y="0"/>
                  </a:lnTo>
                  <a:close/>
                </a:path>
                <a:path w="318770" h="320039">
                  <a:moveTo>
                    <a:pt x="0" y="0"/>
                  </a:moveTo>
                  <a:lnTo>
                    <a:pt x="0" y="0"/>
                  </a:lnTo>
                </a:path>
                <a:path w="318770" h="320039">
                  <a:moveTo>
                    <a:pt x="318769" y="320039"/>
                  </a:moveTo>
                  <a:lnTo>
                    <a:pt x="318769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19270" y="594232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60019" y="0"/>
                  </a:moveTo>
                  <a:lnTo>
                    <a:pt x="108752" y="7853"/>
                  </a:lnTo>
                  <a:lnTo>
                    <a:pt x="64739" y="29911"/>
                  </a:lnTo>
                  <a:lnTo>
                    <a:pt x="30358" y="63916"/>
                  </a:lnTo>
                  <a:lnTo>
                    <a:pt x="7985" y="107614"/>
                  </a:lnTo>
                  <a:lnTo>
                    <a:pt x="0" y="158750"/>
                  </a:lnTo>
                  <a:lnTo>
                    <a:pt x="5591" y="202353"/>
                  </a:lnTo>
                  <a:lnTo>
                    <a:pt x="21448" y="240876"/>
                  </a:lnTo>
                  <a:lnTo>
                    <a:pt x="46196" y="273050"/>
                  </a:lnTo>
                  <a:lnTo>
                    <a:pt x="78457" y="297603"/>
                  </a:lnTo>
                  <a:lnTo>
                    <a:pt x="116857" y="313266"/>
                  </a:lnTo>
                  <a:lnTo>
                    <a:pt x="160019" y="318770"/>
                  </a:lnTo>
                  <a:lnTo>
                    <a:pt x="211155" y="310906"/>
                  </a:lnTo>
                  <a:lnTo>
                    <a:pt x="254853" y="288777"/>
                  </a:lnTo>
                  <a:lnTo>
                    <a:pt x="288858" y="254579"/>
                  </a:lnTo>
                  <a:lnTo>
                    <a:pt x="310916" y="210505"/>
                  </a:lnTo>
                  <a:lnTo>
                    <a:pt x="318769" y="158750"/>
                  </a:lnTo>
                  <a:lnTo>
                    <a:pt x="310916" y="107614"/>
                  </a:lnTo>
                  <a:lnTo>
                    <a:pt x="288858" y="63916"/>
                  </a:lnTo>
                  <a:lnTo>
                    <a:pt x="254853" y="29911"/>
                  </a:lnTo>
                  <a:lnTo>
                    <a:pt x="211155" y="7853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19270" y="5942329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70">
                  <a:moveTo>
                    <a:pt x="160019" y="0"/>
                  </a:moveTo>
                  <a:lnTo>
                    <a:pt x="211155" y="7853"/>
                  </a:lnTo>
                  <a:lnTo>
                    <a:pt x="254853" y="29911"/>
                  </a:lnTo>
                  <a:lnTo>
                    <a:pt x="288858" y="63916"/>
                  </a:lnTo>
                  <a:lnTo>
                    <a:pt x="310916" y="107614"/>
                  </a:lnTo>
                  <a:lnTo>
                    <a:pt x="318769" y="158750"/>
                  </a:lnTo>
                  <a:lnTo>
                    <a:pt x="310916" y="210505"/>
                  </a:lnTo>
                  <a:lnTo>
                    <a:pt x="288858" y="254579"/>
                  </a:lnTo>
                  <a:lnTo>
                    <a:pt x="254853" y="288777"/>
                  </a:lnTo>
                  <a:lnTo>
                    <a:pt x="211155" y="310906"/>
                  </a:lnTo>
                  <a:lnTo>
                    <a:pt x="160019" y="318770"/>
                  </a:lnTo>
                  <a:lnTo>
                    <a:pt x="116857" y="313266"/>
                  </a:lnTo>
                  <a:lnTo>
                    <a:pt x="78457" y="297603"/>
                  </a:lnTo>
                  <a:lnTo>
                    <a:pt x="46196" y="273050"/>
                  </a:lnTo>
                  <a:lnTo>
                    <a:pt x="21448" y="240876"/>
                  </a:lnTo>
                  <a:lnTo>
                    <a:pt x="5591" y="202353"/>
                  </a:lnTo>
                  <a:lnTo>
                    <a:pt x="0" y="158750"/>
                  </a:lnTo>
                  <a:lnTo>
                    <a:pt x="7985" y="107614"/>
                  </a:lnTo>
                  <a:lnTo>
                    <a:pt x="30358" y="63916"/>
                  </a:lnTo>
                  <a:lnTo>
                    <a:pt x="64739" y="29911"/>
                  </a:lnTo>
                  <a:lnTo>
                    <a:pt x="108752" y="7853"/>
                  </a:lnTo>
                  <a:lnTo>
                    <a:pt x="160019" y="0"/>
                  </a:lnTo>
                  <a:close/>
                </a:path>
                <a:path w="320039" h="318770">
                  <a:moveTo>
                    <a:pt x="0" y="0"/>
                  </a:moveTo>
                  <a:lnTo>
                    <a:pt x="0" y="0"/>
                  </a:lnTo>
                </a:path>
                <a:path w="320039" h="318770">
                  <a:moveTo>
                    <a:pt x="320039" y="318770"/>
                  </a:moveTo>
                  <a:lnTo>
                    <a:pt x="320039" y="3187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27550" y="555751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60020" y="0"/>
                  </a:moveTo>
                  <a:lnTo>
                    <a:pt x="108752" y="7853"/>
                  </a:lnTo>
                  <a:lnTo>
                    <a:pt x="64739" y="29911"/>
                  </a:lnTo>
                  <a:lnTo>
                    <a:pt x="30358" y="63916"/>
                  </a:lnTo>
                  <a:lnTo>
                    <a:pt x="7985" y="107614"/>
                  </a:lnTo>
                  <a:lnTo>
                    <a:pt x="0" y="158749"/>
                  </a:lnTo>
                  <a:lnTo>
                    <a:pt x="5591" y="202353"/>
                  </a:lnTo>
                  <a:lnTo>
                    <a:pt x="21448" y="240876"/>
                  </a:lnTo>
                  <a:lnTo>
                    <a:pt x="46196" y="273049"/>
                  </a:lnTo>
                  <a:lnTo>
                    <a:pt x="78457" y="297603"/>
                  </a:lnTo>
                  <a:lnTo>
                    <a:pt x="116857" y="313266"/>
                  </a:lnTo>
                  <a:lnTo>
                    <a:pt x="160020" y="318769"/>
                  </a:lnTo>
                  <a:lnTo>
                    <a:pt x="211155" y="310906"/>
                  </a:lnTo>
                  <a:lnTo>
                    <a:pt x="254853" y="288777"/>
                  </a:lnTo>
                  <a:lnTo>
                    <a:pt x="288858" y="254579"/>
                  </a:lnTo>
                  <a:lnTo>
                    <a:pt x="310916" y="210505"/>
                  </a:lnTo>
                  <a:lnTo>
                    <a:pt x="318770" y="158749"/>
                  </a:lnTo>
                  <a:lnTo>
                    <a:pt x="310916" y="107614"/>
                  </a:lnTo>
                  <a:lnTo>
                    <a:pt x="288858" y="63916"/>
                  </a:lnTo>
                  <a:lnTo>
                    <a:pt x="254853" y="29911"/>
                  </a:lnTo>
                  <a:lnTo>
                    <a:pt x="211155" y="7853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27550" y="5557519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60020" y="0"/>
                  </a:moveTo>
                  <a:lnTo>
                    <a:pt x="211155" y="7853"/>
                  </a:lnTo>
                  <a:lnTo>
                    <a:pt x="254853" y="29911"/>
                  </a:lnTo>
                  <a:lnTo>
                    <a:pt x="288858" y="63916"/>
                  </a:lnTo>
                  <a:lnTo>
                    <a:pt x="310916" y="107614"/>
                  </a:lnTo>
                  <a:lnTo>
                    <a:pt x="318770" y="158749"/>
                  </a:lnTo>
                  <a:lnTo>
                    <a:pt x="310916" y="210505"/>
                  </a:lnTo>
                  <a:lnTo>
                    <a:pt x="288858" y="254579"/>
                  </a:lnTo>
                  <a:lnTo>
                    <a:pt x="254853" y="288777"/>
                  </a:lnTo>
                  <a:lnTo>
                    <a:pt x="211155" y="310906"/>
                  </a:lnTo>
                  <a:lnTo>
                    <a:pt x="160020" y="318769"/>
                  </a:lnTo>
                  <a:lnTo>
                    <a:pt x="116857" y="313266"/>
                  </a:lnTo>
                  <a:lnTo>
                    <a:pt x="78457" y="297603"/>
                  </a:lnTo>
                  <a:lnTo>
                    <a:pt x="46196" y="273049"/>
                  </a:lnTo>
                  <a:lnTo>
                    <a:pt x="21448" y="240876"/>
                  </a:lnTo>
                  <a:lnTo>
                    <a:pt x="5591" y="202353"/>
                  </a:lnTo>
                  <a:lnTo>
                    <a:pt x="0" y="158749"/>
                  </a:lnTo>
                  <a:lnTo>
                    <a:pt x="7985" y="107614"/>
                  </a:lnTo>
                  <a:lnTo>
                    <a:pt x="30358" y="63916"/>
                  </a:lnTo>
                  <a:lnTo>
                    <a:pt x="64739" y="29911"/>
                  </a:lnTo>
                  <a:lnTo>
                    <a:pt x="108752" y="7853"/>
                  </a:lnTo>
                  <a:lnTo>
                    <a:pt x="160020" y="0"/>
                  </a:lnTo>
                  <a:close/>
                </a:path>
                <a:path w="320039" h="320039">
                  <a:moveTo>
                    <a:pt x="0" y="0"/>
                  </a:moveTo>
                  <a:lnTo>
                    <a:pt x="0" y="0"/>
                  </a:lnTo>
                </a:path>
                <a:path w="320039" h="320039">
                  <a:moveTo>
                    <a:pt x="320039" y="320039"/>
                  </a:moveTo>
                  <a:lnTo>
                    <a:pt x="320039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27630" y="591946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69" h="318770">
                  <a:moveTo>
                    <a:pt x="158750" y="0"/>
                  </a:moveTo>
                  <a:lnTo>
                    <a:pt x="107614" y="7985"/>
                  </a:lnTo>
                  <a:lnTo>
                    <a:pt x="63916" y="30358"/>
                  </a:lnTo>
                  <a:lnTo>
                    <a:pt x="29911" y="64739"/>
                  </a:lnTo>
                  <a:lnTo>
                    <a:pt x="7853" y="108752"/>
                  </a:lnTo>
                  <a:lnTo>
                    <a:pt x="0" y="160019"/>
                  </a:lnTo>
                  <a:lnTo>
                    <a:pt x="7853" y="211155"/>
                  </a:lnTo>
                  <a:lnTo>
                    <a:pt x="29911" y="254853"/>
                  </a:lnTo>
                  <a:lnTo>
                    <a:pt x="63916" y="288858"/>
                  </a:lnTo>
                  <a:lnTo>
                    <a:pt x="107614" y="310916"/>
                  </a:lnTo>
                  <a:lnTo>
                    <a:pt x="158750" y="318769"/>
                  </a:lnTo>
                  <a:lnTo>
                    <a:pt x="210017" y="310916"/>
                  </a:lnTo>
                  <a:lnTo>
                    <a:pt x="254030" y="288858"/>
                  </a:lnTo>
                  <a:lnTo>
                    <a:pt x="288411" y="254853"/>
                  </a:lnTo>
                  <a:lnTo>
                    <a:pt x="310784" y="211155"/>
                  </a:lnTo>
                  <a:lnTo>
                    <a:pt x="318769" y="160019"/>
                  </a:lnTo>
                  <a:lnTo>
                    <a:pt x="310784" y="108752"/>
                  </a:lnTo>
                  <a:lnTo>
                    <a:pt x="288411" y="64739"/>
                  </a:lnTo>
                  <a:lnTo>
                    <a:pt x="254030" y="30358"/>
                  </a:lnTo>
                  <a:lnTo>
                    <a:pt x="210017" y="7985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27630" y="5919469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69" h="320039">
                  <a:moveTo>
                    <a:pt x="158750" y="0"/>
                  </a:moveTo>
                  <a:lnTo>
                    <a:pt x="210017" y="7985"/>
                  </a:lnTo>
                  <a:lnTo>
                    <a:pt x="254030" y="30358"/>
                  </a:lnTo>
                  <a:lnTo>
                    <a:pt x="288411" y="64739"/>
                  </a:lnTo>
                  <a:lnTo>
                    <a:pt x="310784" y="108752"/>
                  </a:lnTo>
                  <a:lnTo>
                    <a:pt x="318769" y="160019"/>
                  </a:lnTo>
                  <a:lnTo>
                    <a:pt x="310784" y="211155"/>
                  </a:lnTo>
                  <a:lnTo>
                    <a:pt x="288411" y="254853"/>
                  </a:lnTo>
                  <a:lnTo>
                    <a:pt x="254030" y="288858"/>
                  </a:lnTo>
                  <a:lnTo>
                    <a:pt x="210017" y="310916"/>
                  </a:lnTo>
                  <a:lnTo>
                    <a:pt x="158750" y="318769"/>
                  </a:lnTo>
                  <a:lnTo>
                    <a:pt x="107614" y="310916"/>
                  </a:lnTo>
                  <a:lnTo>
                    <a:pt x="63916" y="288858"/>
                  </a:lnTo>
                  <a:lnTo>
                    <a:pt x="29911" y="254853"/>
                  </a:lnTo>
                  <a:lnTo>
                    <a:pt x="7853" y="211155"/>
                  </a:lnTo>
                  <a:lnTo>
                    <a:pt x="0" y="160019"/>
                  </a:lnTo>
                  <a:lnTo>
                    <a:pt x="7853" y="108752"/>
                  </a:lnTo>
                  <a:lnTo>
                    <a:pt x="29911" y="64739"/>
                  </a:lnTo>
                  <a:lnTo>
                    <a:pt x="63916" y="30358"/>
                  </a:lnTo>
                  <a:lnTo>
                    <a:pt x="107614" y="7985"/>
                  </a:lnTo>
                  <a:lnTo>
                    <a:pt x="158750" y="0"/>
                  </a:lnTo>
                  <a:close/>
                </a:path>
                <a:path w="318769" h="320039">
                  <a:moveTo>
                    <a:pt x="0" y="0"/>
                  </a:moveTo>
                  <a:lnTo>
                    <a:pt x="0" y="0"/>
                  </a:lnTo>
                </a:path>
                <a:path w="318769" h="320039">
                  <a:moveTo>
                    <a:pt x="318769" y="320039"/>
                  </a:moveTo>
                  <a:lnTo>
                    <a:pt x="318769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02860" y="594232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107614" y="7853"/>
                  </a:lnTo>
                  <a:lnTo>
                    <a:pt x="63916" y="29911"/>
                  </a:lnTo>
                  <a:lnTo>
                    <a:pt x="29911" y="63916"/>
                  </a:lnTo>
                  <a:lnTo>
                    <a:pt x="7853" y="107614"/>
                  </a:lnTo>
                  <a:lnTo>
                    <a:pt x="0" y="158750"/>
                  </a:lnTo>
                  <a:lnTo>
                    <a:pt x="7853" y="210505"/>
                  </a:lnTo>
                  <a:lnTo>
                    <a:pt x="29911" y="254579"/>
                  </a:lnTo>
                  <a:lnTo>
                    <a:pt x="63916" y="288777"/>
                  </a:lnTo>
                  <a:lnTo>
                    <a:pt x="107614" y="310906"/>
                  </a:lnTo>
                  <a:lnTo>
                    <a:pt x="158750" y="318770"/>
                  </a:lnTo>
                  <a:lnTo>
                    <a:pt x="201912" y="313266"/>
                  </a:lnTo>
                  <a:lnTo>
                    <a:pt x="240312" y="297603"/>
                  </a:lnTo>
                  <a:lnTo>
                    <a:pt x="272573" y="273050"/>
                  </a:lnTo>
                  <a:lnTo>
                    <a:pt x="297321" y="240876"/>
                  </a:lnTo>
                  <a:lnTo>
                    <a:pt x="313178" y="202353"/>
                  </a:lnTo>
                  <a:lnTo>
                    <a:pt x="318769" y="158750"/>
                  </a:lnTo>
                  <a:lnTo>
                    <a:pt x="310784" y="107614"/>
                  </a:lnTo>
                  <a:lnTo>
                    <a:pt x="288411" y="63916"/>
                  </a:lnTo>
                  <a:lnTo>
                    <a:pt x="254030" y="29911"/>
                  </a:lnTo>
                  <a:lnTo>
                    <a:pt x="210017" y="7853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02860" y="594232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210017" y="7853"/>
                  </a:lnTo>
                  <a:lnTo>
                    <a:pt x="254030" y="29911"/>
                  </a:lnTo>
                  <a:lnTo>
                    <a:pt x="288411" y="63916"/>
                  </a:lnTo>
                  <a:lnTo>
                    <a:pt x="310784" y="107614"/>
                  </a:lnTo>
                  <a:lnTo>
                    <a:pt x="318769" y="158750"/>
                  </a:lnTo>
                  <a:lnTo>
                    <a:pt x="313178" y="202353"/>
                  </a:lnTo>
                  <a:lnTo>
                    <a:pt x="297321" y="240876"/>
                  </a:lnTo>
                  <a:lnTo>
                    <a:pt x="272573" y="273050"/>
                  </a:lnTo>
                  <a:lnTo>
                    <a:pt x="240312" y="297603"/>
                  </a:lnTo>
                  <a:lnTo>
                    <a:pt x="201912" y="313266"/>
                  </a:lnTo>
                  <a:lnTo>
                    <a:pt x="158750" y="318770"/>
                  </a:lnTo>
                  <a:lnTo>
                    <a:pt x="107614" y="310906"/>
                  </a:lnTo>
                  <a:lnTo>
                    <a:pt x="63916" y="288777"/>
                  </a:lnTo>
                  <a:lnTo>
                    <a:pt x="29911" y="254579"/>
                  </a:lnTo>
                  <a:lnTo>
                    <a:pt x="7853" y="210505"/>
                  </a:lnTo>
                  <a:lnTo>
                    <a:pt x="0" y="158750"/>
                  </a:lnTo>
                  <a:lnTo>
                    <a:pt x="7853" y="107614"/>
                  </a:lnTo>
                  <a:lnTo>
                    <a:pt x="29911" y="63916"/>
                  </a:lnTo>
                  <a:lnTo>
                    <a:pt x="63916" y="29911"/>
                  </a:lnTo>
                  <a:lnTo>
                    <a:pt x="107614" y="7853"/>
                  </a:lnTo>
                  <a:lnTo>
                    <a:pt x="158750" y="0"/>
                  </a:lnTo>
                  <a:close/>
                </a:path>
                <a:path w="318770" h="318770">
                  <a:moveTo>
                    <a:pt x="0" y="0"/>
                  </a:moveTo>
                  <a:lnTo>
                    <a:pt x="0" y="0"/>
                  </a:lnTo>
                </a:path>
                <a:path w="318770" h="318770">
                  <a:moveTo>
                    <a:pt x="318769" y="318770"/>
                  </a:moveTo>
                  <a:lnTo>
                    <a:pt x="318769" y="3187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63160" y="5482589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60019" y="0"/>
                  </a:moveTo>
                  <a:lnTo>
                    <a:pt x="108752" y="7985"/>
                  </a:lnTo>
                  <a:lnTo>
                    <a:pt x="64739" y="30358"/>
                  </a:lnTo>
                  <a:lnTo>
                    <a:pt x="30358" y="64739"/>
                  </a:lnTo>
                  <a:lnTo>
                    <a:pt x="7985" y="108752"/>
                  </a:lnTo>
                  <a:lnTo>
                    <a:pt x="0" y="160020"/>
                  </a:lnTo>
                  <a:lnTo>
                    <a:pt x="7985" y="211287"/>
                  </a:lnTo>
                  <a:lnTo>
                    <a:pt x="30358" y="255300"/>
                  </a:lnTo>
                  <a:lnTo>
                    <a:pt x="64739" y="289681"/>
                  </a:lnTo>
                  <a:lnTo>
                    <a:pt x="108752" y="312054"/>
                  </a:lnTo>
                  <a:lnTo>
                    <a:pt x="160019" y="320040"/>
                  </a:lnTo>
                  <a:lnTo>
                    <a:pt x="211287" y="312054"/>
                  </a:lnTo>
                  <a:lnTo>
                    <a:pt x="255300" y="289681"/>
                  </a:lnTo>
                  <a:lnTo>
                    <a:pt x="289681" y="255300"/>
                  </a:lnTo>
                  <a:lnTo>
                    <a:pt x="312054" y="211287"/>
                  </a:lnTo>
                  <a:lnTo>
                    <a:pt x="320039" y="160020"/>
                  </a:lnTo>
                  <a:lnTo>
                    <a:pt x="312054" y="108752"/>
                  </a:lnTo>
                  <a:lnTo>
                    <a:pt x="289681" y="64739"/>
                  </a:lnTo>
                  <a:lnTo>
                    <a:pt x="255300" y="30358"/>
                  </a:lnTo>
                  <a:lnTo>
                    <a:pt x="211287" y="798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63160" y="5482589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60019" y="0"/>
                  </a:moveTo>
                  <a:lnTo>
                    <a:pt x="211287" y="7985"/>
                  </a:lnTo>
                  <a:lnTo>
                    <a:pt x="255300" y="30358"/>
                  </a:lnTo>
                  <a:lnTo>
                    <a:pt x="289681" y="64739"/>
                  </a:lnTo>
                  <a:lnTo>
                    <a:pt x="312054" y="108752"/>
                  </a:lnTo>
                  <a:lnTo>
                    <a:pt x="320039" y="160020"/>
                  </a:lnTo>
                  <a:lnTo>
                    <a:pt x="312054" y="211287"/>
                  </a:lnTo>
                  <a:lnTo>
                    <a:pt x="289681" y="255300"/>
                  </a:lnTo>
                  <a:lnTo>
                    <a:pt x="255300" y="289681"/>
                  </a:lnTo>
                  <a:lnTo>
                    <a:pt x="211287" y="312054"/>
                  </a:lnTo>
                  <a:lnTo>
                    <a:pt x="160019" y="320040"/>
                  </a:lnTo>
                  <a:lnTo>
                    <a:pt x="108752" y="312054"/>
                  </a:lnTo>
                  <a:lnTo>
                    <a:pt x="64739" y="289681"/>
                  </a:lnTo>
                  <a:lnTo>
                    <a:pt x="30358" y="255300"/>
                  </a:lnTo>
                  <a:lnTo>
                    <a:pt x="7985" y="211287"/>
                  </a:lnTo>
                  <a:lnTo>
                    <a:pt x="0" y="160020"/>
                  </a:lnTo>
                  <a:lnTo>
                    <a:pt x="7985" y="108752"/>
                  </a:lnTo>
                  <a:lnTo>
                    <a:pt x="30358" y="64739"/>
                  </a:lnTo>
                  <a:lnTo>
                    <a:pt x="64739" y="30358"/>
                  </a:lnTo>
                  <a:lnTo>
                    <a:pt x="108752" y="7985"/>
                  </a:lnTo>
                  <a:lnTo>
                    <a:pt x="160019" y="0"/>
                  </a:lnTo>
                  <a:close/>
                </a:path>
                <a:path w="320039" h="320039">
                  <a:moveTo>
                    <a:pt x="0" y="0"/>
                  </a:moveTo>
                  <a:lnTo>
                    <a:pt x="0" y="0"/>
                  </a:lnTo>
                </a:path>
                <a:path w="320039" h="320039">
                  <a:moveTo>
                    <a:pt x="320039" y="320040"/>
                  </a:moveTo>
                  <a:lnTo>
                    <a:pt x="320039" y="32004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81650" y="559434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60020" y="0"/>
                  </a:moveTo>
                  <a:lnTo>
                    <a:pt x="116857" y="5503"/>
                  </a:lnTo>
                  <a:lnTo>
                    <a:pt x="78457" y="21166"/>
                  </a:lnTo>
                  <a:lnTo>
                    <a:pt x="46196" y="45720"/>
                  </a:lnTo>
                  <a:lnTo>
                    <a:pt x="21448" y="77893"/>
                  </a:lnTo>
                  <a:lnTo>
                    <a:pt x="5591" y="116416"/>
                  </a:lnTo>
                  <a:lnTo>
                    <a:pt x="0" y="160019"/>
                  </a:lnTo>
                  <a:lnTo>
                    <a:pt x="7985" y="211155"/>
                  </a:lnTo>
                  <a:lnTo>
                    <a:pt x="30358" y="254853"/>
                  </a:lnTo>
                  <a:lnTo>
                    <a:pt x="64739" y="288858"/>
                  </a:lnTo>
                  <a:lnTo>
                    <a:pt x="108752" y="310916"/>
                  </a:lnTo>
                  <a:lnTo>
                    <a:pt x="160020" y="318769"/>
                  </a:lnTo>
                  <a:lnTo>
                    <a:pt x="211155" y="310916"/>
                  </a:lnTo>
                  <a:lnTo>
                    <a:pt x="254853" y="288858"/>
                  </a:lnTo>
                  <a:lnTo>
                    <a:pt x="288858" y="254853"/>
                  </a:lnTo>
                  <a:lnTo>
                    <a:pt x="310916" y="211155"/>
                  </a:lnTo>
                  <a:lnTo>
                    <a:pt x="318770" y="160019"/>
                  </a:lnTo>
                  <a:lnTo>
                    <a:pt x="310916" y="108264"/>
                  </a:lnTo>
                  <a:lnTo>
                    <a:pt x="288858" y="64190"/>
                  </a:lnTo>
                  <a:lnTo>
                    <a:pt x="254853" y="29992"/>
                  </a:lnTo>
                  <a:lnTo>
                    <a:pt x="211155" y="7863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81650" y="5594349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70">
                  <a:moveTo>
                    <a:pt x="160020" y="0"/>
                  </a:moveTo>
                  <a:lnTo>
                    <a:pt x="211155" y="7863"/>
                  </a:lnTo>
                  <a:lnTo>
                    <a:pt x="254853" y="29992"/>
                  </a:lnTo>
                  <a:lnTo>
                    <a:pt x="288858" y="64190"/>
                  </a:lnTo>
                  <a:lnTo>
                    <a:pt x="310916" y="108264"/>
                  </a:lnTo>
                  <a:lnTo>
                    <a:pt x="318770" y="160019"/>
                  </a:lnTo>
                  <a:lnTo>
                    <a:pt x="310916" y="211155"/>
                  </a:lnTo>
                  <a:lnTo>
                    <a:pt x="288858" y="254853"/>
                  </a:lnTo>
                  <a:lnTo>
                    <a:pt x="254853" y="288858"/>
                  </a:lnTo>
                  <a:lnTo>
                    <a:pt x="211155" y="310916"/>
                  </a:lnTo>
                  <a:lnTo>
                    <a:pt x="160020" y="318769"/>
                  </a:lnTo>
                  <a:lnTo>
                    <a:pt x="108752" y="310916"/>
                  </a:lnTo>
                  <a:lnTo>
                    <a:pt x="64739" y="288858"/>
                  </a:lnTo>
                  <a:lnTo>
                    <a:pt x="30358" y="254853"/>
                  </a:lnTo>
                  <a:lnTo>
                    <a:pt x="7985" y="211155"/>
                  </a:lnTo>
                  <a:lnTo>
                    <a:pt x="0" y="160019"/>
                  </a:lnTo>
                  <a:lnTo>
                    <a:pt x="5591" y="116416"/>
                  </a:lnTo>
                  <a:lnTo>
                    <a:pt x="21448" y="77893"/>
                  </a:lnTo>
                  <a:lnTo>
                    <a:pt x="46196" y="45720"/>
                  </a:lnTo>
                  <a:lnTo>
                    <a:pt x="78457" y="21166"/>
                  </a:lnTo>
                  <a:lnTo>
                    <a:pt x="116857" y="5503"/>
                  </a:lnTo>
                  <a:lnTo>
                    <a:pt x="160020" y="0"/>
                  </a:lnTo>
                  <a:close/>
                </a:path>
                <a:path w="320039" h="318770">
                  <a:moveTo>
                    <a:pt x="0" y="0"/>
                  </a:moveTo>
                  <a:lnTo>
                    <a:pt x="0" y="0"/>
                  </a:lnTo>
                </a:path>
                <a:path w="320039" h="318770">
                  <a:moveTo>
                    <a:pt x="320039" y="318769"/>
                  </a:moveTo>
                  <a:lnTo>
                    <a:pt x="320039" y="3187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00020" y="449706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69" h="318770">
                  <a:moveTo>
                    <a:pt x="160019" y="0"/>
                  </a:moveTo>
                  <a:lnTo>
                    <a:pt x="108752" y="7985"/>
                  </a:lnTo>
                  <a:lnTo>
                    <a:pt x="64739" y="30358"/>
                  </a:lnTo>
                  <a:lnTo>
                    <a:pt x="30358" y="64739"/>
                  </a:lnTo>
                  <a:lnTo>
                    <a:pt x="7985" y="108752"/>
                  </a:lnTo>
                  <a:lnTo>
                    <a:pt x="0" y="160019"/>
                  </a:lnTo>
                  <a:lnTo>
                    <a:pt x="7985" y="211155"/>
                  </a:lnTo>
                  <a:lnTo>
                    <a:pt x="30358" y="254853"/>
                  </a:lnTo>
                  <a:lnTo>
                    <a:pt x="64739" y="288858"/>
                  </a:lnTo>
                  <a:lnTo>
                    <a:pt x="108752" y="310916"/>
                  </a:lnTo>
                  <a:lnTo>
                    <a:pt x="160019" y="318769"/>
                  </a:lnTo>
                  <a:lnTo>
                    <a:pt x="211155" y="310916"/>
                  </a:lnTo>
                  <a:lnTo>
                    <a:pt x="254853" y="288858"/>
                  </a:lnTo>
                  <a:lnTo>
                    <a:pt x="288858" y="254853"/>
                  </a:lnTo>
                  <a:lnTo>
                    <a:pt x="310916" y="211155"/>
                  </a:lnTo>
                  <a:lnTo>
                    <a:pt x="318769" y="160019"/>
                  </a:lnTo>
                  <a:lnTo>
                    <a:pt x="310916" y="108752"/>
                  </a:lnTo>
                  <a:lnTo>
                    <a:pt x="288858" y="64739"/>
                  </a:lnTo>
                  <a:lnTo>
                    <a:pt x="254853" y="30358"/>
                  </a:lnTo>
                  <a:lnTo>
                    <a:pt x="211155" y="798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00020" y="4497069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60019" y="0"/>
                  </a:moveTo>
                  <a:lnTo>
                    <a:pt x="211155" y="7985"/>
                  </a:lnTo>
                  <a:lnTo>
                    <a:pt x="254853" y="30358"/>
                  </a:lnTo>
                  <a:lnTo>
                    <a:pt x="288858" y="64739"/>
                  </a:lnTo>
                  <a:lnTo>
                    <a:pt x="310916" y="108752"/>
                  </a:lnTo>
                  <a:lnTo>
                    <a:pt x="318769" y="160019"/>
                  </a:lnTo>
                  <a:lnTo>
                    <a:pt x="310916" y="211155"/>
                  </a:lnTo>
                  <a:lnTo>
                    <a:pt x="288858" y="254853"/>
                  </a:lnTo>
                  <a:lnTo>
                    <a:pt x="254853" y="288858"/>
                  </a:lnTo>
                  <a:lnTo>
                    <a:pt x="211155" y="310916"/>
                  </a:lnTo>
                  <a:lnTo>
                    <a:pt x="160019" y="318769"/>
                  </a:lnTo>
                  <a:lnTo>
                    <a:pt x="108752" y="310916"/>
                  </a:lnTo>
                  <a:lnTo>
                    <a:pt x="64739" y="288858"/>
                  </a:lnTo>
                  <a:lnTo>
                    <a:pt x="30358" y="254853"/>
                  </a:lnTo>
                  <a:lnTo>
                    <a:pt x="7985" y="211155"/>
                  </a:lnTo>
                  <a:lnTo>
                    <a:pt x="0" y="160019"/>
                  </a:lnTo>
                  <a:lnTo>
                    <a:pt x="7985" y="108752"/>
                  </a:lnTo>
                  <a:lnTo>
                    <a:pt x="30358" y="64739"/>
                  </a:lnTo>
                  <a:lnTo>
                    <a:pt x="64739" y="30358"/>
                  </a:lnTo>
                  <a:lnTo>
                    <a:pt x="108752" y="7985"/>
                  </a:lnTo>
                  <a:lnTo>
                    <a:pt x="160019" y="0"/>
                  </a:lnTo>
                  <a:close/>
                </a:path>
                <a:path w="320039" h="320039">
                  <a:moveTo>
                    <a:pt x="0" y="0"/>
                  </a:moveTo>
                  <a:lnTo>
                    <a:pt x="0" y="0"/>
                  </a:lnTo>
                </a:path>
                <a:path w="320039" h="320039">
                  <a:moveTo>
                    <a:pt x="320040" y="320039"/>
                  </a:moveTo>
                  <a:lnTo>
                    <a:pt x="320040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572510" y="469899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107614" y="7863"/>
                  </a:lnTo>
                  <a:lnTo>
                    <a:pt x="63916" y="29992"/>
                  </a:lnTo>
                  <a:lnTo>
                    <a:pt x="29911" y="64190"/>
                  </a:lnTo>
                  <a:lnTo>
                    <a:pt x="7853" y="108264"/>
                  </a:lnTo>
                  <a:lnTo>
                    <a:pt x="0" y="160019"/>
                  </a:lnTo>
                  <a:lnTo>
                    <a:pt x="7853" y="211155"/>
                  </a:lnTo>
                  <a:lnTo>
                    <a:pt x="29911" y="254853"/>
                  </a:lnTo>
                  <a:lnTo>
                    <a:pt x="63916" y="288858"/>
                  </a:lnTo>
                  <a:lnTo>
                    <a:pt x="107614" y="310916"/>
                  </a:lnTo>
                  <a:lnTo>
                    <a:pt x="158750" y="318769"/>
                  </a:lnTo>
                  <a:lnTo>
                    <a:pt x="210017" y="310916"/>
                  </a:lnTo>
                  <a:lnTo>
                    <a:pt x="254030" y="288858"/>
                  </a:lnTo>
                  <a:lnTo>
                    <a:pt x="288411" y="254853"/>
                  </a:lnTo>
                  <a:lnTo>
                    <a:pt x="310784" y="211155"/>
                  </a:lnTo>
                  <a:lnTo>
                    <a:pt x="318769" y="160019"/>
                  </a:lnTo>
                  <a:lnTo>
                    <a:pt x="313178" y="116416"/>
                  </a:lnTo>
                  <a:lnTo>
                    <a:pt x="297321" y="77893"/>
                  </a:lnTo>
                  <a:lnTo>
                    <a:pt x="272573" y="45719"/>
                  </a:lnTo>
                  <a:lnTo>
                    <a:pt x="240312" y="21166"/>
                  </a:lnTo>
                  <a:lnTo>
                    <a:pt x="201912" y="5503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72510" y="469899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201912" y="5503"/>
                  </a:lnTo>
                  <a:lnTo>
                    <a:pt x="240312" y="21166"/>
                  </a:lnTo>
                  <a:lnTo>
                    <a:pt x="272573" y="45719"/>
                  </a:lnTo>
                  <a:lnTo>
                    <a:pt x="297321" y="77893"/>
                  </a:lnTo>
                  <a:lnTo>
                    <a:pt x="313178" y="116416"/>
                  </a:lnTo>
                  <a:lnTo>
                    <a:pt x="318769" y="160019"/>
                  </a:lnTo>
                  <a:lnTo>
                    <a:pt x="310784" y="211155"/>
                  </a:lnTo>
                  <a:lnTo>
                    <a:pt x="288411" y="254853"/>
                  </a:lnTo>
                  <a:lnTo>
                    <a:pt x="254030" y="288858"/>
                  </a:lnTo>
                  <a:lnTo>
                    <a:pt x="210017" y="310916"/>
                  </a:lnTo>
                  <a:lnTo>
                    <a:pt x="158750" y="318769"/>
                  </a:lnTo>
                  <a:lnTo>
                    <a:pt x="107614" y="310916"/>
                  </a:lnTo>
                  <a:lnTo>
                    <a:pt x="63916" y="288858"/>
                  </a:lnTo>
                  <a:lnTo>
                    <a:pt x="29911" y="254853"/>
                  </a:lnTo>
                  <a:lnTo>
                    <a:pt x="7853" y="211155"/>
                  </a:lnTo>
                  <a:lnTo>
                    <a:pt x="0" y="160019"/>
                  </a:lnTo>
                  <a:lnTo>
                    <a:pt x="7853" y="108264"/>
                  </a:lnTo>
                  <a:lnTo>
                    <a:pt x="29911" y="64190"/>
                  </a:lnTo>
                  <a:lnTo>
                    <a:pt x="63916" y="29992"/>
                  </a:lnTo>
                  <a:lnTo>
                    <a:pt x="107614" y="7863"/>
                  </a:lnTo>
                  <a:lnTo>
                    <a:pt x="158750" y="0"/>
                  </a:lnTo>
                  <a:close/>
                </a:path>
                <a:path w="318770" h="318770">
                  <a:moveTo>
                    <a:pt x="0" y="0"/>
                  </a:moveTo>
                  <a:lnTo>
                    <a:pt x="0" y="0"/>
                  </a:lnTo>
                </a:path>
                <a:path w="318770" h="318770">
                  <a:moveTo>
                    <a:pt x="318769" y="318769"/>
                  </a:moveTo>
                  <a:lnTo>
                    <a:pt x="318769" y="3187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304030" y="450341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107614" y="7853"/>
                  </a:lnTo>
                  <a:lnTo>
                    <a:pt x="63916" y="29911"/>
                  </a:lnTo>
                  <a:lnTo>
                    <a:pt x="29911" y="63916"/>
                  </a:lnTo>
                  <a:lnTo>
                    <a:pt x="7853" y="107614"/>
                  </a:lnTo>
                  <a:lnTo>
                    <a:pt x="0" y="158749"/>
                  </a:lnTo>
                  <a:lnTo>
                    <a:pt x="7853" y="210505"/>
                  </a:lnTo>
                  <a:lnTo>
                    <a:pt x="29911" y="254579"/>
                  </a:lnTo>
                  <a:lnTo>
                    <a:pt x="63916" y="288777"/>
                  </a:lnTo>
                  <a:lnTo>
                    <a:pt x="107614" y="310906"/>
                  </a:lnTo>
                  <a:lnTo>
                    <a:pt x="158750" y="318769"/>
                  </a:lnTo>
                  <a:lnTo>
                    <a:pt x="202353" y="313266"/>
                  </a:lnTo>
                  <a:lnTo>
                    <a:pt x="240876" y="297603"/>
                  </a:lnTo>
                  <a:lnTo>
                    <a:pt x="273050" y="273049"/>
                  </a:lnTo>
                  <a:lnTo>
                    <a:pt x="297603" y="240876"/>
                  </a:lnTo>
                  <a:lnTo>
                    <a:pt x="313266" y="202353"/>
                  </a:lnTo>
                  <a:lnTo>
                    <a:pt x="318770" y="158749"/>
                  </a:lnTo>
                  <a:lnTo>
                    <a:pt x="310906" y="107614"/>
                  </a:lnTo>
                  <a:lnTo>
                    <a:pt x="288777" y="63916"/>
                  </a:lnTo>
                  <a:lnTo>
                    <a:pt x="254579" y="29911"/>
                  </a:lnTo>
                  <a:lnTo>
                    <a:pt x="210505" y="7853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304030" y="4503419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70" h="320039">
                  <a:moveTo>
                    <a:pt x="158750" y="0"/>
                  </a:moveTo>
                  <a:lnTo>
                    <a:pt x="210505" y="7853"/>
                  </a:lnTo>
                  <a:lnTo>
                    <a:pt x="254579" y="29911"/>
                  </a:lnTo>
                  <a:lnTo>
                    <a:pt x="288777" y="63916"/>
                  </a:lnTo>
                  <a:lnTo>
                    <a:pt x="310906" y="107614"/>
                  </a:lnTo>
                  <a:lnTo>
                    <a:pt x="318770" y="158749"/>
                  </a:lnTo>
                  <a:lnTo>
                    <a:pt x="313266" y="202353"/>
                  </a:lnTo>
                  <a:lnTo>
                    <a:pt x="297603" y="240876"/>
                  </a:lnTo>
                  <a:lnTo>
                    <a:pt x="273050" y="273049"/>
                  </a:lnTo>
                  <a:lnTo>
                    <a:pt x="240876" y="297603"/>
                  </a:lnTo>
                  <a:lnTo>
                    <a:pt x="202353" y="313266"/>
                  </a:lnTo>
                  <a:lnTo>
                    <a:pt x="158750" y="318769"/>
                  </a:lnTo>
                  <a:lnTo>
                    <a:pt x="107614" y="310906"/>
                  </a:lnTo>
                  <a:lnTo>
                    <a:pt x="63916" y="288777"/>
                  </a:lnTo>
                  <a:lnTo>
                    <a:pt x="29911" y="254579"/>
                  </a:lnTo>
                  <a:lnTo>
                    <a:pt x="7853" y="210505"/>
                  </a:lnTo>
                  <a:lnTo>
                    <a:pt x="0" y="158749"/>
                  </a:lnTo>
                  <a:lnTo>
                    <a:pt x="7853" y="107614"/>
                  </a:lnTo>
                  <a:lnTo>
                    <a:pt x="29911" y="63916"/>
                  </a:lnTo>
                  <a:lnTo>
                    <a:pt x="63916" y="29911"/>
                  </a:lnTo>
                  <a:lnTo>
                    <a:pt x="107614" y="7853"/>
                  </a:lnTo>
                  <a:lnTo>
                    <a:pt x="158750" y="0"/>
                  </a:lnTo>
                  <a:close/>
                </a:path>
                <a:path w="318770" h="320039">
                  <a:moveTo>
                    <a:pt x="0" y="0"/>
                  </a:moveTo>
                  <a:lnTo>
                    <a:pt x="0" y="0"/>
                  </a:lnTo>
                </a:path>
                <a:path w="318770" h="320039">
                  <a:moveTo>
                    <a:pt x="318770" y="320039"/>
                  </a:moveTo>
                  <a:lnTo>
                    <a:pt x="318770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10810" y="455421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58750" y="0"/>
                  </a:moveTo>
                  <a:lnTo>
                    <a:pt x="107614" y="7853"/>
                  </a:lnTo>
                  <a:lnTo>
                    <a:pt x="63916" y="29911"/>
                  </a:lnTo>
                  <a:lnTo>
                    <a:pt x="29911" y="63916"/>
                  </a:lnTo>
                  <a:lnTo>
                    <a:pt x="7853" y="107614"/>
                  </a:lnTo>
                  <a:lnTo>
                    <a:pt x="0" y="158749"/>
                  </a:lnTo>
                  <a:lnTo>
                    <a:pt x="7853" y="210505"/>
                  </a:lnTo>
                  <a:lnTo>
                    <a:pt x="29911" y="254579"/>
                  </a:lnTo>
                  <a:lnTo>
                    <a:pt x="63916" y="288777"/>
                  </a:lnTo>
                  <a:lnTo>
                    <a:pt x="107614" y="310906"/>
                  </a:lnTo>
                  <a:lnTo>
                    <a:pt x="158750" y="318769"/>
                  </a:lnTo>
                  <a:lnTo>
                    <a:pt x="201912" y="313266"/>
                  </a:lnTo>
                  <a:lnTo>
                    <a:pt x="240312" y="297603"/>
                  </a:lnTo>
                  <a:lnTo>
                    <a:pt x="272573" y="273049"/>
                  </a:lnTo>
                  <a:lnTo>
                    <a:pt x="297321" y="240876"/>
                  </a:lnTo>
                  <a:lnTo>
                    <a:pt x="313178" y="202353"/>
                  </a:lnTo>
                  <a:lnTo>
                    <a:pt x="318769" y="158749"/>
                  </a:lnTo>
                  <a:lnTo>
                    <a:pt x="310784" y="107614"/>
                  </a:lnTo>
                  <a:lnTo>
                    <a:pt x="288411" y="63916"/>
                  </a:lnTo>
                  <a:lnTo>
                    <a:pt x="254030" y="29911"/>
                  </a:lnTo>
                  <a:lnTo>
                    <a:pt x="210017" y="7853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68220" y="4128769"/>
              <a:ext cx="3903979" cy="1195070"/>
            </a:xfrm>
            <a:custGeom>
              <a:avLst/>
              <a:gdLst/>
              <a:ahLst/>
              <a:cxnLst/>
              <a:rect l="l" t="t" r="r" b="b"/>
              <a:pathLst>
                <a:path w="3903979" h="1195070">
                  <a:moveTo>
                    <a:pt x="3101340" y="425449"/>
                  </a:moveTo>
                  <a:lnTo>
                    <a:pt x="3152607" y="433303"/>
                  </a:lnTo>
                  <a:lnTo>
                    <a:pt x="3196620" y="455361"/>
                  </a:lnTo>
                  <a:lnTo>
                    <a:pt x="3231001" y="489366"/>
                  </a:lnTo>
                  <a:lnTo>
                    <a:pt x="3253374" y="533064"/>
                  </a:lnTo>
                  <a:lnTo>
                    <a:pt x="3261359" y="584199"/>
                  </a:lnTo>
                  <a:lnTo>
                    <a:pt x="3255768" y="627803"/>
                  </a:lnTo>
                  <a:lnTo>
                    <a:pt x="3239911" y="666326"/>
                  </a:lnTo>
                  <a:lnTo>
                    <a:pt x="3215163" y="698499"/>
                  </a:lnTo>
                  <a:lnTo>
                    <a:pt x="3182902" y="723053"/>
                  </a:lnTo>
                  <a:lnTo>
                    <a:pt x="3144502" y="738716"/>
                  </a:lnTo>
                  <a:lnTo>
                    <a:pt x="3101340" y="744219"/>
                  </a:lnTo>
                  <a:lnTo>
                    <a:pt x="3050204" y="736356"/>
                  </a:lnTo>
                  <a:lnTo>
                    <a:pt x="3006506" y="714227"/>
                  </a:lnTo>
                  <a:lnTo>
                    <a:pt x="2972501" y="680029"/>
                  </a:lnTo>
                  <a:lnTo>
                    <a:pt x="2950443" y="635955"/>
                  </a:lnTo>
                  <a:lnTo>
                    <a:pt x="2942590" y="584199"/>
                  </a:lnTo>
                  <a:lnTo>
                    <a:pt x="2950443" y="533064"/>
                  </a:lnTo>
                  <a:lnTo>
                    <a:pt x="2972501" y="489366"/>
                  </a:lnTo>
                  <a:lnTo>
                    <a:pt x="3006506" y="455361"/>
                  </a:lnTo>
                  <a:lnTo>
                    <a:pt x="3050204" y="433303"/>
                  </a:lnTo>
                  <a:lnTo>
                    <a:pt x="3101340" y="425449"/>
                  </a:lnTo>
                  <a:close/>
                </a:path>
                <a:path w="3903979" h="1195070">
                  <a:moveTo>
                    <a:pt x="2942590" y="425449"/>
                  </a:moveTo>
                  <a:lnTo>
                    <a:pt x="2942590" y="425449"/>
                  </a:lnTo>
                </a:path>
                <a:path w="3903979" h="1195070">
                  <a:moveTo>
                    <a:pt x="3261359" y="745489"/>
                  </a:moveTo>
                  <a:lnTo>
                    <a:pt x="3261359" y="745489"/>
                  </a:lnTo>
                </a:path>
                <a:path w="3903979" h="1195070">
                  <a:moveTo>
                    <a:pt x="1951990" y="1195069"/>
                  </a:moveTo>
                  <a:lnTo>
                    <a:pt x="0" y="1195069"/>
                  </a:lnTo>
                  <a:lnTo>
                    <a:pt x="0" y="0"/>
                  </a:lnTo>
                  <a:lnTo>
                    <a:pt x="3903979" y="0"/>
                  </a:lnTo>
                  <a:lnTo>
                    <a:pt x="3903979" y="1195069"/>
                  </a:lnTo>
                  <a:lnTo>
                    <a:pt x="1951990" y="119506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28980" y="3615690"/>
            <a:ext cx="5144770" cy="117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latin typeface="Arial"/>
                <a:cs typeface="Arial"/>
              </a:rPr>
              <a:t>Absorption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(“partitioning”)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355" dirty="0">
                <a:latin typeface="Arial"/>
                <a:cs typeface="Arial"/>
              </a:rPr>
              <a:t>PHASE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81050" y="5728970"/>
            <a:ext cx="1061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5" dirty="0">
                <a:latin typeface="Arial"/>
                <a:cs typeface="Arial"/>
              </a:rPr>
              <a:t>PHASE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172562" y="1405890"/>
            <a:ext cx="389445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latin typeface="Arial"/>
                <a:cs typeface="Arial"/>
              </a:rPr>
              <a:t>Adsorbate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354330">
              <a:lnSpc>
                <a:spcPct val="100000"/>
              </a:lnSpc>
              <a:spcBef>
                <a:spcPts val="1560"/>
              </a:spcBef>
            </a:pPr>
            <a:r>
              <a:rPr sz="2400" spc="-90" dirty="0">
                <a:latin typeface="Arial"/>
                <a:cs typeface="Arial"/>
              </a:rPr>
              <a:t>Adsorbent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567554" y="1356360"/>
            <a:ext cx="205105" cy="186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2167027" y="830987"/>
            <a:ext cx="3912235" cy="1204595"/>
            <a:chOff x="2167027" y="830987"/>
            <a:chExt cx="3912235" cy="1204595"/>
          </a:xfrm>
        </p:grpSpPr>
        <p:sp>
          <p:nvSpPr>
            <p:cNvPr id="69" name="object 69"/>
            <p:cNvSpPr/>
            <p:nvPr/>
          </p:nvSpPr>
          <p:spPr>
            <a:xfrm>
              <a:off x="2171699" y="835659"/>
              <a:ext cx="3902710" cy="1195070"/>
            </a:xfrm>
            <a:custGeom>
              <a:avLst/>
              <a:gdLst/>
              <a:ahLst/>
              <a:cxnLst/>
              <a:rect l="l" t="t" r="r" b="b"/>
              <a:pathLst>
                <a:path w="3902710" h="1195070">
                  <a:moveTo>
                    <a:pt x="1951989" y="1195069"/>
                  </a:moveTo>
                  <a:lnTo>
                    <a:pt x="0" y="1195069"/>
                  </a:lnTo>
                  <a:lnTo>
                    <a:pt x="0" y="0"/>
                  </a:lnTo>
                  <a:lnTo>
                    <a:pt x="3902710" y="0"/>
                  </a:lnTo>
                  <a:lnTo>
                    <a:pt x="3902710" y="1195069"/>
                  </a:lnTo>
                  <a:lnTo>
                    <a:pt x="1951989" y="119506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41269" y="99059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69" h="318769">
                  <a:moveTo>
                    <a:pt x="160019" y="0"/>
                  </a:moveTo>
                  <a:lnTo>
                    <a:pt x="108752" y="7985"/>
                  </a:lnTo>
                  <a:lnTo>
                    <a:pt x="64739" y="30358"/>
                  </a:lnTo>
                  <a:lnTo>
                    <a:pt x="30358" y="64739"/>
                  </a:lnTo>
                  <a:lnTo>
                    <a:pt x="7985" y="108752"/>
                  </a:lnTo>
                  <a:lnTo>
                    <a:pt x="0" y="160020"/>
                  </a:lnTo>
                  <a:lnTo>
                    <a:pt x="7985" y="211155"/>
                  </a:lnTo>
                  <a:lnTo>
                    <a:pt x="30358" y="254853"/>
                  </a:lnTo>
                  <a:lnTo>
                    <a:pt x="64739" y="288858"/>
                  </a:lnTo>
                  <a:lnTo>
                    <a:pt x="108752" y="310916"/>
                  </a:lnTo>
                  <a:lnTo>
                    <a:pt x="160019" y="318770"/>
                  </a:lnTo>
                  <a:lnTo>
                    <a:pt x="211155" y="310916"/>
                  </a:lnTo>
                  <a:lnTo>
                    <a:pt x="254853" y="288858"/>
                  </a:lnTo>
                  <a:lnTo>
                    <a:pt x="288858" y="254853"/>
                  </a:lnTo>
                  <a:lnTo>
                    <a:pt x="310916" y="211155"/>
                  </a:lnTo>
                  <a:lnTo>
                    <a:pt x="318769" y="160020"/>
                  </a:lnTo>
                  <a:lnTo>
                    <a:pt x="310916" y="108752"/>
                  </a:lnTo>
                  <a:lnTo>
                    <a:pt x="288858" y="64739"/>
                  </a:lnTo>
                  <a:lnTo>
                    <a:pt x="254853" y="30358"/>
                  </a:lnTo>
                  <a:lnTo>
                    <a:pt x="211155" y="798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41269" y="990599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40">
                  <a:moveTo>
                    <a:pt x="160019" y="0"/>
                  </a:moveTo>
                  <a:lnTo>
                    <a:pt x="211155" y="7985"/>
                  </a:lnTo>
                  <a:lnTo>
                    <a:pt x="254853" y="30358"/>
                  </a:lnTo>
                  <a:lnTo>
                    <a:pt x="288858" y="64739"/>
                  </a:lnTo>
                  <a:lnTo>
                    <a:pt x="310916" y="108752"/>
                  </a:lnTo>
                  <a:lnTo>
                    <a:pt x="318769" y="160020"/>
                  </a:lnTo>
                  <a:lnTo>
                    <a:pt x="310916" y="211155"/>
                  </a:lnTo>
                  <a:lnTo>
                    <a:pt x="288858" y="254853"/>
                  </a:lnTo>
                  <a:lnTo>
                    <a:pt x="254853" y="288858"/>
                  </a:lnTo>
                  <a:lnTo>
                    <a:pt x="211155" y="310916"/>
                  </a:lnTo>
                  <a:lnTo>
                    <a:pt x="160019" y="318770"/>
                  </a:lnTo>
                  <a:lnTo>
                    <a:pt x="108752" y="310916"/>
                  </a:lnTo>
                  <a:lnTo>
                    <a:pt x="64739" y="288858"/>
                  </a:lnTo>
                  <a:lnTo>
                    <a:pt x="30358" y="254853"/>
                  </a:lnTo>
                  <a:lnTo>
                    <a:pt x="7985" y="211155"/>
                  </a:lnTo>
                  <a:lnTo>
                    <a:pt x="0" y="160020"/>
                  </a:lnTo>
                  <a:lnTo>
                    <a:pt x="7985" y="108752"/>
                  </a:lnTo>
                  <a:lnTo>
                    <a:pt x="30358" y="64739"/>
                  </a:lnTo>
                  <a:lnTo>
                    <a:pt x="64739" y="30358"/>
                  </a:lnTo>
                  <a:lnTo>
                    <a:pt x="108752" y="7985"/>
                  </a:lnTo>
                  <a:lnTo>
                    <a:pt x="160019" y="0"/>
                  </a:lnTo>
                  <a:close/>
                </a:path>
                <a:path w="320039" h="320040">
                  <a:moveTo>
                    <a:pt x="0" y="0"/>
                  </a:moveTo>
                  <a:lnTo>
                    <a:pt x="0" y="0"/>
                  </a:lnTo>
                </a:path>
                <a:path w="320039" h="320040">
                  <a:moveTo>
                    <a:pt x="320040" y="320039"/>
                  </a:moveTo>
                  <a:lnTo>
                    <a:pt x="320040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725669" y="108457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69">
                  <a:moveTo>
                    <a:pt x="160019" y="0"/>
                  </a:moveTo>
                  <a:lnTo>
                    <a:pt x="108752" y="7853"/>
                  </a:lnTo>
                  <a:lnTo>
                    <a:pt x="64739" y="29911"/>
                  </a:lnTo>
                  <a:lnTo>
                    <a:pt x="30358" y="63916"/>
                  </a:lnTo>
                  <a:lnTo>
                    <a:pt x="7985" y="107614"/>
                  </a:lnTo>
                  <a:lnTo>
                    <a:pt x="0" y="158750"/>
                  </a:lnTo>
                  <a:lnTo>
                    <a:pt x="5591" y="202353"/>
                  </a:lnTo>
                  <a:lnTo>
                    <a:pt x="21448" y="240876"/>
                  </a:lnTo>
                  <a:lnTo>
                    <a:pt x="46196" y="273050"/>
                  </a:lnTo>
                  <a:lnTo>
                    <a:pt x="78457" y="297603"/>
                  </a:lnTo>
                  <a:lnTo>
                    <a:pt x="116857" y="313266"/>
                  </a:lnTo>
                  <a:lnTo>
                    <a:pt x="160019" y="318770"/>
                  </a:lnTo>
                  <a:lnTo>
                    <a:pt x="211155" y="310906"/>
                  </a:lnTo>
                  <a:lnTo>
                    <a:pt x="254853" y="288777"/>
                  </a:lnTo>
                  <a:lnTo>
                    <a:pt x="288858" y="254579"/>
                  </a:lnTo>
                  <a:lnTo>
                    <a:pt x="310916" y="210505"/>
                  </a:lnTo>
                  <a:lnTo>
                    <a:pt x="318769" y="158750"/>
                  </a:lnTo>
                  <a:lnTo>
                    <a:pt x="310916" y="107614"/>
                  </a:lnTo>
                  <a:lnTo>
                    <a:pt x="288858" y="63916"/>
                  </a:lnTo>
                  <a:lnTo>
                    <a:pt x="254853" y="29911"/>
                  </a:lnTo>
                  <a:lnTo>
                    <a:pt x="211155" y="7853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725669" y="1084579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69">
                  <a:moveTo>
                    <a:pt x="160019" y="0"/>
                  </a:moveTo>
                  <a:lnTo>
                    <a:pt x="211155" y="7853"/>
                  </a:lnTo>
                  <a:lnTo>
                    <a:pt x="254853" y="29911"/>
                  </a:lnTo>
                  <a:lnTo>
                    <a:pt x="288858" y="63916"/>
                  </a:lnTo>
                  <a:lnTo>
                    <a:pt x="310916" y="107614"/>
                  </a:lnTo>
                  <a:lnTo>
                    <a:pt x="318769" y="158750"/>
                  </a:lnTo>
                  <a:lnTo>
                    <a:pt x="310916" y="210505"/>
                  </a:lnTo>
                  <a:lnTo>
                    <a:pt x="288858" y="254579"/>
                  </a:lnTo>
                  <a:lnTo>
                    <a:pt x="254853" y="288777"/>
                  </a:lnTo>
                  <a:lnTo>
                    <a:pt x="211155" y="310906"/>
                  </a:lnTo>
                  <a:lnTo>
                    <a:pt x="160019" y="318770"/>
                  </a:lnTo>
                  <a:lnTo>
                    <a:pt x="116857" y="313266"/>
                  </a:lnTo>
                  <a:lnTo>
                    <a:pt x="78457" y="297603"/>
                  </a:lnTo>
                  <a:lnTo>
                    <a:pt x="46196" y="273050"/>
                  </a:lnTo>
                  <a:lnTo>
                    <a:pt x="21448" y="240876"/>
                  </a:lnTo>
                  <a:lnTo>
                    <a:pt x="5591" y="202353"/>
                  </a:lnTo>
                  <a:lnTo>
                    <a:pt x="0" y="158750"/>
                  </a:lnTo>
                  <a:lnTo>
                    <a:pt x="7985" y="107614"/>
                  </a:lnTo>
                  <a:lnTo>
                    <a:pt x="30358" y="63916"/>
                  </a:lnTo>
                  <a:lnTo>
                    <a:pt x="64739" y="29911"/>
                  </a:lnTo>
                  <a:lnTo>
                    <a:pt x="108752" y="7853"/>
                  </a:lnTo>
                  <a:lnTo>
                    <a:pt x="160019" y="0"/>
                  </a:lnTo>
                  <a:close/>
                </a:path>
                <a:path w="320039" h="318769">
                  <a:moveTo>
                    <a:pt x="0" y="0"/>
                  </a:moveTo>
                  <a:lnTo>
                    <a:pt x="0" y="0"/>
                  </a:lnTo>
                </a:path>
                <a:path w="320039" h="318769">
                  <a:moveTo>
                    <a:pt x="320039" y="318770"/>
                  </a:moveTo>
                  <a:lnTo>
                    <a:pt x="320039" y="3187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96919" y="1106169"/>
              <a:ext cx="318770" cy="320040"/>
            </a:xfrm>
            <a:custGeom>
              <a:avLst/>
              <a:gdLst/>
              <a:ahLst/>
              <a:cxnLst/>
              <a:rect l="l" t="t" r="r" b="b"/>
              <a:pathLst>
                <a:path w="318770" h="320040">
                  <a:moveTo>
                    <a:pt x="160019" y="0"/>
                  </a:moveTo>
                  <a:lnTo>
                    <a:pt x="108752" y="7985"/>
                  </a:lnTo>
                  <a:lnTo>
                    <a:pt x="64739" y="30358"/>
                  </a:lnTo>
                  <a:lnTo>
                    <a:pt x="30358" y="64739"/>
                  </a:lnTo>
                  <a:lnTo>
                    <a:pt x="7985" y="108752"/>
                  </a:lnTo>
                  <a:lnTo>
                    <a:pt x="0" y="160019"/>
                  </a:lnTo>
                  <a:lnTo>
                    <a:pt x="7985" y="211287"/>
                  </a:lnTo>
                  <a:lnTo>
                    <a:pt x="30358" y="255300"/>
                  </a:lnTo>
                  <a:lnTo>
                    <a:pt x="64739" y="289681"/>
                  </a:lnTo>
                  <a:lnTo>
                    <a:pt x="108752" y="312054"/>
                  </a:lnTo>
                  <a:lnTo>
                    <a:pt x="160019" y="320039"/>
                  </a:lnTo>
                  <a:lnTo>
                    <a:pt x="211155" y="312054"/>
                  </a:lnTo>
                  <a:lnTo>
                    <a:pt x="254853" y="289681"/>
                  </a:lnTo>
                  <a:lnTo>
                    <a:pt x="288858" y="255300"/>
                  </a:lnTo>
                  <a:lnTo>
                    <a:pt x="310916" y="211287"/>
                  </a:lnTo>
                  <a:lnTo>
                    <a:pt x="318769" y="160019"/>
                  </a:lnTo>
                  <a:lnTo>
                    <a:pt x="310916" y="108752"/>
                  </a:lnTo>
                  <a:lnTo>
                    <a:pt x="288858" y="64739"/>
                  </a:lnTo>
                  <a:lnTo>
                    <a:pt x="254853" y="30358"/>
                  </a:lnTo>
                  <a:lnTo>
                    <a:pt x="211155" y="798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96919" y="1106169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40">
                  <a:moveTo>
                    <a:pt x="160019" y="0"/>
                  </a:moveTo>
                  <a:lnTo>
                    <a:pt x="211155" y="7985"/>
                  </a:lnTo>
                  <a:lnTo>
                    <a:pt x="254853" y="30358"/>
                  </a:lnTo>
                  <a:lnTo>
                    <a:pt x="288858" y="64739"/>
                  </a:lnTo>
                  <a:lnTo>
                    <a:pt x="310916" y="108752"/>
                  </a:lnTo>
                  <a:lnTo>
                    <a:pt x="318769" y="160019"/>
                  </a:lnTo>
                  <a:lnTo>
                    <a:pt x="310916" y="211287"/>
                  </a:lnTo>
                  <a:lnTo>
                    <a:pt x="288858" y="255300"/>
                  </a:lnTo>
                  <a:lnTo>
                    <a:pt x="254853" y="289681"/>
                  </a:lnTo>
                  <a:lnTo>
                    <a:pt x="211155" y="312054"/>
                  </a:lnTo>
                  <a:lnTo>
                    <a:pt x="160019" y="320039"/>
                  </a:lnTo>
                  <a:lnTo>
                    <a:pt x="108752" y="312054"/>
                  </a:lnTo>
                  <a:lnTo>
                    <a:pt x="64739" y="289681"/>
                  </a:lnTo>
                  <a:lnTo>
                    <a:pt x="30358" y="255300"/>
                  </a:lnTo>
                  <a:lnTo>
                    <a:pt x="7985" y="211287"/>
                  </a:lnTo>
                  <a:lnTo>
                    <a:pt x="0" y="160019"/>
                  </a:lnTo>
                  <a:lnTo>
                    <a:pt x="7985" y="108752"/>
                  </a:lnTo>
                  <a:lnTo>
                    <a:pt x="30358" y="64739"/>
                  </a:lnTo>
                  <a:lnTo>
                    <a:pt x="64739" y="30358"/>
                  </a:lnTo>
                  <a:lnTo>
                    <a:pt x="108752" y="7985"/>
                  </a:lnTo>
                  <a:lnTo>
                    <a:pt x="160019" y="0"/>
                  </a:lnTo>
                  <a:close/>
                </a:path>
                <a:path w="320039" h="320040">
                  <a:moveTo>
                    <a:pt x="0" y="0"/>
                  </a:moveTo>
                  <a:lnTo>
                    <a:pt x="0" y="0"/>
                  </a:lnTo>
                </a:path>
                <a:path w="320039" h="320040">
                  <a:moveTo>
                    <a:pt x="320039" y="320039"/>
                  </a:moveTo>
                  <a:lnTo>
                    <a:pt x="320039" y="320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14469" y="895349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69">
                  <a:moveTo>
                    <a:pt x="158750" y="0"/>
                  </a:moveTo>
                  <a:lnTo>
                    <a:pt x="107614" y="7863"/>
                  </a:lnTo>
                  <a:lnTo>
                    <a:pt x="63916" y="29992"/>
                  </a:lnTo>
                  <a:lnTo>
                    <a:pt x="29911" y="64190"/>
                  </a:lnTo>
                  <a:lnTo>
                    <a:pt x="7853" y="108264"/>
                  </a:lnTo>
                  <a:lnTo>
                    <a:pt x="0" y="160020"/>
                  </a:lnTo>
                  <a:lnTo>
                    <a:pt x="7853" y="211155"/>
                  </a:lnTo>
                  <a:lnTo>
                    <a:pt x="29911" y="254853"/>
                  </a:lnTo>
                  <a:lnTo>
                    <a:pt x="63916" y="288858"/>
                  </a:lnTo>
                  <a:lnTo>
                    <a:pt x="107614" y="310916"/>
                  </a:lnTo>
                  <a:lnTo>
                    <a:pt x="158750" y="318770"/>
                  </a:lnTo>
                  <a:lnTo>
                    <a:pt x="210505" y="310916"/>
                  </a:lnTo>
                  <a:lnTo>
                    <a:pt x="254579" y="288858"/>
                  </a:lnTo>
                  <a:lnTo>
                    <a:pt x="288777" y="254853"/>
                  </a:lnTo>
                  <a:lnTo>
                    <a:pt x="310906" y="211155"/>
                  </a:lnTo>
                  <a:lnTo>
                    <a:pt x="318769" y="160020"/>
                  </a:lnTo>
                  <a:lnTo>
                    <a:pt x="313266" y="116416"/>
                  </a:lnTo>
                  <a:lnTo>
                    <a:pt x="297603" y="77893"/>
                  </a:lnTo>
                  <a:lnTo>
                    <a:pt x="273049" y="45720"/>
                  </a:lnTo>
                  <a:lnTo>
                    <a:pt x="240876" y="21166"/>
                  </a:lnTo>
                  <a:lnTo>
                    <a:pt x="202353" y="5503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14469" y="895349"/>
              <a:ext cx="320040" cy="318770"/>
            </a:xfrm>
            <a:custGeom>
              <a:avLst/>
              <a:gdLst/>
              <a:ahLst/>
              <a:cxnLst/>
              <a:rect l="l" t="t" r="r" b="b"/>
              <a:pathLst>
                <a:path w="320039" h="318769">
                  <a:moveTo>
                    <a:pt x="158750" y="0"/>
                  </a:moveTo>
                  <a:lnTo>
                    <a:pt x="202353" y="5503"/>
                  </a:lnTo>
                  <a:lnTo>
                    <a:pt x="240876" y="21166"/>
                  </a:lnTo>
                  <a:lnTo>
                    <a:pt x="273049" y="45720"/>
                  </a:lnTo>
                  <a:lnTo>
                    <a:pt x="297603" y="77893"/>
                  </a:lnTo>
                  <a:lnTo>
                    <a:pt x="313266" y="116416"/>
                  </a:lnTo>
                  <a:lnTo>
                    <a:pt x="318769" y="160020"/>
                  </a:lnTo>
                  <a:lnTo>
                    <a:pt x="310906" y="211155"/>
                  </a:lnTo>
                  <a:lnTo>
                    <a:pt x="288777" y="254853"/>
                  </a:lnTo>
                  <a:lnTo>
                    <a:pt x="254579" y="288858"/>
                  </a:lnTo>
                  <a:lnTo>
                    <a:pt x="210505" y="310916"/>
                  </a:lnTo>
                  <a:lnTo>
                    <a:pt x="158750" y="318770"/>
                  </a:lnTo>
                  <a:lnTo>
                    <a:pt x="107614" y="310916"/>
                  </a:lnTo>
                  <a:lnTo>
                    <a:pt x="63916" y="288858"/>
                  </a:lnTo>
                  <a:lnTo>
                    <a:pt x="29911" y="254853"/>
                  </a:lnTo>
                  <a:lnTo>
                    <a:pt x="7853" y="211155"/>
                  </a:lnTo>
                  <a:lnTo>
                    <a:pt x="0" y="160020"/>
                  </a:lnTo>
                  <a:lnTo>
                    <a:pt x="7853" y="108264"/>
                  </a:lnTo>
                  <a:lnTo>
                    <a:pt x="29911" y="64190"/>
                  </a:lnTo>
                  <a:lnTo>
                    <a:pt x="63916" y="29992"/>
                  </a:lnTo>
                  <a:lnTo>
                    <a:pt x="107614" y="7863"/>
                  </a:lnTo>
                  <a:lnTo>
                    <a:pt x="158750" y="0"/>
                  </a:lnTo>
                  <a:close/>
                </a:path>
                <a:path w="320039" h="318769">
                  <a:moveTo>
                    <a:pt x="0" y="0"/>
                  </a:moveTo>
                  <a:lnTo>
                    <a:pt x="0" y="0"/>
                  </a:lnTo>
                </a:path>
                <a:path w="320039" h="318769">
                  <a:moveTo>
                    <a:pt x="320039" y="318770"/>
                  </a:moveTo>
                  <a:lnTo>
                    <a:pt x="320039" y="3187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180839" y="1319529"/>
              <a:ext cx="10160" cy="204470"/>
            </a:xfrm>
            <a:custGeom>
              <a:avLst/>
              <a:gdLst/>
              <a:ahLst/>
              <a:cxnLst/>
              <a:rect l="l" t="t" r="r" b="b"/>
              <a:pathLst>
                <a:path w="10160" h="204469">
                  <a:moveTo>
                    <a:pt x="10160" y="204470"/>
                  </a:moveTo>
                  <a:lnTo>
                    <a:pt x="0" y="0"/>
                  </a:lnTo>
                </a:path>
              </a:pathLst>
            </a:custGeom>
            <a:ln w="888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123689" y="1214119"/>
              <a:ext cx="113030" cy="115570"/>
            </a:xfrm>
            <a:custGeom>
              <a:avLst/>
              <a:gdLst/>
              <a:ahLst/>
              <a:cxnLst/>
              <a:rect l="l" t="t" r="r" b="b"/>
              <a:pathLst>
                <a:path w="113029" h="115569">
                  <a:moveTo>
                    <a:pt x="50800" y="0"/>
                  </a:moveTo>
                  <a:lnTo>
                    <a:pt x="0" y="106679"/>
                  </a:lnTo>
                  <a:lnTo>
                    <a:pt x="17780" y="115569"/>
                  </a:lnTo>
                  <a:lnTo>
                    <a:pt x="53339" y="40639"/>
                  </a:lnTo>
                  <a:lnTo>
                    <a:pt x="96520" y="111759"/>
                  </a:lnTo>
                  <a:lnTo>
                    <a:pt x="113030" y="10032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108959" y="1598929"/>
              <a:ext cx="320040" cy="111760"/>
            </a:xfrm>
            <a:custGeom>
              <a:avLst/>
              <a:gdLst/>
              <a:ahLst/>
              <a:cxnLst/>
              <a:rect l="l" t="t" r="r" b="b"/>
              <a:pathLst>
                <a:path w="320039" h="111760">
                  <a:moveTo>
                    <a:pt x="320039" y="0"/>
                  </a:moveTo>
                  <a:lnTo>
                    <a:pt x="0" y="111760"/>
                  </a:lnTo>
                </a:path>
              </a:pathLst>
            </a:custGeom>
            <a:ln w="889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3008629" y="1657350"/>
            <a:ext cx="1687830" cy="172720"/>
            <a:chOff x="3008629" y="1657350"/>
            <a:chExt cx="1687830" cy="172720"/>
          </a:xfrm>
        </p:grpSpPr>
        <p:sp>
          <p:nvSpPr>
            <p:cNvPr id="82" name="object 82"/>
            <p:cNvSpPr/>
            <p:nvPr/>
          </p:nvSpPr>
          <p:spPr>
            <a:xfrm>
              <a:off x="3008629" y="1657350"/>
              <a:ext cx="120650" cy="1079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567554" y="1671954"/>
              <a:ext cx="128905" cy="1581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3569970" y="1379219"/>
            <a:ext cx="244475" cy="1492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3257" y="3169057"/>
            <a:ext cx="4080964" cy="3353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4300" y="3164839"/>
            <a:ext cx="5495290" cy="3648710"/>
            <a:chOff x="114300" y="3164839"/>
            <a:chExt cx="5495290" cy="3648710"/>
          </a:xfrm>
        </p:grpSpPr>
        <p:sp>
          <p:nvSpPr>
            <p:cNvPr id="4" name="object 4"/>
            <p:cNvSpPr/>
            <p:nvPr/>
          </p:nvSpPr>
          <p:spPr>
            <a:xfrm>
              <a:off x="114300" y="3164839"/>
              <a:ext cx="3780790" cy="34009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02279" y="4616450"/>
              <a:ext cx="2607310" cy="2197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9070" y="781050"/>
            <a:ext cx="8756650" cy="2084070"/>
          </a:xfrm>
          <a:prstGeom prst="rect">
            <a:avLst/>
          </a:prstGeom>
          <a:ln w="323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75590" indent="-185420">
              <a:lnSpc>
                <a:spcPct val="100000"/>
              </a:lnSpc>
              <a:spcBef>
                <a:spcPts val="370"/>
              </a:spcBef>
              <a:buChar char="•"/>
              <a:tabLst>
                <a:tab pos="275590" algn="l"/>
              </a:tabLst>
            </a:pP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soap </a:t>
            </a: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decreases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surface tension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water, </a:t>
            </a: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making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it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a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better wetting</a:t>
            </a:r>
            <a:r>
              <a:rPr sz="2200" spc="6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agent.</a:t>
            </a:r>
            <a:endParaRPr sz="2200">
              <a:latin typeface="Times New Roman"/>
              <a:cs typeface="Times New Roman"/>
            </a:endParaRPr>
          </a:p>
          <a:p>
            <a:pPr marL="274955" marR="369570" indent="-185420">
              <a:lnSpc>
                <a:spcPct val="100000"/>
              </a:lnSpc>
              <a:spcBef>
                <a:spcPts val="1370"/>
              </a:spcBef>
              <a:buChar char="•"/>
              <a:tabLst>
                <a:tab pos="275590" algn="l"/>
              </a:tabLst>
            </a:pP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soap converts greasy and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oily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dirt into </a:t>
            </a: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micelles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that become dispersed in  water.</a:t>
            </a:r>
            <a:endParaRPr sz="2200">
              <a:latin typeface="Times New Roman"/>
              <a:cs typeface="Times New Roman"/>
            </a:endParaRPr>
          </a:p>
          <a:p>
            <a:pPr marL="274955" marR="596900" indent="-185420">
              <a:lnSpc>
                <a:spcPct val="100000"/>
              </a:lnSpc>
              <a:spcBef>
                <a:spcPts val="1100"/>
              </a:spcBef>
              <a:buChar char="•"/>
              <a:tabLst>
                <a:tab pos="275590" algn="l"/>
              </a:tabLst>
            </a:pP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soap keeps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greasy </a:t>
            </a: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micelles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in suspension and prevents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them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from  redepositing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until they </a:t>
            </a: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can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be </a:t>
            </a: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washed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away. (repulsion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of the</a:t>
            </a:r>
            <a:r>
              <a:rPr sz="2200" spc="5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charges)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3550" y="82550"/>
            <a:ext cx="5904230" cy="599440"/>
          </a:xfrm>
          <a:prstGeom prst="rect">
            <a:avLst/>
          </a:prstGeom>
          <a:ln w="9344">
            <a:solidFill>
              <a:srgbClr val="FFCC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270"/>
              </a:spcBef>
            </a:pPr>
            <a:r>
              <a:rPr sz="3400" b="0" spc="-250" dirty="0">
                <a:solidFill>
                  <a:srgbClr val="000099"/>
                </a:solidFill>
                <a:latin typeface="Arial"/>
                <a:cs typeface="Arial"/>
              </a:rPr>
              <a:t>Soap: </a:t>
            </a:r>
            <a:r>
              <a:rPr sz="3400" b="0" spc="-160" dirty="0">
                <a:solidFill>
                  <a:srgbClr val="000099"/>
                </a:solidFill>
                <a:latin typeface="Arial"/>
                <a:cs typeface="Arial"/>
              </a:rPr>
              <a:t>How </a:t>
            </a:r>
            <a:r>
              <a:rPr sz="3400" b="0" spc="-200" dirty="0">
                <a:solidFill>
                  <a:srgbClr val="000099"/>
                </a:solidFill>
                <a:latin typeface="Arial"/>
                <a:cs typeface="Arial"/>
              </a:rPr>
              <a:t>does </a:t>
            </a:r>
            <a:r>
              <a:rPr sz="3400" b="0" spc="-210" dirty="0">
                <a:solidFill>
                  <a:srgbClr val="000099"/>
                </a:solidFill>
                <a:latin typeface="Arial"/>
                <a:cs typeface="Arial"/>
              </a:rPr>
              <a:t>soap</a:t>
            </a:r>
            <a:r>
              <a:rPr sz="3400" b="0" spc="-1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400" b="0" spc="-195" dirty="0">
                <a:solidFill>
                  <a:srgbClr val="000099"/>
                </a:solidFill>
                <a:latin typeface="Arial"/>
                <a:cs typeface="Arial"/>
              </a:rPr>
              <a:t>clean?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6420" y="5805170"/>
            <a:ext cx="5256530" cy="457200"/>
          </a:xfrm>
          <a:prstGeom prst="rect">
            <a:avLst/>
          </a:prstGeom>
          <a:ln w="3234">
            <a:solidFill>
              <a:srgbClr val="003300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660"/>
              </a:spcBef>
            </a:pPr>
            <a:r>
              <a:rPr sz="1900" spc="-90" dirty="0">
                <a:solidFill>
                  <a:srgbClr val="365F91"/>
                </a:solidFill>
                <a:latin typeface="Arial"/>
                <a:cs typeface="Arial"/>
              </a:rPr>
              <a:t>Acid-catalyzed </a:t>
            </a:r>
            <a:r>
              <a:rPr sz="1900" spc="-95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1900" spc="-100" dirty="0">
                <a:solidFill>
                  <a:srgbClr val="365F91"/>
                </a:solidFill>
                <a:latin typeface="Arial"/>
                <a:cs typeface="Arial"/>
              </a:rPr>
              <a:t>base-catalyzed</a:t>
            </a:r>
            <a:r>
              <a:rPr sz="1900" spc="-13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365F91"/>
                </a:solidFill>
                <a:latin typeface="Arial"/>
                <a:cs typeface="Arial"/>
              </a:rPr>
              <a:t>hydrolysis</a:t>
            </a:r>
            <a:r>
              <a:rPr sz="1900" spc="-7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213" y="2363589"/>
            <a:ext cx="8954440" cy="993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8069" y="1230629"/>
            <a:ext cx="7078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Through the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breakdown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of esters by a hydrolysis</a:t>
            </a:r>
            <a:r>
              <a:rPr sz="2400" spc="2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process</a:t>
            </a:r>
            <a:r>
              <a:rPr sz="2400" dirty="0">
                <a:solidFill>
                  <a:srgbClr val="0066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367" y="4187497"/>
            <a:ext cx="8992343" cy="1285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04010" y="3611879"/>
            <a:ext cx="2217420" cy="398780"/>
          </a:xfrm>
          <a:prstGeom prst="rect">
            <a:avLst/>
          </a:prstGeom>
          <a:ln w="19048">
            <a:solidFill>
              <a:srgbClr val="FF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000" dirty="0">
                <a:solidFill>
                  <a:srgbClr val="FF3300"/>
                </a:solidFill>
                <a:latin typeface="Times New Roman"/>
                <a:cs typeface="Times New Roman"/>
              </a:rPr>
              <a:t>This bond </a:t>
            </a:r>
            <a:r>
              <a:rPr sz="2000" spc="-5" dirty="0">
                <a:solidFill>
                  <a:srgbClr val="FF3300"/>
                </a:solidFill>
                <a:latin typeface="Times New Roman"/>
                <a:cs typeface="Times New Roman"/>
              </a:rPr>
              <a:t>is</a:t>
            </a:r>
            <a:r>
              <a:rPr sz="2000" spc="-4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3300"/>
                </a:solidFill>
                <a:latin typeface="Times New Roman"/>
                <a:cs typeface="Times New Roman"/>
              </a:rPr>
              <a:t>broken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0600" y="2997200"/>
            <a:ext cx="622300" cy="622300"/>
            <a:chOff x="990600" y="2997200"/>
            <a:chExt cx="622300" cy="622300"/>
          </a:xfrm>
        </p:grpSpPr>
        <p:sp>
          <p:nvSpPr>
            <p:cNvPr id="8" name="object 8"/>
            <p:cNvSpPr/>
            <p:nvPr/>
          </p:nvSpPr>
          <p:spPr>
            <a:xfrm>
              <a:off x="1041400" y="3048000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558800" y="5588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0600" y="2997200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0" y="0"/>
                  </a:moveTo>
                  <a:lnTo>
                    <a:pt x="26669" y="81279"/>
                  </a:lnTo>
                  <a:lnTo>
                    <a:pt x="8128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90600" y="3975100"/>
            <a:ext cx="622300" cy="622300"/>
            <a:chOff x="990600" y="3975100"/>
            <a:chExt cx="622300" cy="622300"/>
          </a:xfrm>
        </p:grpSpPr>
        <p:sp>
          <p:nvSpPr>
            <p:cNvPr id="11" name="object 11"/>
            <p:cNvSpPr/>
            <p:nvPr/>
          </p:nvSpPr>
          <p:spPr>
            <a:xfrm>
              <a:off x="1041400" y="3987800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558800" y="0"/>
                  </a:moveTo>
                  <a:lnTo>
                    <a:pt x="0" y="558800"/>
                  </a:lnTo>
                </a:path>
              </a:pathLst>
            </a:custGeom>
            <a:ln w="254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0600" y="4516119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26669" y="0"/>
                  </a:moveTo>
                  <a:lnTo>
                    <a:pt x="0" y="81279"/>
                  </a:lnTo>
                  <a:lnTo>
                    <a:pt x="81280" y="54609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8750" y="158750"/>
            <a:ext cx="5328920" cy="599440"/>
          </a:xfrm>
          <a:prstGeom prst="rect">
            <a:avLst/>
          </a:prstGeom>
          <a:ln w="9344">
            <a:solidFill>
              <a:srgbClr val="FFCC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467359">
              <a:lnSpc>
                <a:spcPct val="100000"/>
              </a:lnSpc>
              <a:spcBef>
                <a:spcPts val="270"/>
              </a:spcBef>
            </a:pPr>
            <a:r>
              <a:rPr sz="3400" b="0" spc="-160" dirty="0">
                <a:latin typeface="Arial"/>
                <a:cs typeface="Arial"/>
              </a:rPr>
              <a:t>How </a:t>
            </a:r>
            <a:r>
              <a:rPr sz="3400" b="0" spc="-140" dirty="0">
                <a:latin typeface="Arial"/>
                <a:cs typeface="Arial"/>
              </a:rPr>
              <a:t>are </a:t>
            </a:r>
            <a:r>
              <a:rPr sz="3400" b="0" spc="-215" dirty="0">
                <a:latin typeface="Arial"/>
                <a:cs typeface="Arial"/>
              </a:rPr>
              <a:t>soap</a:t>
            </a:r>
            <a:r>
              <a:rPr sz="3400" b="0" spc="-265" dirty="0">
                <a:latin typeface="Arial"/>
                <a:cs typeface="Arial"/>
              </a:rPr>
              <a:t> </a:t>
            </a:r>
            <a:r>
              <a:rPr sz="3400" b="0" spc="-145" dirty="0">
                <a:latin typeface="Arial"/>
                <a:cs typeface="Arial"/>
              </a:rPr>
              <a:t>produced?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0460" y="5300979"/>
            <a:ext cx="4682490" cy="431800"/>
          </a:xfrm>
          <a:prstGeom prst="rect">
            <a:avLst/>
          </a:prstGeom>
          <a:ln w="3234">
            <a:solidFill>
              <a:srgbClr val="0033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315595">
              <a:lnSpc>
                <a:spcPct val="100000"/>
              </a:lnSpc>
              <a:spcBef>
                <a:spcPts val="380"/>
              </a:spcBef>
            </a:pPr>
            <a:r>
              <a:rPr sz="2200" spc="-16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200" spc="-65" dirty="0">
                <a:solidFill>
                  <a:srgbClr val="365F91"/>
                </a:solidFill>
                <a:latin typeface="Arial"/>
                <a:cs typeface="Arial"/>
              </a:rPr>
              <a:t>saponification </a:t>
            </a:r>
            <a:r>
              <a:rPr sz="22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200" spc="-17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2200" spc="-2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365F91"/>
                </a:solidFill>
                <a:latin typeface="Arial"/>
                <a:cs typeface="Arial"/>
              </a:rPr>
              <a:t>triglyceride</a:t>
            </a:r>
            <a:r>
              <a:rPr sz="2200" spc="-5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9832" y="2218250"/>
            <a:ext cx="8311058" cy="2374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5950" y="1200150"/>
            <a:ext cx="80194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Soaps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are not produced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from simple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esters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such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as methyl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acetate 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but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from more complex</a:t>
            </a:r>
            <a:r>
              <a:rPr sz="2400" spc="-1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esters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509" y="4757420"/>
            <a:ext cx="959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solidFill>
                  <a:srgbClr val="FF3300"/>
                </a:solidFill>
                <a:latin typeface="Arial"/>
                <a:cs typeface="Arial"/>
              </a:rPr>
              <a:t>animal</a:t>
            </a:r>
            <a:r>
              <a:rPr sz="1800" spc="-1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3300"/>
                </a:solidFill>
                <a:latin typeface="Arial"/>
                <a:cs typeface="Arial"/>
              </a:rPr>
              <a:t>fat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5420" y="171450"/>
            <a:ext cx="5329555" cy="599440"/>
          </a:xfrm>
          <a:prstGeom prst="rect">
            <a:avLst/>
          </a:prstGeom>
          <a:ln w="9344">
            <a:solidFill>
              <a:srgbClr val="FFCC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467359">
              <a:lnSpc>
                <a:spcPct val="100000"/>
              </a:lnSpc>
              <a:spcBef>
                <a:spcPts val="270"/>
              </a:spcBef>
            </a:pPr>
            <a:r>
              <a:rPr sz="3400" b="0" spc="-160" dirty="0">
                <a:latin typeface="Arial"/>
                <a:cs typeface="Arial"/>
              </a:rPr>
              <a:t>How </a:t>
            </a:r>
            <a:r>
              <a:rPr sz="3400" b="0" spc="-140" dirty="0">
                <a:latin typeface="Arial"/>
                <a:cs typeface="Arial"/>
              </a:rPr>
              <a:t>are </a:t>
            </a:r>
            <a:r>
              <a:rPr sz="3400" b="0" spc="-215" dirty="0">
                <a:latin typeface="Arial"/>
                <a:cs typeface="Arial"/>
              </a:rPr>
              <a:t>soap</a:t>
            </a:r>
            <a:r>
              <a:rPr sz="3400" b="0" spc="-270" dirty="0">
                <a:latin typeface="Arial"/>
                <a:cs typeface="Arial"/>
              </a:rPr>
              <a:t> </a:t>
            </a:r>
            <a:r>
              <a:rPr sz="3400" b="0" spc="-145" dirty="0">
                <a:latin typeface="Arial"/>
                <a:cs typeface="Arial"/>
              </a:rPr>
              <a:t>produced?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7559" y="811530"/>
            <a:ext cx="7416800" cy="5858510"/>
            <a:chOff x="797559" y="811530"/>
            <a:chExt cx="7416800" cy="5858510"/>
          </a:xfrm>
        </p:grpSpPr>
        <p:sp>
          <p:nvSpPr>
            <p:cNvPr id="3" name="object 3"/>
            <p:cNvSpPr/>
            <p:nvPr/>
          </p:nvSpPr>
          <p:spPr>
            <a:xfrm>
              <a:off x="1447800" y="1600200"/>
              <a:ext cx="6019800" cy="990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7800" y="1600200"/>
              <a:ext cx="6019800" cy="1371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800" y="1600200"/>
              <a:ext cx="6019800" cy="1981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800" y="1600200"/>
              <a:ext cx="6019800" cy="2514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7800" y="1600200"/>
              <a:ext cx="6019800" cy="2895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47800" y="1600200"/>
              <a:ext cx="6019800" cy="3276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7800" y="1600200"/>
              <a:ext cx="6019800" cy="3505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47800" y="1600200"/>
              <a:ext cx="6019800" cy="3886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47800" y="1600200"/>
              <a:ext cx="6019800" cy="4267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559" y="811530"/>
              <a:ext cx="7416800" cy="58585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69" y="34289"/>
            <a:ext cx="8950325" cy="688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440">
              <a:lnSpc>
                <a:spcPct val="125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  <a:tab pos="2299335" algn="l"/>
              </a:tabLst>
            </a:pP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The rate of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agglomeration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of colloids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depends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on the net resultant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force  between</a:t>
            </a:r>
            <a:r>
              <a:rPr sz="2400" spc="1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colloids.	The higher the net repulsive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force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the less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effective  will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be the coagulation.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65F91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12700" marR="5080">
              <a:lnSpc>
                <a:spcPct val="125000"/>
              </a:lnSpc>
              <a:buSzPct val="95833"/>
              <a:buFont typeface="Arial"/>
              <a:buChar char="•"/>
              <a:tabLst>
                <a:tab pos="120650" algn="l"/>
                <a:tab pos="3495040" algn="l"/>
                <a:tab pos="6478905" algn="l"/>
              </a:tabLst>
            </a:pP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colloids are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subjected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to an electrical field they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will migrate 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generally toward the positive electrode of the</a:t>
            </a:r>
            <a:r>
              <a:rPr sz="2400" spc="2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field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 .	They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move because 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the inner part of the colloid	(with higher charge density than the overall  colloid)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will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respond to the field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leave the outer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diffuse </a:t>
            </a:r>
            <a:r>
              <a:rPr sz="2400" spc="5" dirty="0">
                <a:solidFill>
                  <a:srgbClr val="365F91"/>
                </a:solidFill>
                <a:latin typeface="Times New Roman"/>
                <a:cs typeface="Times New Roman"/>
              </a:rPr>
              <a:t>layer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behind.  The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EDL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actually shears at a plane and the potential (voltage) of the 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EDL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at this shear plane is called the </a:t>
            </a:r>
            <a:r>
              <a:rPr sz="2400" b="1" spc="-10" dirty="0">
                <a:solidFill>
                  <a:srgbClr val="365F91"/>
                </a:solidFill>
                <a:latin typeface="Times New Roman"/>
                <a:cs typeface="Times New Roman"/>
              </a:rPr>
              <a:t>Zeta </a:t>
            </a:r>
            <a:r>
              <a:rPr sz="2400" b="1" dirty="0">
                <a:solidFill>
                  <a:srgbClr val="365F91"/>
                </a:solidFill>
                <a:latin typeface="Times New Roman"/>
                <a:cs typeface="Times New Roman"/>
              </a:rPr>
              <a:t>Potential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, </a:t>
            </a:r>
            <a:r>
              <a:rPr sz="2400" dirty="0">
                <a:solidFill>
                  <a:srgbClr val="365F91"/>
                </a:solidFill>
                <a:latin typeface="Symbol"/>
                <a:cs typeface="Symbol"/>
              </a:rPr>
              <a:t></a:t>
            </a:r>
            <a:endParaRPr sz="24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65F91"/>
              </a:buClr>
              <a:buFont typeface="Arial"/>
              <a:buChar char="•"/>
            </a:pPr>
            <a:endParaRPr sz="2900">
              <a:latin typeface="Symbol"/>
              <a:cs typeface="Symbol"/>
            </a:endParaRPr>
          </a:p>
          <a:p>
            <a:pPr marL="12700" marR="58419">
              <a:lnSpc>
                <a:spcPct val="125000"/>
              </a:lnSpc>
              <a:buSzPct val="95833"/>
              <a:buFont typeface="Arial"/>
              <a:buChar char="•"/>
              <a:tabLst>
                <a:tab pos="120650" algn="l"/>
                <a:tab pos="1697355" algn="l"/>
                <a:tab pos="5321935" algn="l"/>
              </a:tabLst>
            </a:pP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The zeta potential represents the net charge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between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primary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charge  and the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counter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charge in the</a:t>
            </a:r>
            <a:r>
              <a:rPr sz="2400" spc="2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EDL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located	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between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surface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and the 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shear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 plane.	It’s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this charge that the colloid interacts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other  colloids.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450" y="186690"/>
            <a:ext cx="77793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6555" algn="l"/>
              </a:tabLst>
            </a:pPr>
            <a:r>
              <a:rPr sz="2400" spc="-5" dirty="0">
                <a:latin typeface="Times New Roman"/>
                <a:cs typeface="Times New Roman"/>
              </a:rPr>
              <a:t>Removal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</a:t>
            </a:r>
            <a:r>
              <a:rPr sz="2400" spc="-5" dirty="0">
                <a:latin typeface="Times New Roman"/>
                <a:cs typeface="Times New Roman"/>
              </a:rPr>
              <a:t>Hydrophobic Colloids </a:t>
            </a:r>
            <a:r>
              <a:rPr sz="2400" dirty="0">
                <a:latin typeface="Times New Roman"/>
                <a:cs typeface="Times New Roman"/>
              </a:rPr>
              <a:t>from the </a:t>
            </a:r>
            <a:r>
              <a:rPr sz="2400" spc="-5" dirty="0">
                <a:latin typeface="Times New Roman"/>
                <a:cs typeface="Times New Roman"/>
              </a:rPr>
              <a:t>Aqueous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Phase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1283970"/>
            <a:ext cx="8788400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9734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Removal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of hydrophobic colloids in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water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wastewater treatment  processes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involves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two</a:t>
            </a:r>
            <a:r>
              <a:rPr sz="2400" spc="-1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steps:</a:t>
            </a:r>
            <a:endParaRPr sz="2400">
              <a:latin typeface="Times New Roman"/>
              <a:cs typeface="Times New Roman"/>
            </a:endParaRPr>
          </a:p>
          <a:p>
            <a:pPr marL="12700" marR="151765">
              <a:lnSpc>
                <a:spcPct val="100000"/>
              </a:lnSpc>
              <a:buSzPct val="95833"/>
              <a:buAutoNum type="arabicPeriod"/>
              <a:tabLst>
                <a:tab pos="241935" algn="l"/>
                <a:tab pos="4575175" algn="l"/>
              </a:tabLst>
            </a:pPr>
            <a:r>
              <a:rPr sz="2400" b="1" spc="-5" dirty="0">
                <a:solidFill>
                  <a:srgbClr val="365F91"/>
                </a:solidFill>
                <a:latin typeface="Times New Roman"/>
                <a:cs typeface="Times New Roman"/>
              </a:rPr>
              <a:t>Destabilization</a:t>
            </a:r>
            <a:r>
              <a:rPr sz="2400" b="1" spc="1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65F91"/>
                </a:solidFill>
                <a:latin typeface="Times New Roman"/>
                <a:cs typeface="Times New Roman"/>
              </a:rPr>
              <a:t>(or</a:t>
            </a:r>
            <a:r>
              <a:rPr sz="2400" b="1" spc="2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65F91"/>
                </a:solidFill>
                <a:latin typeface="Times New Roman"/>
                <a:cs typeface="Times New Roman"/>
              </a:rPr>
              <a:t>Coagulation)	</a:t>
            </a:r>
            <a:r>
              <a:rPr sz="2400" b="1" dirty="0">
                <a:solidFill>
                  <a:srgbClr val="365F91"/>
                </a:solidFill>
                <a:latin typeface="Times New Roman"/>
                <a:cs typeface="Times New Roman"/>
              </a:rPr>
              <a:t>-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reduce the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forces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acting to keep  the particles apart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after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they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contact each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other (i.e.,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lower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repulsion 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forces).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AutoNum type="arabicPeriod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2400">
              <a:latin typeface="Times New Roman"/>
              <a:cs typeface="Times New Roman"/>
            </a:endParaRPr>
          </a:p>
          <a:p>
            <a:pPr marL="12700" marR="287655">
              <a:lnSpc>
                <a:spcPct val="100000"/>
              </a:lnSpc>
              <a:buSzPct val="95833"/>
              <a:buAutoNum type="arabicPeriod"/>
              <a:tabLst>
                <a:tab pos="241935" algn="l"/>
              </a:tabLst>
            </a:pPr>
            <a:r>
              <a:rPr sz="2400" b="1" spc="-5" dirty="0">
                <a:solidFill>
                  <a:srgbClr val="365F91"/>
                </a:solidFill>
                <a:latin typeface="Times New Roman"/>
                <a:cs typeface="Times New Roman"/>
              </a:rPr>
              <a:t>Flocculation </a:t>
            </a:r>
            <a:r>
              <a:rPr sz="2400" b="1" dirty="0">
                <a:solidFill>
                  <a:srgbClr val="365F91"/>
                </a:solidFill>
                <a:latin typeface="Times New Roman"/>
                <a:cs typeface="Times New Roman"/>
              </a:rPr>
              <a:t>–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process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of bringing destabilized colloidal particles  together to allow them to aggregate </a:t>
            </a:r>
            <a:r>
              <a:rPr sz="2400" spc="5" dirty="0">
                <a:solidFill>
                  <a:srgbClr val="365F91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a size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where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they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will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settle by  gravity.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AutoNum type="arabicPeriod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833"/>
              <a:buAutoNum type="arabicPeriod"/>
              <a:tabLst>
                <a:tab pos="241935" algn="l"/>
              </a:tabLst>
            </a:pP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After coagulation /flocculation,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gravity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sedimentation,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and </a:t>
            </a:r>
            <a:r>
              <a:rPr sz="2400" spc="-10" dirty="0">
                <a:solidFill>
                  <a:srgbClr val="365F91"/>
                </a:solidFill>
                <a:latin typeface="Times New Roman"/>
                <a:cs typeface="Times New Roman"/>
              </a:rPr>
              <a:t>sometimes 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filtration, are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employed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365F91"/>
                </a:solidFill>
                <a:latin typeface="Times New Roman"/>
                <a:cs typeface="Times New Roman"/>
              </a:rPr>
              <a:t>remove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the flocculated</a:t>
            </a:r>
            <a:r>
              <a:rPr sz="2400" spc="-1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65F91"/>
                </a:solidFill>
                <a:latin typeface="Times New Roman"/>
                <a:cs typeface="Times New Roman"/>
              </a:rPr>
              <a:t>colloids.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220" y="2533650"/>
            <a:ext cx="64325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94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solidFill>
                  <a:srgbClr val="365F91"/>
                </a:solidFill>
                <a:latin typeface="Arial"/>
                <a:cs typeface="Arial"/>
              </a:rPr>
              <a:t>Emulsions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colloidal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solutions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which </a:t>
            </a:r>
            <a:r>
              <a:rPr sz="2400" spc="-25" dirty="0">
                <a:solidFill>
                  <a:srgbClr val="365F91"/>
                </a:solidFill>
                <a:latin typeface="Arial"/>
                <a:cs typeface="Arial"/>
              </a:rPr>
              <a:t>both</a:t>
            </a:r>
            <a:r>
              <a:rPr sz="2400" spc="-4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the  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dispersed </a:t>
            </a:r>
            <a:r>
              <a:rPr sz="2400" spc="-155" dirty="0">
                <a:solidFill>
                  <a:srgbClr val="365F91"/>
                </a:solidFill>
                <a:latin typeface="Arial"/>
                <a:cs typeface="Arial"/>
              </a:rPr>
              <a:t>phase 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dispersion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medium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are</a:t>
            </a:r>
            <a:r>
              <a:rPr sz="2400" spc="-1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liquids.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40" dirty="0">
                <a:solidFill>
                  <a:srgbClr val="365F91"/>
                </a:solidFill>
                <a:latin typeface="Arial"/>
                <a:cs typeface="Arial"/>
              </a:rPr>
              <a:t>Emulsions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broadly 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classified </a:t>
            </a: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into </a:t>
            </a:r>
            <a:r>
              <a:rPr sz="2400" spc="15" dirty="0">
                <a:solidFill>
                  <a:srgbClr val="365F91"/>
                </a:solidFill>
                <a:latin typeface="Arial"/>
                <a:cs typeface="Arial"/>
              </a:rPr>
              <a:t>two</a:t>
            </a:r>
            <a:r>
              <a:rPr sz="2400" spc="-3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365F91"/>
                </a:solidFill>
                <a:latin typeface="Arial"/>
                <a:cs typeface="Arial"/>
              </a:rPr>
              <a:t>types.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1619" y="819150"/>
            <a:ext cx="2009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365" dirty="0">
                <a:latin typeface="Arial"/>
                <a:cs typeface="Arial"/>
              </a:rPr>
              <a:t>EMULSIONS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2990" y="4844991"/>
            <a:ext cx="3669665" cy="812165"/>
            <a:chOff x="272990" y="4844991"/>
            <a:chExt cx="3669665" cy="812165"/>
          </a:xfrm>
        </p:grpSpPr>
        <p:sp>
          <p:nvSpPr>
            <p:cNvPr id="5" name="object 5"/>
            <p:cNvSpPr/>
            <p:nvPr/>
          </p:nvSpPr>
          <p:spPr>
            <a:xfrm>
              <a:off x="285749" y="4857750"/>
              <a:ext cx="3643629" cy="786130"/>
            </a:xfrm>
            <a:custGeom>
              <a:avLst/>
              <a:gdLst/>
              <a:ahLst/>
              <a:cxnLst/>
              <a:rect l="l" t="t" r="r" b="b"/>
              <a:pathLst>
                <a:path w="3643629" h="786129">
                  <a:moveTo>
                    <a:pt x="3512820" y="0"/>
                  </a:moveTo>
                  <a:lnTo>
                    <a:pt x="130809" y="0"/>
                  </a:lnTo>
                  <a:lnTo>
                    <a:pt x="83046" y="11152"/>
                  </a:lnTo>
                  <a:lnTo>
                    <a:pt x="41116" y="40640"/>
                  </a:lnTo>
                  <a:lnTo>
                    <a:pt x="11330" y="82510"/>
                  </a:lnTo>
                  <a:lnTo>
                    <a:pt x="0" y="130810"/>
                  </a:lnTo>
                  <a:lnTo>
                    <a:pt x="0" y="655319"/>
                  </a:lnTo>
                  <a:lnTo>
                    <a:pt x="11330" y="703083"/>
                  </a:lnTo>
                  <a:lnTo>
                    <a:pt x="41116" y="745013"/>
                  </a:lnTo>
                  <a:lnTo>
                    <a:pt x="83046" y="774799"/>
                  </a:lnTo>
                  <a:lnTo>
                    <a:pt x="130809" y="786130"/>
                  </a:lnTo>
                  <a:lnTo>
                    <a:pt x="3512820" y="786130"/>
                  </a:lnTo>
                  <a:lnTo>
                    <a:pt x="3560583" y="774799"/>
                  </a:lnTo>
                  <a:lnTo>
                    <a:pt x="3602513" y="745013"/>
                  </a:lnTo>
                  <a:lnTo>
                    <a:pt x="3632299" y="703083"/>
                  </a:lnTo>
                  <a:lnTo>
                    <a:pt x="3643629" y="655319"/>
                  </a:lnTo>
                  <a:lnTo>
                    <a:pt x="3643629" y="130810"/>
                  </a:lnTo>
                  <a:lnTo>
                    <a:pt x="3632299" y="82510"/>
                  </a:lnTo>
                  <a:lnTo>
                    <a:pt x="3602513" y="40639"/>
                  </a:lnTo>
                  <a:lnTo>
                    <a:pt x="3560583" y="11152"/>
                  </a:lnTo>
                  <a:lnTo>
                    <a:pt x="351282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749" y="4857750"/>
              <a:ext cx="3643629" cy="786130"/>
            </a:xfrm>
            <a:custGeom>
              <a:avLst/>
              <a:gdLst/>
              <a:ahLst/>
              <a:cxnLst/>
              <a:rect l="l" t="t" r="r" b="b"/>
              <a:pathLst>
                <a:path w="3643629" h="786129">
                  <a:moveTo>
                    <a:pt x="130809" y="0"/>
                  </a:moveTo>
                  <a:lnTo>
                    <a:pt x="83046" y="11152"/>
                  </a:lnTo>
                  <a:lnTo>
                    <a:pt x="41116" y="40640"/>
                  </a:lnTo>
                  <a:lnTo>
                    <a:pt x="11330" y="82510"/>
                  </a:lnTo>
                  <a:lnTo>
                    <a:pt x="0" y="130810"/>
                  </a:lnTo>
                  <a:lnTo>
                    <a:pt x="0" y="655319"/>
                  </a:lnTo>
                  <a:lnTo>
                    <a:pt x="11330" y="703083"/>
                  </a:lnTo>
                  <a:lnTo>
                    <a:pt x="41116" y="745013"/>
                  </a:lnTo>
                  <a:lnTo>
                    <a:pt x="83046" y="774799"/>
                  </a:lnTo>
                  <a:lnTo>
                    <a:pt x="130809" y="786130"/>
                  </a:lnTo>
                  <a:lnTo>
                    <a:pt x="3512820" y="786130"/>
                  </a:lnTo>
                  <a:lnTo>
                    <a:pt x="3560583" y="774799"/>
                  </a:lnTo>
                  <a:lnTo>
                    <a:pt x="3602513" y="745013"/>
                  </a:lnTo>
                  <a:lnTo>
                    <a:pt x="3632299" y="703083"/>
                  </a:lnTo>
                  <a:lnTo>
                    <a:pt x="3643629" y="655319"/>
                  </a:lnTo>
                  <a:lnTo>
                    <a:pt x="3643629" y="130810"/>
                  </a:lnTo>
                  <a:lnTo>
                    <a:pt x="3632299" y="82510"/>
                  </a:lnTo>
                  <a:lnTo>
                    <a:pt x="3602513" y="40639"/>
                  </a:lnTo>
                  <a:lnTo>
                    <a:pt x="3560583" y="11152"/>
                  </a:lnTo>
                  <a:lnTo>
                    <a:pt x="3512820" y="0"/>
                  </a:lnTo>
                  <a:lnTo>
                    <a:pt x="130809" y="0"/>
                  </a:lnTo>
                  <a:close/>
                </a:path>
                <a:path w="3643629" h="786129">
                  <a:moveTo>
                    <a:pt x="0" y="0"/>
                  </a:moveTo>
                  <a:lnTo>
                    <a:pt x="0" y="0"/>
                  </a:lnTo>
                </a:path>
                <a:path w="3643629" h="786129">
                  <a:moveTo>
                    <a:pt x="3643629" y="786130"/>
                  </a:moveTo>
                  <a:lnTo>
                    <a:pt x="3643629" y="786130"/>
                  </a:lnTo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129980" y="5631121"/>
            <a:ext cx="3669665" cy="812165"/>
            <a:chOff x="4129980" y="5631121"/>
            <a:chExt cx="3669665" cy="812165"/>
          </a:xfrm>
        </p:grpSpPr>
        <p:sp>
          <p:nvSpPr>
            <p:cNvPr id="8" name="object 8"/>
            <p:cNvSpPr/>
            <p:nvPr/>
          </p:nvSpPr>
          <p:spPr>
            <a:xfrm>
              <a:off x="4142739" y="5643880"/>
              <a:ext cx="3643629" cy="786130"/>
            </a:xfrm>
            <a:custGeom>
              <a:avLst/>
              <a:gdLst/>
              <a:ahLst/>
              <a:cxnLst/>
              <a:rect l="l" t="t" r="r" b="b"/>
              <a:pathLst>
                <a:path w="3643629" h="786129">
                  <a:moveTo>
                    <a:pt x="3512819" y="0"/>
                  </a:moveTo>
                  <a:lnTo>
                    <a:pt x="130810" y="0"/>
                  </a:lnTo>
                  <a:lnTo>
                    <a:pt x="82510" y="11152"/>
                  </a:lnTo>
                  <a:lnTo>
                    <a:pt x="40639" y="40640"/>
                  </a:lnTo>
                  <a:lnTo>
                    <a:pt x="11152" y="82510"/>
                  </a:lnTo>
                  <a:lnTo>
                    <a:pt x="0" y="130810"/>
                  </a:lnTo>
                  <a:lnTo>
                    <a:pt x="0" y="654050"/>
                  </a:lnTo>
                  <a:lnTo>
                    <a:pt x="11152" y="702548"/>
                  </a:lnTo>
                  <a:lnTo>
                    <a:pt x="40640" y="744855"/>
                  </a:lnTo>
                  <a:lnTo>
                    <a:pt x="82510" y="774779"/>
                  </a:lnTo>
                  <a:lnTo>
                    <a:pt x="130810" y="786130"/>
                  </a:lnTo>
                  <a:lnTo>
                    <a:pt x="3512819" y="786130"/>
                  </a:lnTo>
                  <a:lnTo>
                    <a:pt x="3561119" y="774779"/>
                  </a:lnTo>
                  <a:lnTo>
                    <a:pt x="3602990" y="744855"/>
                  </a:lnTo>
                  <a:lnTo>
                    <a:pt x="3632477" y="702548"/>
                  </a:lnTo>
                  <a:lnTo>
                    <a:pt x="3643630" y="654050"/>
                  </a:lnTo>
                  <a:lnTo>
                    <a:pt x="3643630" y="130810"/>
                  </a:lnTo>
                  <a:lnTo>
                    <a:pt x="3632477" y="82510"/>
                  </a:lnTo>
                  <a:lnTo>
                    <a:pt x="3602990" y="40640"/>
                  </a:lnTo>
                  <a:lnTo>
                    <a:pt x="3561119" y="11152"/>
                  </a:lnTo>
                  <a:lnTo>
                    <a:pt x="3512819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2739" y="5643880"/>
              <a:ext cx="3643629" cy="786130"/>
            </a:xfrm>
            <a:custGeom>
              <a:avLst/>
              <a:gdLst/>
              <a:ahLst/>
              <a:cxnLst/>
              <a:rect l="l" t="t" r="r" b="b"/>
              <a:pathLst>
                <a:path w="3643629" h="786129">
                  <a:moveTo>
                    <a:pt x="130810" y="0"/>
                  </a:moveTo>
                  <a:lnTo>
                    <a:pt x="82510" y="11152"/>
                  </a:lnTo>
                  <a:lnTo>
                    <a:pt x="40639" y="40640"/>
                  </a:lnTo>
                  <a:lnTo>
                    <a:pt x="11152" y="82510"/>
                  </a:lnTo>
                  <a:lnTo>
                    <a:pt x="0" y="130810"/>
                  </a:lnTo>
                  <a:lnTo>
                    <a:pt x="0" y="654050"/>
                  </a:lnTo>
                  <a:lnTo>
                    <a:pt x="11152" y="702548"/>
                  </a:lnTo>
                  <a:lnTo>
                    <a:pt x="40640" y="744855"/>
                  </a:lnTo>
                  <a:lnTo>
                    <a:pt x="82510" y="774779"/>
                  </a:lnTo>
                  <a:lnTo>
                    <a:pt x="130810" y="786130"/>
                  </a:lnTo>
                  <a:lnTo>
                    <a:pt x="3512819" y="786130"/>
                  </a:lnTo>
                  <a:lnTo>
                    <a:pt x="3561119" y="774779"/>
                  </a:lnTo>
                  <a:lnTo>
                    <a:pt x="3602990" y="744855"/>
                  </a:lnTo>
                  <a:lnTo>
                    <a:pt x="3632477" y="702548"/>
                  </a:lnTo>
                  <a:lnTo>
                    <a:pt x="3643630" y="654050"/>
                  </a:lnTo>
                  <a:lnTo>
                    <a:pt x="3643630" y="130810"/>
                  </a:lnTo>
                  <a:lnTo>
                    <a:pt x="3632477" y="82510"/>
                  </a:lnTo>
                  <a:lnTo>
                    <a:pt x="3602990" y="40640"/>
                  </a:lnTo>
                  <a:lnTo>
                    <a:pt x="3561119" y="11152"/>
                  </a:lnTo>
                  <a:lnTo>
                    <a:pt x="3512819" y="0"/>
                  </a:lnTo>
                  <a:lnTo>
                    <a:pt x="130810" y="0"/>
                  </a:lnTo>
                  <a:close/>
                </a:path>
                <a:path w="3643629" h="786129">
                  <a:moveTo>
                    <a:pt x="0" y="0"/>
                  </a:moveTo>
                  <a:lnTo>
                    <a:pt x="0" y="0"/>
                  </a:lnTo>
                </a:path>
                <a:path w="3643629" h="786129">
                  <a:moveTo>
                    <a:pt x="3643630" y="786130"/>
                  </a:moveTo>
                  <a:lnTo>
                    <a:pt x="3643630" y="786130"/>
                  </a:lnTo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51840" y="5054600"/>
            <a:ext cx="6572884" cy="1177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Oil-in-water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emulsion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Arial"/>
              <a:cs typeface="Arial"/>
            </a:endParaRPr>
          </a:p>
          <a:p>
            <a:pPr marL="3863340">
              <a:lnSpc>
                <a:spcPct val="100000"/>
              </a:lnSpc>
            </a:pP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Water-in-oil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emulsion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87259" y="429259"/>
            <a:ext cx="1503680" cy="1503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9950" y="497840"/>
            <a:ext cx="23202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254" dirty="0">
                <a:latin typeface="Arial"/>
                <a:cs typeface="Arial"/>
              </a:rPr>
              <a:t>Emulsions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590" y="1921510"/>
            <a:ext cx="132715" cy="12407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5490" y="1938020"/>
            <a:ext cx="4530725" cy="263271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Miscible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liquid </a:t>
            </a:r>
            <a:r>
              <a:rPr sz="2400" spc="-20" dirty="0">
                <a:solidFill>
                  <a:srgbClr val="365F91"/>
                </a:solidFill>
                <a:latin typeface="Arial"/>
                <a:cs typeface="Arial"/>
              </a:rPr>
              <a:t>form </a:t>
            </a:r>
            <a:r>
              <a:rPr sz="2400" spc="-19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2400" spc="-3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i="1" spc="-65" dirty="0">
                <a:solidFill>
                  <a:srgbClr val="365F91"/>
                </a:solidFill>
                <a:latin typeface="Arial"/>
                <a:cs typeface="Arial"/>
              </a:rPr>
              <a:t>solution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Lyophobic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colloids </a:t>
            </a:r>
            <a:r>
              <a:rPr sz="2400" spc="-20" dirty="0">
                <a:solidFill>
                  <a:srgbClr val="365F91"/>
                </a:solidFill>
                <a:latin typeface="Arial"/>
                <a:cs typeface="Arial"/>
              </a:rPr>
              <a:t>form 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an</a:t>
            </a:r>
            <a:r>
              <a:rPr sz="2400" spc="-34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i="1" spc="-105" dirty="0">
                <a:solidFill>
                  <a:srgbClr val="365F91"/>
                </a:solidFill>
                <a:latin typeface="Arial"/>
                <a:cs typeface="Arial"/>
              </a:rPr>
              <a:t>emulsion</a:t>
            </a:r>
            <a:endParaRPr sz="2400">
              <a:latin typeface="Arial"/>
              <a:cs typeface="Arial"/>
            </a:endParaRPr>
          </a:p>
          <a:p>
            <a:pPr marL="12700" marR="365125">
              <a:lnSpc>
                <a:spcPts val="2590"/>
              </a:lnSpc>
              <a:spcBef>
                <a:spcPts val="635"/>
              </a:spcBef>
            </a:pPr>
            <a:r>
              <a:rPr sz="2400" i="1" spc="-110" dirty="0">
                <a:solidFill>
                  <a:srgbClr val="365F91"/>
                </a:solidFill>
                <a:latin typeface="Arial"/>
                <a:cs typeface="Arial"/>
              </a:rPr>
              <a:t>Emulsifying </a:t>
            </a:r>
            <a:r>
              <a:rPr sz="2400" i="1" spc="-75" dirty="0">
                <a:solidFill>
                  <a:srgbClr val="365F91"/>
                </a:solidFill>
                <a:latin typeface="Arial"/>
                <a:cs typeface="Arial"/>
              </a:rPr>
              <a:t>agent </a:t>
            </a:r>
            <a:r>
              <a:rPr sz="2400" spc="-140" dirty="0">
                <a:solidFill>
                  <a:srgbClr val="365F91"/>
                </a:solidFill>
                <a:latin typeface="Arial"/>
                <a:cs typeface="Arial"/>
              </a:rPr>
              <a:t>– 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substance 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require </a:t>
            </a:r>
            <a:r>
              <a:rPr sz="2400" spc="30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2400" spc="-20" dirty="0">
                <a:solidFill>
                  <a:srgbClr val="365F91"/>
                </a:solidFill>
                <a:latin typeface="Arial"/>
                <a:cs typeface="Arial"/>
              </a:rPr>
              <a:t>form </a:t>
            </a:r>
            <a:r>
              <a:rPr sz="2400" spc="-19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400" spc="-90" dirty="0">
                <a:solidFill>
                  <a:srgbClr val="365F91"/>
                </a:solidFill>
                <a:latin typeface="Arial"/>
                <a:cs typeface="Arial"/>
              </a:rPr>
              <a:t>stable</a:t>
            </a:r>
            <a:r>
              <a:rPr sz="2400" spc="-3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365F91"/>
                </a:solidFill>
                <a:latin typeface="Arial"/>
                <a:cs typeface="Arial"/>
              </a:rPr>
              <a:t>emulsion</a:t>
            </a:r>
            <a:endParaRPr sz="2400">
              <a:latin typeface="Arial"/>
              <a:cs typeface="Arial"/>
            </a:endParaRPr>
          </a:p>
          <a:p>
            <a:pPr marL="12700" marR="328295">
              <a:lnSpc>
                <a:spcPts val="2590"/>
              </a:lnSpc>
              <a:spcBef>
                <a:spcPts val="600"/>
              </a:spcBef>
            </a:pP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Emulsifyin agent </a:t>
            </a:r>
            <a:r>
              <a:rPr sz="2400" spc="-120" dirty="0">
                <a:solidFill>
                  <a:srgbClr val="365F91"/>
                </a:solidFill>
                <a:latin typeface="Arial"/>
                <a:cs typeface="Arial"/>
              </a:rPr>
              <a:t>is</a:t>
            </a:r>
            <a:r>
              <a:rPr sz="2400" spc="-26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surface-active,  </a:t>
            </a:r>
            <a:r>
              <a:rPr sz="2400" spc="-20" dirty="0">
                <a:solidFill>
                  <a:srgbClr val="365F91"/>
                </a:solidFill>
                <a:latin typeface="Arial"/>
                <a:cs typeface="Arial"/>
              </a:rPr>
              <a:t>i.e.it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reduce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surface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tension  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(soap, 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many </a:t>
            </a:r>
            <a:r>
              <a:rPr sz="2400" spc="-25" dirty="0">
                <a:solidFill>
                  <a:srgbClr val="365F91"/>
                </a:solidFill>
                <a:latin typeface="Arial"/>
                <a:cs typeface="Arial"/>
              </a:rPr>
              <a:t>other</a:t>
            </a:r>
            <a:r>
              <a:rPr sz="2400" spc="-17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detergents.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590" y="35052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65F91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95848" y="1752600"/>
            <a:ext cx="2795371" cy="2566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4724400"/>
            <a:ext cx="800227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0629" y="497840"/>
            <a:ext cx="41376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325" dirty="0">
                <a:latin typeface="Arial"/>
                <a:cs typeface="Arial"/>
              </a:rPr>
              <a:t>Types </a:t>
            </a:r>
            <a:r>
              <a:rPr sz="4400" b="0" spc="-5" dirty="0">
                <a:latin typeface="Arial"/>
                <a:cs typeface="Arial"/>
              </a:rPr>
              <a:t>of</a:t>
            </a:r>
            <a:r>
              <a:rPr sz="4400" b="0" spc="-190" dirty="0">
                <a:latin typeface="Arial"/>
                <a:cs typeface="Arial"/>
              </a:rPr>
              <a:t> </a:t>
            </a:r>
            <a:r>
              <a:rPr sz="4400" b="0" spc="-225" dirty="0">
                <a:latin typeface="Arial"/>
                <a:cs typeface="Arial"/>
              </a:rPr>
              <a:t>Emulsion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7327" y="2377439"/>
            <a:ext cx="3053080" cy="3418840"/>
            <a:chOff x="757327" y="2377439"/>
            <a:chExt cx="3053080" cy="3418840"/>
          </a:xfrm>
        </p:grpSpPr>
        <p:sp>
          <p:nvSpPr>
            <p:cNvPr id="4" name="object 4"/>
            <p:cNvSpPr/>
            <p:nvPr/>
          </p:nvSpPr>
          <p:spPr>
            <a:xfrm>
              <a:off x="761999" y="2819399"/>
              <a:ext cx="2743200" cy="2971800"/>
            </a:xfrm>
            <a:custGeom>
              <a:avLst/>
              <a:gdLst/>
              <a:ahLst/>
              <a:cxnLst/>
              <a:rect l="l" t="t" r="r" b="b"/>
              <a:pathLst>
                <a:path w="2743200" h="2971800">
                  <a:moveTo>
                    <a:pt x="1371600" y="2971800"/>
                  </a:moveTo>
                  <a:lnTo>
                    <a:pt x="0" y="2971800"/>
                  </a:lnTo>
                  <a:lnTo>
                    <a:pt x="0" y="0"/>
                  </a:lnTo>
                  <a:lnTo>
                    <a:pt x="2743200" y="0"/>
                  </a:lnTo>
                  <a:lnTo>
                    <a:pt x="2743200" y="2971800"/>
                  </a:lnTo>
                  <a:lnTo>
                    <a:pt x="1371600" y="29718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36576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7750" y="4170"/>
                  </a:lnTo>
                  <a:lnTo>
                    <a:pt x="172092" y="16243"/>
                  </a:lnTo>
                  <a:lnTo>
                    <a:pt x="130386" y="35560"/>
                  </a:lnTo>
                  <a:lnTo>
                    <a:pt x="93290" y="61461"/>
                  </a:lnTo>
                  <a:lnTo>
                    <a:pt x="61461" y="93290"/>
                  </a:lnTo>
                  <a:lnTo>
                    <a:pt x="35560" y="130386"/>
                  </a:lnTo>
                  <a:lnTo>
                    <a:pt x="16243" y="172092"/>
                  </a:lnTo>
                  <a:lnTo>
                    <a:pt x="4170" y="217750"/>
                  </a:lnTo>
                  <a:lnTo>
                    <a:pt x="0" y="266700"/>
                  </a:lnTo>
                  <a:lnTo>
                    <a:pt x="4170" y="315649"/>
                  </a:lnTo>
                  <a:lnTo>
                    <a:pt x="16243" y="361307"/>
                  </a:lnTo>
                  <a:lnTo>
                    <a:pt x="35559" y="403013"/>
                  </a:lnTo>
                  <a:lnTo>
                    <a:pt x="61461" y="440109"/>
                  </a:lnTo>
                  <a:lnTo>
                    <a:pt x="93290" y="471938"/>
                  </a:lnTo>
                  <a:lnTo>
                    <a:pt x="130386" y="497840"/>
                  </a:lnTo>
                  <a:lnTo>
                    <a:pt x="172092" y="517156"/>
                  </a:lnTo>
                  <a:lnTo>
                    <a:pt x="217750" y="529229"/>
                  </a:lnTo>
                  <a:lnTo>
                    <a:pt x="266700" y="533400"/>
                  </a:lnTo>
                  <a:lnTo>
                    <a:pt x="315649" y="529229"/>
                  </a:lnTo>
                  <a:lnTo>
                    <a:pt x="361307" y="517156"/>
                  </a:lnTo>
                  <a:lnTo>
                    <a:pt x="403013" y="497839"/>
                  </a:lnTo>
                  <a:lnTo>
                    <a:pt x="440109" y="471938"/>
                  </a:lnTo>
                  <a:lnTo>
                    <a:pt x="471938" y="440109"/>
                  </a:lnTo>
                  <a:lnTo>
                    <a:pt x="497839" y="403013"/>
                  </a:lnTo>
                  <a:lnTo>
                    <a:pt x="517156" y="361307"/>
                  </a:lnTo>
                  <a:lnTo>
                    <a:pt x="529229" y="315649"/>
                  </a:lnTo>
                  <a:lnTo>
                    <a:pt x="533400" y="266700"/>
                  </a:lnTo>
                  <a:lnTo>
                    <a:pt x="529229" y="217750"/>
                  </a:lnTo>
                  <a:lnTo>
                    <a:pt x="517156" y="172092"/>
                  </a:lnTo>
                  <a:lnTo>
                    <a:pt x="497840" y="130386"/>
                  </a:lnTo>
                  <a:lnTo>
                    <a:pt x="471938" y="93290"/>
                  </a:lnTo>
                  <a:lnTo>
                    <a:pt x="440109" y="61461"/>
                  </a:lnTo>
                  <a:lnTo>
                    <a:pt x="403013" y="35559"/>
                  </a:lnTo>
                  <a:lnTo>
                    <a:pt x="361307" y="16243"/>
                  </a:lnTo>
                  <a:lnTo>
                    <a:pt x="315649" y="417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36576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315649" y="4170"/>
                  </a:lnTo>
                  <a:lnTo>
                    <a:pt x="361307" y="16243"/>
                  </a:lnTo>
                  <a:lnTo>
                    <a:pt x="403013" y="35559"/>
                  </a:lnTo>
                  <a:lnTo>
                    <a:pt x="440109" y="61461"/>
                  </a:lnTo>
                  <a:lnTo>
                    <a:pt x="471938" y="93290"/>
                  </a:lnTo>
                  <a:lnTo>
                    <a:pt x="497840" y="130386"/>
                  </a:lnTo>
                  <a:lnTo>
                    <a:pt x="517156" y="172092"/>
                  </a:lnTo>
                  <a:lnTo>
                    <a:pt x="529229" y="217750"/>
                  </a:lnTo>
                  <a:lnTo>
                    <a:pt x="533400" y="266700"/>
                  </a:lnTo>
                  <a:lnTo>
                    <a:pt x="529229" y="315649"/>
                  </a:lnTo>
                  <a:lnTo>
                    <a:pt x="517156" y="361307"/>
                  </a:lnTo>
                  <a:lnTo>
                    <a:pt x="497839" y="403013"/>
                  </a:lnTo>
                  <a:lnTo>
                    <a:pt x="471938" y="440109"/>
                  </a:lnTo>
                  <a:lnTo>
                    <a:pt x="440109" y="471938"/>
                  </a:lnTo>
                  <a:lnTo>
                    <a:pt x="403013" y="497839"/>
                  </a:lnTo>
                  <a:lnTo>
                    <a:pt x="361307" y="517156"/>
                  </a:lnTo>
                  <a:lnTo>
                    <a:pt x="315649" y="529229"/>
                  </a:lnTo>
                  <a:lnTo>
                    <a:pt x="266700" y="533400"/>
                  </a:lnTo>
                  <a:lnTo>
                    <a:pt x="217750" y="529229"/>
                  </a:lnTo>
                  <a:lnTo>
                    <a:pt x="172092" y="517156"/>
                  </a:lnTo>
                  <a:lnTo>
                    <a:pt x="130386" y="497840"/>
                  </a:lnTo>
                  <a:lnTo>
                    <a:pt x="93290" y="471938"/>
                  </a:lnTo>
                  <a:lnTo>
                    <a:pt x="61461" y="440109"/>
                  </a:lnTo>
                  <a:lnTo>
                    <a:pt x="35559" y="403013"/>
                  </a:lnTo>
                  <a:lnTo>
                    <a:pt x="16243" y="361307"/>
                  </a:lnTo>
                  <a:lnTo>
                    <a:pt x="4170" y="315649"/>
                  </a:lnTo>
                  <a:lnTo>
                    <a:pt x="0" y="266700"/>
                  </a:lnTo>
                  <a:lnTo>
                    <a:pt x="4170" y="217750"/>
                  </a:lnTo>
                  <a:lnTo>
                    <a:pt x="16243" y="172092"/>
                  </a:lnTo>
                  <a:lnTo>
                    <a:pt x="35560" y="130386"/>
                  </a:lnTo>
                  <a:lnTo>
                    <a:pt x="61461" y="93290"/>
                  </a:lnTo>
                  <a:lnTo>
                    <a:pt x="93290" y="61461"/>
                  </a:lnTo>
                  <a:lnTo>
                    <a:pt x="130386" y="35560"/>
                  </a:lnTo>
                  <a:lnTo>
                    <a:pt x="172092" y="16243"/>
                  </a:lnTo>
                  <a:lnTo>
                    <a:pt x="217750" y="4170"/>
                  </a:lnTo>
                  <a:lnTo>
                    <a:pt x="266700" y="0"/>
                  </a:lnTo>
                  <a:close/>
                </a:path>
                <a:path w="533400" h="533400">
                  <a:moveTo>
                    <a:pt x="0" y="0"/>
                  </a:moveTo>
                  <a:lnTo>
                    <a:pt x="0" y="0"/>
                  </a:lnTo>
                </a:path>
                <a:path w="533400" h="533400">
                  <a:moveTo>
                    <a:pt x="533400" y="533400"/>
                  </a:moveTo>
                  <a:lnTo>
                    <a:pt x="5334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3599" y="31241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7750" y="4170"/>
                  </a:lnTo>
                  <a:lnTo>
                    <a:pt x="172092" y="16243"/>
                  </a:lnTo>
                  <a:lnTo>
                    <a:pt x="130386" y="35560"/>
                  </a:lnTo>
                  <a:lnTo>
                    <a:pt x="93290" y="61461"/>
                  </a:lnTo>
                  <a:lnTo>
                    <a:pt x="61461" y="93290"/>
                  </a:lnTo>
                  <a:lnTo>
                    <a:pt x="35559" y="130386"/>
                  </a:lnTo>
                  <a:lnTo>
                    <a:pt x="16243" y="172092"/>
                  </a:lnTo>
                  <a:lnTo>
                    <a:pt x="4170" y="217750"/>
                  </a:lnTo>
                  <a:lnTo>
                    <a:pt x="0" y="266700"/>
                  </a:lnTo>
                  <a:lnTo>
                    <a:pt x="4170" y="315649"/>
                  </a:lnTo>
                  <a:lnTo>
                    <a:pt x="16243" y="361307"/>
                  </a:lnTo>
                  <a:lnTo>
                    <a:pt x="35560" y="403013"/>
                  </a:lnTo>
                  <a:lnTo>
                    <a:pt x="61461" y="440109"/>
                  </a:lnTo>
                  <a:lnTo>
                    <a:pt x="93290" y="471938"/>
                  </a:lnTo>
                  <a:lnTo>
                    <a:pt x="130386" y="497839"/>
                  </a:lnTo>
                  <a:lnTo>
                    <a:pt x="172092" y="517156"/>
                  </a:lnTo>
                  <a:lnTo>
                    <a:pt x="217750" y="529229"/>
                  </a:lnTo>
                  <a:lnTo>
                    <a:pt x="266700" y="533400"/>
                  </a:lnTo>
                  <a:lnTo>
                    <a:pt x="315649" y="529229"/>
                  </a:lnTo>
                  <a:lnTo>
                    <a:pt x="361307" y="517156"/>
                  </a:lnTo>
                  <a:lnTo>
                    <a:pt x="403013" y="497840"/>
                  </a:lnTo>
                  <a:lnTo>
                    <a:pt x="440109" y="471938"/>
                  </a:lnTo>
                  <a:lnTo>
                    <a:pt x="471938" y="440109"/>
                  </a:lnTo>
                  <a:lnTo>
                    <a:pt x="497840" y="403013"/>
                  </a:lnTo>
                  <a:lnTo>
                    <a:pt x="517156" y="361307"/>
                  </a:lnTo>
                  <a:lnTo>
                    <a:pt x="529229" y="315649"/>
                  </a:lnTo>
                  <a:lnTo>
                    <a:pt x="533400" y="266700"/>
                  </a:lnTo>
                  <a:lnTo>
                    <a:pt x="529229" y="217750"/>
                  </a:lnTo>
                  <a:lnTo>
                    <a:pt x="517156" y="172092"/>
                  </a:lnTo>
                  <a:lnTo>
                    <a:pt x="497839" y="130386"/>
                  </a:lnTo>
                  <a:lnTo>
                    <a:pt x="471938" y="93290"/>
                  </a:lnTo>
                  <a:lnTo>
                    <a:pt x="440109" y="61461"/>
                  </a:lnTo>
                  <a:lnTo>
                    <a:pt x="403013" y="35560"/>
                  </a:lnTo>
                  <a:lnTo>
                    <a:pt x="361307" y="16243"/>
                  </a:lnTo>
                  <a:lnTo>
                    <a:pt x="315649" y="417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3599" y="31241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315649" y="4170"/>
                  </a:lnTo>
                  <a:lnTo>
                    <a:pt x="361307" y="16243"/>
                  </a:lnTo>
                  <a:lnTo>
                    <a:pt x="403013" y="35560"/>
                  </a:lnTo>
                  <a:lnTo>
                    <a:pt x="440109" y="61461"/>
                  </a:lnTo>
                  <a:lnTo>
                    <a:pt x="471938" y="93290"/>
                  </a:lnTo>
                  <a:lnTo>
                    <a:pt x="497839" y="130386"/>
                  </a:lnTo>
                  <a:lnTo>
                    <a:pt x="517156" y="172092"/>
                  </a:lnTo>
                  <a:lnTo>
                    <a:pt x="529229" y="217750"/>
                  </a:lnTo>
                  <a:lnTo>
                    <a:pt x="533400" y="266700"/>
                  </a:lnTo>
                  <a:lnTo>
                    <a:pt x="529229" y="315649"/>
                  </a:lnTo>
                  <a:lnTo>
                    <a:pt x="517156" y="361307"/>
                  </a:lnTo>
                  <a:lnTo>
                    <a:pt x="497840" y="403013"/>
                  </a:lnTo>
                  <a:lnTo>
                    <a:pt x="471938" y="440109"/>
                  </a:lnTo>
                  <a:lnTo>
                    <a:pt x="440109" y="471938"/>
                  </a:lnTo>
                  <a:lnTo>
                    <a:pt x="403013" y="497840"/>
                  </a:lnTo>
                  <a:lnTo>
                    <a:pt x="361307" y="517156"/>
                  </a:lnTo>
                  <a:lnTo>
                    <a:pt x="315649" y="529229"/>
                  </a:lnTo>
                  <a:lnTo>
                    <a:pt x="266700" y="533400"/>
                  </a:lnTo>
                  <a:lnTo>
                    <a:pt x="217750" y="529229"/>
                  </a:lnTo>
                  <a:lnTo>
                    <a:pt x="172092" y="517156"/>
                  </a:lnTo>
                  <a:lnTo>
                    <a:pt x="130386" y="497839"/>
                  </a:lnTo>
                  <a:lnTo>
                    <a:pt x="93290" y="471938"/>
                  </a:lnTo>
                  <a:lnTo>
                    <a:pt x="61461" y="440109"/>
                  </a:lnTo>
                  <a:lnTo>
                    <a:pt x="35560" y="403013"/>
                  </a:lnTo>
                  <a:lnTo>
                    <a:pt x="16243" y="361307"/>
                  </a:lnTo>
                  <a:lnTo>
                    <a:pt x="4170" y="315649"/>
                  </a:lnTo>
                  <a:lnTo>
                    <a:pt x="0" y="266700"/>
                  </a:lnTo>
                  <a:lnTo>
                    <a:pt x="4170" y="217750"/>
                  </a:lnTo>
                  <a:lnTo>
                    <a:pt x="16243" y="172092"/>
                  </a:lnTo>
                  <a:lnTo>
                    <a:pt x="35559" y="130386"/>
                  </a:lnTo>
                  <a:lnTo>
                    <a:pt x="61461" y="93290"/>
                  </a:lnTo>
                  <a:lnTo>
                    <a:pt x="93290" y="61461"/>
                  </a:lnTo>
                  <a:lnTo>
                    <a:pt x="130386" y="35560"/>
                  </a:lnTo>
                  <a:lnTo>
                    <a:pt x="172092" y="16243"/>
                  </a:lnTo>
                  <a:lnTo>
                    <a:pt x="217750" y="4170"/>
                  </a:lnTo>
                  <a:lnTo>
                    <a:pt x="266700" y="0"/>
                  </a:lnTo>
                  <a:close/>
                </a:path>
                <a:path w="533400" h="533400">
                  <a:moveTo>
                    <a:pt x="0" y="0"/>
                  </a:moveTo>
                  <a:lnTo>
                    <a:pt x="0" y="0"/>
                  </a:lnTo>
                </a:path>
                <a:path w="533400" h="533400">
                  <a:moveTo>
                    <a:pt x="533400" y="533400"/>
                  </a:moveTo>
                  <a:lnTo>
                    <a:pt x="5334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1600" y="46482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7750" y="4170"/>
                  </a:lnTo>
                  <a:lnTo>
                    <a:pt x="172092" y="16243"/>
                  </a:lnTo>
                  <a:lnTo>
                    <a:pt x="130386" y="35560"/>
                  </a:lnTo>
                  <a:lnTo>
                    <a:pt x="93290" y="61461"/>
                  </a:lnTo>
                  <a:lnTo>
                    <a:pt x="61461" y="93290"/>
                  </a:lnTo>
                  <a:lnTo>
                    <a:pt x="35560" y="130386"/>
                  </a:lnTo>
                  <a:lnTo>
                    <a:pt x="16243" y="172092"/>
                  </a:lnTo>
                  <a:lnTo>
                    <a:pt x="4170" y="217750"/>
                  </a:lnTo>
                  <a:lnTo>
                    <a:pt x="0" y="266700"/>
                  </a:lnTo>
                  <a:lnTo>
                    <a:pt x="4170" y="315649"/>
                  </a:lnTo>
                  <a:lnTo>
                    <a:pt x="16243" y="361307"/>
                  </a:lnTo>
                  <a:lnTo>
                    <a:pt x="35559" y="403013"/>
                  </a:lnTo>
                  <a:lnTo>
                    <a:pt x="61461" y="440109"/>
                  </a:lnTo>
                  <a:lnTo>
                    <a:pt x="93290" y="471938"/>
                  </a:lnTo>
                  <a:lnTo>
                    <a:pt x="130386" y="497840"/>
                  </a:lnTo>
                  <a:lnTo>
                    <a:pt x="172092" y="517156"/>
                  </a:lnTo>
                  <a:lnTo>
                    <a:pt x="217750" y="529229"/>
                  </a:lnTo>
                  <a:lnTo>
                    <a:pt x="266700" y="533400"/>
                  </a:lnTo>
                  <a:lnTo>
                    <a:pt x="315649" y="529229"/>
                  </a:lnTo>
                  <a:lnTo>
                    <a:pt x="361307" y="517156"/>
                  </a:lnTo>
                  <a:lnTo>
                    <a:pt x="403013" y="497839"/>
                  </a:lnTo>
                  <a:lnTo>
                    <a:pt x="440109" y="471938"/>
                  </a:lnTo>
                  <a:lnTo>
                    <a:pt x="471938" y="440109"/>
                  </a:lnTo>
                  <a:lnTo>
                    <a:pt x="497840" y="403013"/>
                  </a:lnTo>
                  <a:lnTo>
                    <a:pt x="517156" y="361307"/>
                  </a:lnTo>
                  <a:lnTo>
                    <a:pt x="529229" y="315649"/>
                  </a:lnTo>
                  <a:lnTo>
                    <a:pt x="533400" y="266700"/>
                  </a:lnTo>
                  <a:lnTo>
                    <a:pt x="529229" y="217750"/>
                  </a:lnTo>
                  <a:lnTo>
                    <a:pt x="517156" y="172092"/>
                  </a:lnTo>
                  <a:lnTo>
                    <a:pt x="497839" y="130386"/>
                  </a:lnTo>
                  <a:lnTo>
                    <a:pt x="471938" y="93290"/>
                  </a:lnTo>
                  <a:lnTo>
                    <a:pt x="440109" y="61461"/>
                  </a:lnTo>
                  <a:lnTo>
                    <a:pt x="403013" y="35559"/>
                  </a:lnTo>
                  <a:lnTo>
                    <a:pt x="361307" y="16243"/>
                  </a:lnTo>
                  <a:lnTo>
                    <a:pt x="315649" y="417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1600" y="46482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315649" y="4170"/>
                  </a:lnTo>
                  <a:lnTo>
                    <a:pt x="361307" y="16243"/>
                  </a:lnTo>
                  <a:lnTo>
                    <a:pt x="403013" y="35559"/>
                  </a:lnTo>
                  <a:lnTo>
                    <a:pt x="440109" y="61461"/>
                  </a:lnTo>
                  <a:lnTo>
                    <a:pt x="471938" y="93290"/>
                  </a:lnTo>
                  <a:lnTo>
                    <a:pt x="497839" y="130386"/>
                  </a:lnTo>
                  <a:lnTo>
                    <a:pt x="517156" y="172092"/>
                  </a:lnTo>
                  <a:lnTo>
                    <a:pt x="529229" y="217750"/>
                  </a:lnTo>
                  <a:lnTo>
                    <a:pt x="533400" y="266700"/>
                  </a:lnTo>
                  <a:lnTo>
                    <a:pt x="529229" y="315649"/>
                  </a:lnTo>
                  <a:lnTo>
                    <a:pt x="517156" y="361307"/>
                  </a:lnTo>
                  <a:lnTo>
                    <a:pt x="497840" y="403013"/>
                  </a:lnTo>
                  <a:lnTo>
                    <a:pt x="471938" y="440109"/>
                  </a:lnTo>
                  <a:lnTo>
                    <a:pt x="440109" y="471938"/>
                  </a:lnTo>
                  <a:lnTo>
                    <a:pt x="403013" y="497839"/>
                  </a:lnTo>
                  <a:lnTo>
                    <a:pt x="361307" y="517156"/>
                  </a:lnTo>
                  <a:lnTo>
                    <a:pt x="315649" y="529229"/>
                  </a:lnTo>
                  <a:lnTo>
                    <a:pt x="266700" y="533400"/>
                  </a:lnTo>
                  <a:lnTo>
                    <a:pt x="217750" y="529229"/>
                  </a:lnTo>
                  <a:lnTo>
                    <a:pt x="172092" y="517156"/>
                  </a:lnTo>
                  <a:lnTo>
                    <a:pt x="130386" y="497840"/>
                  </a:lnTo>
                  <a:lnTo>
                    <a:pt x="93290" y="471938"/>
                  </a:lnTo>
                  <a:lnTo>
                    <a:pt x="61461" y="440109"/>
                  </a:lnTo>
                  <a:lnTo>
                    <a:pt x="35559" y="403013"/>
                  </a:lnTo>
                  <a:lnTo>
                    <a:pt x="16243" y="361307"/>
                  </a:lnTo>
                  <a:lnTo>
                    <a:pt x="4170" y="315649"/>
                  </a:lnTo>
                  <a:lnTo>
                    <a:pt x="0" y="266700"/>
                  </a:lnTo>
                  <a:lnTo>
                    <a:pt x="4170" y="217750"/>
                  </a:lnTo>
                  <a:lnTo>
                    <a:pt x="16243" y="172092"/>
                  </a:lnTo>
                  <a:lnTo>
                    <a:pt x="35560" y="130386"/>
                  </a:lnTo>
                  <a:lnTo>
                    <a:pt x="61461" y="93290"/>
                  </a:lnTo>
                  <a:lnTo>
                    <a:pt x="93290" y="61461"/>
                  </a:lnTo>
                  <a:lnTo>
                    <a:pt x="130386" y="35560"/>
                  </a:lnTo>
                  <a:lnTo>
                    <a:pt x="172092" y="16243"/>
                  </a:lnTo>
                  <a:lnTo>
                    <a:pt x="217750" y="4170"/>
                  </a:lnTo>
                  <a:lnTo>
                    <a:pt x="266700" y="0"/>
                  </a:lnTo>
                  <a:close/>
                </a:path>
                <a:path w="533400" h="533400">
                  <a:moveTo>
                    <a:pt x="0" y="0"/>
                  </a:moveTo>
                  <a:lnTo>
                    <a:pt x="0" y="0"/>
                  </a:lnTo>
                </a:path>
                <a:path w="533400" h="533400">
                  <a:moveTo>
                    <a:pt x="533400" y="533400"/>
                  </a:moveTo>
                  <a:lnTo>
                    <a:pt x="5334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38400" y="49530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7750" y="4170"/>
                  </a:lnTo>
                  <a:lnTo>
                    <a:pt x="172092" y="16243"/>
                  </a:lnTo>
                  <a:lnTo>
                    <a:pt x="130386" y="35560"/>
                  </a:lnTo>
                  <a:lnTo>
                    <a:pt x="93290" y="61461"/>
                  </a:lnTo>
                  <a:lnTo>
                    <a:pt x="61461" y="93290"/>
                  </a:lnTo>
                  <a:lnTo>
                    <a:pt x="35559" y="130386"/>
                  </a:lnTo>
                  <a:lnTo>
                    <a:pt x="16243" y="172092"/>
                  </a:lnTo>
                  <a:lnTo>
                    <a:pt x="4170" y="217750"/>
                  </a:lnTo>
                  <a:lnTo>
                    <a:pt x="0" y="266700"/>
                  </a:lnTo>
                  <a:lnTo>
                    <a:pt x="4170" y="315649"/>
                  </a:lnTo>
                  <a:lnTo>
                    <a:pt x="16243" y="361307"/>
                  </a:lnTo>
                  <a:lnTo>
                    <a:pt x="35560" y="403013"/>
                  </a:lnTo>
                  <a:lnTo>
                    <a:pt x="61461" y="440109"/>
                  </a:lnTo>
                  <a:lnTo>
                    <a:pt x="93290" y="471938"/>
                  </a:lnTo>
                  <a:lnTo>
                    <a:pt x="130386" y="497839"/>
                  </a:lnTo>
                  <a:lnTo>
                    <a:pt x="172092" y="517156"/>
                  </a:lnTo>
                  <a:lnTo>
                    <a:pt x="217750" y="529229"/>
                  </a:lnTo>
                  <a:lnTo>
                    <a:pt x="266700" y="533400"/>
                  </a:lnTo>
                  <a:lnTo>
                    <a:pt x="315649" y="529229"/>
                  </a:lnTo>
                  <a:lnTo>
                    <a:pt x="361307" y="517156"/>
                  </a:lnTo>
                  <a:lnTo>
                    <a:pt x="403013" y="497840"/>
                  </a:lnTo>
                  <a:lnTo>
                    <a:pt x="440109" y="471938"/>
                  </a:lnTo>
                  <a:lnTo>
                    <a:pt x="471938" y="440109"/>
                  </a:lnTo>
                  <a:lnTo>
                    <a:pt x="497840" y="403013"/>
                  </a:lnTo>
                  <a:lnTo>
                    <a:pt x="517156" y="361307"/>
                  </a:lnTo>
                  <a:lnTo>
                    <a:pt x="529229" y="315649"/>
                  </a:lnTo>
                  <a:lnTo>
                    <a:pt x="533400" y="266700"/>
                  </a:lnTo>
                  <a:lnTo>
                    <a:pt x="529229" y="217750"/>
                  </a:lnTo>
                  <a:lnTo>
                    <a:pt x="517156" y="172092"/>
                  </a:lnTo>
                  <a:lnTo>
                    <a:pt x="497839" y="130386"/>
                  </a:lnTo>
                  <a:lnTo>
                    <a:pt x="471938" y="93290"/>
                  </a:lnTo>
                  <a:lnTo>
                    <a:pt x="440109" y="61461"/>
                  </a:lnTo>
                  <a:lnTo>
                    <a:pt x="403013" y="35559"/>
                  </a:lnTo>
                  <a:lnTo>
                    <a:pt x="361307" y="16243"/>
                  </a:lnTo>
                  <a:lnTo>
                    <a:pt x="315649" y="417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8400" y="49530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315649" y="4170"/>
                  </a:lnTo>
                  <a:lnTo>
                    <a:pt x="361307" y="16243"/>
                  </a:lnTo>
                  <a:lnTo>
                    <a:pt x="403013" y="35559"/>
                  </a:lnTo>
                  <a:lnTo>
                    <a:pt x="440109" y="61461"/>
                  </a:lnTo>
                  <a:lnTo>
                    <a:pt x="471938" y="93290"/>
                  </a:lnTo>
                  <a:lnTo>
                    <a:pt x="497839" y="130386"/>
                  </a:lnTo>
                  <a:lnTo>
                    <a:pt x="517156" y="172092"/>
                  </a:lnTo>
                  <a:lnTo>
                    <a:pt x="529229" y="217750"/>
                  </a:lnTo>
                  <a:lnTo>
                    <a:pt x="533400" y="266700"/>
                  </a:lnTo>
                  <a:lnTo>
                    <a:pt x="529229" y="315649"/>
                  </a:lnTo>
                  <a:lnTo>
                    <a:pt x="517156" y="361307"/>
                  </a:lnTo>
                  <a:lnTo>
                    <a:pt x="497840" y="403013"/>
                  </a:lnTo>
                  <a:lnTo>
                    <a:pt x="471938" y="440109"/>
                  </a:lnTo>
                  <a:lnTo>
                    <a:pt x="440109" y="471938"/>
                  </a:lnTo>
                  <a:lnTo>
                    <a:pt x="403013" y="497840"/>
                  </a:lnTo>
                  <a:lnTo>
                    <a:pt x="361307" y="517156"/>
                  </a:lnTo>
                  <a:lnTo>
                    <a:pt x="315649" y="529229"/>
                  </a:lnTo>
                  <a:lnTo>
                    <a:pt x="266700" y="533400"/>
                  </a:lnTo>
                  <a:lnTo>
                    <a:pt x="217750" y="529229"/>
                  </a:lnTo>
                  <a:lnTo>
                    <a:pt x="172092" y="517156"/>
                  </a:lnTo>
                  <a:lnTo>
                    <a:pt x="130386" y="497839"/>
                  </a:lnTo>
                  <a:lnTo>
                    <a:pt x="93290" y="471938"/>
                  </a:lnTo>
                  <a:lnTo>
                    <a:pt x="61461" y="440109"/>
                  </a:lnTo>
                  <a:lnTo>
                    <a:pt x="35560" y="403013"/>
                  </a:lnTo>
                  <a:lnTo>
                    <a:pt x="16243" y="361307"/>
                  </a:lnTo>
                  <a:lnTo>
                    <a:pt x="4170" y="315649"/>
                  </a:lnTo>
                  <a:lnTo>
                    <a:pt x="0" y="266700"/>
                  </a:lnTo>
                  <a:lnTo>
                    <a:pt x="4170" y="217750"/>
                  </a:lnTo>
                  <a:lnTo>
                    <a:pt x="16243" y="172092"/>
                  </a:lnTo>
                  <a:lnTo>
                    <a:pt x="35559" y="130386"/>
                  </a:lnTo>
                  <a:lnTo>
                    <a:pt x="61461" y="93290"/>
                  </a:lnTo>
                  <a:lnTo>
                    <a:pt x="93290" y="61461"/>
                  </a:lnTo>
                  <a:lnTo>
                    <a:pt x="130386" y="35560"/>
                  </a:lnTo>
                  <a:lnTo>
                    <a:pt x="172092" y="16243"/>
                  </a:lnTo>
                  <a:lnTo>
                    <a:pt x="217750" y="4170"/>
                  </a:lnTo>
                  <a:lnTo>
                    <a:pt x="266700" y="0"/>
                  </a:lnTo>
                  <a:close/>
                </a:path>
                <a:path w="533400" h="533400">
                  <a:moveTo>
                    <a:pt x="0" y="0"/>
                  </a:moveTo>
                  <a:lnTo>
                    <a:pt x="0" y="0"/>
                  </a:lnTo>
                </a:path>
                <a:path w="533400" h="533400">
                  <a:moveTo>
                    <a:pt x="533400" y="533400"/>
                  </a:moveTo>
                  <a:lnTo>
                    <a:pt x="5334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7000" y="37338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7750" y="4170"/>
                  </a:lnTo>
                  <a:lnTo>
                    <a:pt x="172092" y="16243"/>
                  </a:lnTo>
                  <a:lnTo>
                    <a:pt x="130386" y="35560"/>
                  </a:lnTo>
                  <a:lnTo>
                    <a:pt x="93290" y="61461"/>
                  </a:lnTo>
                  <a:lnTo>
                    <a:pt x="61461" y="93290"/>
                  </a:lnTo>
                  <a:lnTo>
                    <a:pt x="35559" y="130386"/>
                  </a:lnTo>
                  <a:lnTo>
                    <a:pt x="16243" y="172092"/>
                  </a:lnTo>
                  <a:lnTo>
                    <a:pt x="4170" y="217750"/>
                  </a:lnTo>
                  <a:lnTo>
                    <a:pt x="0" y="266700"/>
                  </a:lnTo>
                  <a:lnTo>
                    <a:pt x="4170" y="315649"/>
                  </a:lnTo>
                  <a:lnTo>
                    <a:pt x="16243" y="361307"/>
                  </a:lnTo>
                  <a:lnTo>
                    <a:pt x="35560" y="403013"/>
                  </a:lnTo>
                  <a:lnTo>
                    <a:pt x="61461" y="440109"/>
                  </a:lnTo>
                  <a:lnTo>
                    <a:pt x="93290" y="471938"/>
                  </a:lnTo>
                  <a:lnTo>
                    <a:pt x="130386" y="497840"/>
                  </a:lnTo>
                  <a:lnTo>
                    <a:pt x="172092" y="517156"/>
                  </a:lnTo>
                  <a:lnTo>
                    <a:pt x="217750" y="529229"/>
                  </a:lnTo>
                  <a:lnTo>
                    <a:pt x="266700" y="533400"/>
                  </a:lnTo>
                  <a:lnTo>
                    <a:pt x="315649" y="529229"/>
                  </a:lnTo>
                  <a:lnTo>
                    <a:pt x="361307" y="517156"/>
                  </a:lnTo>
                  <a:lnTo>
                    <a:pt x="403013" y="497839"/>
                  </a:lnTo>
                  <a:lnTo>
                    <a:pt x="440109" y="471938"/>
                  </a:lnTo>
                  <a:lnTo>
                    <a:pt x="471938" y="440109"/>
                  </a:lnTo>
                  <a:lnTo>
                    <a:pt x="497840" y="403013"/>
                  </a:lnTo>
                  <a:lnTo>
                    <a:pt x="517156" y="361307"/>
                  </a:lnTo>
                  <a:lnTo>
                    <a:pt x="529229" y="315649"/>
                  </a:lnTo>
                  <a:lnTo>
                    <a:pt x="533400" y="266700"/>
                  </a:lnTo>
                  <a:lnTo>
                    <a:pt x="529229" y="217750"/>
                  </a:lnTo>
                  <a:lnTo>
                    <a:pt x="517156" y="172092"/>
                  </a:lnTo>
                  <a:lnTo>
                    <a:pt x="497839" y="130386"/>
                  </a:lnTo>
                  <a:lnTo>
                    <a:pt x="471938" y="93290"/>
                  </a:lnTo>
                  <a:lnTo>
                    <a:pt x="440109" y="61461"/>
                  </a:lnTo>
                  <a:lnTo>
                    <a:pt x="403013" y="35559"/>
                  </a:lnTo>
                  <a:lnTo>
                    <a:pt x="361307" y="16243"/>
                  </a:lnTo>
                  <a:lnTo>
                    <a:pt x="315649" y="417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7000" y="37338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315649" y="4170"/>
                  </a:lnTo>
                  <a:lnTo>
                    <a:pt x="361307" y="16243"/>
                  </a:lnTo>
                  <a:lnTo>
                    <a:pt x="403013" y="35559"/>
                  </a:lnTo>
                  <a:lnTo>
                    <a:pt x="440109" y="61461"/>
                  </a:lnTo>
                  <a:lnTo>
                    <a:pt x="471938" y="93290"/>
                  </a:lnTo>
                  <a:lnTo>
                    <a:pt x="497839" y="130386"/>
                  </a:lnTo>
                  <a:lnTo>
                    <a:pt x="517156" y="172092"/>
                  </a:lnTo>
                  <a:lnTo>
                    <a:pt x="529229" y="217750"/>
                  </a:lnTo>
                  <a:lnTo>
                    <a:pt x="533400" y="266700"/>
                  </a:lnTo>
                  <a:lnTo>
                    <a:pt x="529229" y="315649"/>
                  </a:lnTo>
                  <a:lnTo>
                    <a:pt x="517156" y="361307"/>
                  </a:lnTo>
                  <a:lnTo>
                    <a:pt x="497840" y="403013"/>
                  </a:lnTo>
                  <a:lnTo>
                    <a:pt x="471938" y="440109"/>
                  </a:lnTo>
                  <a:lnTo>
                    <a:pt x="440109" y="471938"/>
                  </a:lnTo>
                  <a:lnTo>
                    <a:pt x="403013" y="497839"/>
                  </a:lnTo>
                  <a:lnTo>
                    <a:pt x="361307" y="517156"/>
                  </a:lnTo>
                  <a:lnTo>
                    <a:pt x="315649" y="529229"/>
                  </a:lnTo>
                  <a:lnTo>
                    <a:pt x="266700" y="533400"/>
                  </a:lnTo>
                  <a:lnTo>
                    <a:pt x="217750" y="529229"/>
                  </a:lnTo>
                  <a:lnTo>
                    <a:pt x="172092" y="517156"/>
                  </a:lnTo>
                  <a:lnTo>
                    <a:pt x="130386" y="497840"/>
                  </a:lnTo>
                  <a:lnTo>
                    <a:pt x="93290" y="471938"/>
                  </a:lnTo>
                  <a:lnTo>
                    <a:pt x="61461" y="440109"/>
                  </a:lnTo>
                  <a:lnTo>
                    <a:pt x="35560" y="403013"/>
                  </a:lnTo>
                  <a:lnTo>
                    <a:pt x="16243" y="361307"/>
                  </a:lnTo>
                  <a:lnTo>
                    <a:pt x="4170" y="315649"/>
                  </a:lnTo>
                  <a:lnTo>
                    <a:pt x="0" y="266700"/>
                  </a:lnTo>
                  <a:lnTo>
                    <a:pt x="4170" y="217750"/>
                  </a:lnTo>
                  <a:lnTo>
                    <a:pt x="16243" y="172092"/>
                  </a:lnTo>
                  <a:lnTo>
                    <a:pt x="35559" y="130386"/>
                  </a:lnTo>
                  <a:lnTo>
                    <a:pt x="61461" y="93290"/>
                  </a:lnTo>
                  <a:lnTo>
                    <a:pt x="93290" y="61461"/>
                  </a:lnTo>
                  <a:lnTo>
                    <a:pt x="130386" y="35560"/>
                  </a:lnTo>
                  <a:lnTo>
                    <a:pt x="172092" y="16243"/>
                  </a:lnTo>
                  <a:lnTo>
                    <a:pt x="217750" y="4170"/>
                  </a:lnTo>
                  <a:lnTo>
                    <a:pt x="266700" y="0"/>
                  </a:lnTo>
                  <a:close/>
                </a:path>
                <a:path w="533400" h="533400">
                  <a:moveTo>
                    <a:pt x="0" y="0"/>
                  </a:moveTo>
                  <a:lnTo>
                    <a:pt x="0" y="0"/>
                  </a:lnTo>
                </a:path>
                <a:path w="533400" h="533400">
                  <a:moveTo>
                    <a:pt x="533400" y="533400"/>
                  </a:moveTo>
                  <a:lnTo>
                    <a:pt x="5334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9200" y="29717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7750" y="4170"/>
                  </a:lnTo>
                  <a:lnTo>
                    <a:pt x="172092" y="16243"/>
                  </a:lnTo>
                  <a:lnTo>
                    <a:pt x="130386" y="35560"/>
                  </a:lnTo>
                  <a:lnTo>
                    <a:pt x="93290" y="61461"/>
                  </a:lnTo>
                  <a:lnTo>
                    <a:pt x="61461" y="93290"/>
                  </a:lnTo>
                  <a:lnTo>
                    <a:pt x="35560" y="130386"/>
                  </a:lnTo>
                  <a:lnTo>
                    <a:pt x="16243" y="172092"/>
                  </a:lnTo>
                  <a:lnTo>
                    <a:pt x="4170" y="217750"/>
                  </a:lnTo>
                  <a:lnTo>
                    <a:pt x="0" y="266700"/>
                  </a:lnTo>
                  <a:lnTo>
                    <a:pt x="4170" y="315649"/>
                  </a:lnTo>
                  <a:lnTo>
                    <a:pt x="16243" y="361307"/>
                  </a:lnTo>
                  <a:lnTo>
                    <a:pt x="35559" y="403013"/>
                  </a:lnTo>
                  <a:lnTo>
                    <a:pt x="61461" y="440109"/>
                  </a:lnTo>
                  <a:lnTo>
                    <a:pt x="93290" y="471938"/>
                  </a:lnTo>
                  <a:lnTo>
                    <a:pt x="130386" y="497839"/>
                  </a:lnTo>
                  <a:lnTo>
                    <a:pt x="172092" y="517156"/>
                  </a:lnTo>
                  <a:lnTo>
                    <a:pt x="217750" y="529229"/>
                  </a:lnTo>
                  <a:lnTo>
                    <a:pt x="266700" y="533400"/>
                  </a:lnTo>
                  <a:lnTo>
                    <a:pt x="315649" y="529229"/>
                  </a:lnTo>
                  <a:lnTo>
                    <a:pt x="361307" y="517156"/>
                  </a:lnTo>
                  <a:lnTo>
                    <a:pt x="403013" y="497839"/>
                  </a:lnTo>
                  <a:lnTo>
                    <a:pt x="440109" y="471938"/>
                  </a:lnTo>
                  <a:lnTo>
                    <a:pt x="471938" y="440109"/>
                  </a:lnTo>
                  <a:lnTo>
                    <a:pt x="497840" y="403013"/>
                  </a:lnTo>
                  <a:lnTo>
                    <a:pt x="517156" y="361307"/>
                  </a:lnTo>
                  <a:lnTo>
                    <a:pt x="529229" y="315649"/>
                  </a:lnTo>
                  <a:lnTo>
                    <a:pt x="533400" y="266700"/>
                  </a:lnTo>
                  <a:lnTo>
                    <a:pt x="529229" y="217750"/>
                  </a:lnTo>
                  <a:lnTo>
                    <a:pt x="517156" y="172092"/>
                  </a:lnTo>
                  <a:lnTo>
                    <a:pt x="497840" y="130386"/>
                  </a:lnTo>
                  <a:lnTo>
                    <a:pt x="471938" y="93290"/>
                  </a:lnTo>
                  <a:lnTo>
                    <a:pt x="440109" y="61461"/>
                  </a:lnTo>
                  <a:lnTo>
                    <a:pt x="403013" y="35560"/>
                  </a:lnTo>
                  <a:lnTo>
                    <a:pt x="361307" y="16243"/>
                  </a:lnTo>
                  <a:lnTo>
                    <a:pt x="315649" y="417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9200" y="29717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315649" y="4170"/>
                  </a:lnTo>
                  <a:lnTo>
                    <a:pt x="361307" y="16243"/>
                  </a:lnTo>
                  <a:lnTo>
                    <a:pt x="403013" y="35560"/>
                  </a:lnTo>
                  <a:lnTo>
                    <a:pt x="440109" y="61461"/>
                  </a:lnTo>
                  <a:lnTo>
                    <a:pt x="471938" y="93290"/>
                  </a:lnTo>
                  <a:lnTo>
                    <a:pt x="497840" y="130386"/>
                  </a:lnTo>
                  <a:lnTo>
                    <a:pt x="517156" y="172092"/>
                  </a:lnTo>
                  <a:lnTo>
                    <a:pt x="529229" y="217750"/>
                  </a:lnTo>
                  <a:lnTo>
                    <a:pt x="533400" y="266700"/>
                  </a:lnTo>
                  <a:lnTo>
                    <a:pt x="529229" y="315649"/>
                  </a:lnTo>
                  <a:lnTo>
                    <a:pt x="517156" y="361307"/>
                  </a:lnTo>
                  <a:lnTo>
                    <a:pt x="497840" y="403013"/>
                  </a:lnTo>
                  <a:lnTo>
                    <a:pt x="471938" y="440109"/>
                  </a:lnTo>
                  <a:lnTo>
                    <a:pt x="440109" y="471938"/>
                  </a:lnTo>
                  <a:lnTo>
                    <a:pt x="403013" y="497839"/>
                  </a:lnTo>
                  <a:lnTo>
                    <a:pt x="361307" y="517156"/>
                  </a:lnTo>
                  <a:lnTo>
                    <a:pt x="315649" y="529229"/>
                  </a:lnTo>
                  <a:lnTo>
                    <a:pt x="266700" y="533400"/>
                  </a:lnTo>
                  <a:lnTo>
                    <a:pt x="217750" y="529229"/>
                  </a:lnTo>
                  <a:lnTo>
                    <a:pt x="172092" y="517156"/>
                  </a:lnTo>
                  <a:lnTo>
                    <a:pt x="130386" y="497839"/>
                  </a:lnTo>
                  <a:lnTo>
                    <a:pt x="93290" y="471938"/>
                  </a:lnTo>
                  <a:lnTo>
                    <a:pt x="61461" y="440109"/>
                  </a:lnTo>
                  <a:lnTo>
                    <a:pt x="35559" y="403013"/>
                  </a:lnTo>
                  <a:lnTo>
                    <a:pt x="16243" y="361307"/>
                  </a:lnTo>
                  <a:lnTo>
                    <a:pt x="4170" y="315649"/>
                  </a:lnTo>
                  <a:lnTo>
                    <a:pt x="0" y="266700"/>
                  </a:lnTo>
                  <a:lnTo>
                    <a:pt x="4170" y="217750"/>
                  </a:lnTo>
                  <a:lnTo>
                    <a:pt x="16243" y="172092"/>
                  </a:lnTo>
                  <a:lnTo>
                    <a:pt x="35560" y="130386"/>
                  </a:lnTo>
                  <a:lnTo>
                    <a:pt x="61461" y="93290"/>
                  </a:lnTo>
                  <a:lnTo>
                    <a:pt x="93290" y="61461"/>
                  </a:lnTo>
                  <a:lnTo>
                    <a:pt x="130386" y="35560"/>
                  </a:lnTo>
                  <a:lnTo>
                    <a:pt x="172092" y="16243"/>
                  </a:lnTo>
                  <a:lnTo>
                    <a:pt x="217750" y="4170"/>
                  </a:lnTo>
                  <a:lnTo>
                    <a:pt x="266700" y="0"/>
                  </a:lnTo>
                  <a:close/>
                </a:path>
                <a:path w="533400" h="533400">
                  <a:moveTo>
                    <a:pt x="0" y="0"/>
                  </a:moveTo>
                  <a:lnTo>
                    <a:pt x="0" y="0"/>
                  </a:lnTo>
                </a:path>
                <a:path w="533400" h="533400">
                  <a:moveTo>
                    <a:pt x="533400" y="533400"/>
                  </a:moveTo>
                  <a:lnTo>
                    <a:pt x="5334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81199" y="42672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7750" y="4170"/>
                  </a:lnTo>
                  <a:lnTo>
                    <a:pt x="172092" y="16243"/>
                  </a:lnTo>
                  <a:lnTo>
                    <a:pt x="130386" y="35560"/>
                  </a:lnTo>
                  <a:lnTo>
                    <a:pt x="93290" y="61461"/>
                  </a:lnTo>
                  <a:lnTo>
                    <a:pt x="61461" y="93290"/>
                  </a:lnTo>
                  <a:lnTo>
                    <a:pt x="35559" y="130386"/>
                  </a:lnTo>
                  <a:lnTo>
                    <a:pt x="16243" y="172092"/>
                  </a:lnTo>
                  <a:lnTo>
                    <a:pt x="4170" y="217750"/>
                  </a:lnTo>
                  <a:lnTo>
                    <a:pt x="0" y="266700"/>
                  </a:lnTo>
                  <a:lnTo>
                    <a:pt x="4170" y="315649"/>
                  </a:lnTo>
                  <a:lnTo>
                    <a:pt x="16243" y="361307"/>
                  </a:lnTo>
                  <a:lnTo>
                    <a:pt x="35560" y="403013"/>
                  </a:lnTo>
                  <a:lnTo>
                    <a:pt x="61461" y="440109"/>
                  </a:lnTo>
                  <a:lnTo>
                    <a:pt x="93290" y="471938"/>
                  </a:lnTo>
                  <a:lnTo>
                    <a:pt x="130386" y="497840"/>
                  </a:lnTo>
                  <a:lnTo>
                    <a:pt x="172092" y="517156"/>
                  </a:lnTo>
                  <a:lnTo>
                    <a:pt x="217750" y="529229"/>
                  </a:lnTo>
                  <a:lnTo>
                    <a:pt x="266700" y="533400"/>
                  </a:lnTo>
                  <a:lnTo>
                    <a:pt x="315649" y="529229"/>
                  </a:lnTo>
                  <a:lnTo>
                    <a:pt x="361307" y="517156"/>
                  </a:lnTo>
                  <a:lnTo>
                    <a:pt x="403013" y="497839"/>
                  </a:lnTo>
                  <a:lnTo>
                    <a:pt x="440109" y="471938"/>
                  </a:lnTo>
                  <a:lnTo>
                    <a:pt x="471938" y="440109"/>
                  </a:lnTo>
                  <a:lnTo>
                    <a:pt x="497840" y="403013"/>
                  </a:lnTo>
                  <a:lnTo>
                    <a:pt x="517156" y="361307"/>
                  </a:lnTo>
                  <a:lnTo>
                    <a:pt x="529229" y="315649"/>
                  </a:lnTo>
                  <a:lnTo>
                    <a:pt x="533400" y="266700"/>
                  </a:lnTo>
                  <a:lnTo>
                    <a:pt x="529229" y="217750"/>
                  </a:lnTo>
                  <a:lnTo>
                    <a:pt x="517156" y="172092"/>
                  </a:lnTo>
                  <a:lnTo>
                    <a:pt x="497839" y="130386"/>
                  </a:lnTo>
                  <a:lnTo>
                    <a:pt x="471938" y="93290"/>
                  </a:lnTo>
                  <a:lnTo>
                    <a:pt x="440109" y="61461"/>
                  </a:lnTo>
                  <a:lnTo>
                    <a:pt x="403013" y="35559"/>
                  </a:lnTo>
                  <a:lnTo>
                    <a:pt x="361307" y="16243"/>
                  </a:lnTo>
                  <a:lnTo>
                    <a:pt x="315649" y="417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81199" y="42672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315649" y="4170"/>
                  </a:lnTo>
                  <a:lnTo>
                    <a:pt x="361307" y="16243"/>
                  </a:lnTo>
                  <a:lnTo>
                    <a:pt x="403013" y="35559"/>
                  </a:lnTo>
                  <a:lnTo>
                    <a:pt x="440109" y="61461"/>
                  </a:lnTo>
                  <a:lnTo>
                    <a:pt x="471938" y="93290"/>
                  </a:lnTo>
                  <a:lnTo>
                    <a:pt x="497839" y="130386"/>
                  </a:lnTo>
                  <a:lnTo>
                    <a:pt x="517156" y="172092"/>
                  </a:lnTo>
                  <a:lnTo>
                    <a:pt x="529229" y="217750"/>
                  </a:lnTo>
                  <a:lnTo>
                    <a:pt x="533400" y="266700"/>
                  </a:lnTo>
                  <a:lnTo>
                    <a:pt x="529229" y="315649"/>
                  </a:lnTo>
                  <a:lnTo>
                    <a:pt x="517156" y="361307"/>
                  </a:lnTo>
                  <a:lnTo>
                    <a:pt x="497840" y="403013"/>
                  </a:lnTo>
                  <a:lnTo>
                    <a:pt x="471938" y="440109"/>
                  </a:lnTo>
                  <a:lnTo>
                    <a:pt x="440109" y="471938"/>
                  </a:lnTo>
                  <a:lnTo>
                    <a:pt x="403013" y="497839"/>
                  </a:lnTo>
                  <a:lnTo>
                    <a:pt x="361307" y="517156"/>
                  </a:lnTo>
                  <a:lnTo>
                    <a:pt x="315649" y="529229"/>
                  </a:lnTo>
                  <a:lnTo>
                    <a:pt x="266700" y="533400"/>
                  </a:lnTo>
                  <a:lnTo>
                    <a:pt x="217750" y="529229"/>
                  </a:lnTo>
                  <a:lnTo>
                    <a:pt x="172092" y="517156"/>
                  </a:lnTo>
                  <a:lnTo>
                    <a:pt x="130386" y="497840"/>
                  </a:lnTo>
                  <a:lnTo>
                    <a:pt x="93290" y="471938"/>
                  </a:lnTo>
                  <a:lnTo>
                    <a:pt x="61461" y="440109"/>
                  </a:lnTo>
                  <a:lnTo>
                    <a:pt x="35560" y="403013"/>
                  </a:lnTo>
                  <a:lnTo>
                    <a:pt x="16243" y="361307"/>
                  </a:lnTo>
                  <a:lnTo>
                    <a:pt x="4170" y="315649"/>
                  </a:lnTo>
                  <a:lnTo>
                    <a:pt x="0" y="266700"/>
                  </a:lnTo>
                  <a:lnTo>
                    <a:pt x="4170" y="217750"/>
                  </a:lnTo>
                  <a:lnTo>
                    <a:pt x="16243" y="172092"/>
                  </a:lnTo>
                  <a:lnTo>
                    <a:pt x="35559" y="130386"/>
                  </a:lnTo>
                  <a:lnTo>
                    <a:pt x="61461" y="93290"/>
                  </a:lnTo>
                  <a:lnTo>
                    <a:pt x="93290" y="61461"/>
                  </a:lnTo>
                  <a:lnTo>
                    <a:pt x="130386" y="35560"/>
                  </a:lnTo>
                  <a:lnTo>
                    <a:pt x="172092" y="16243"/>
                  </a:lnTo>
                  <a:lnTo>
                    <a:pt x="217750" y="4170"/>
                  </a:lnTo>
                  <a:lnTo>
                    <a:pt x="266700" y="0"/>
                  </a:lnTo>
                  <a:close/>
                </a:path>
                <a:path w="533400" h="533400">
                  <a:moveTo>
                    <a:pt x="0" y="0"/>
                  </a:moveTo>
                  <a:lnTo>
                    <a:pt x="0" y="0"/>
                  </a:lnTo>
                </a:path>
                <a:path w="533400" h="533400">
                  <a:moveTo>
                    <a:pt x="533400" y="533400"/>
                  </a:moveTo>
                  <a:lnTo>
                    <a:pt x="5334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0250" y="3276600"/>
              <a:ext cx="539750" cy="0"/>
            </a:xfrm>
            <a:custGeom>
              <a:avLst/>
              <a:gdLst/>
              <a:ahLst/>
              <a:cxnLst/>
              <a:rect l="l" t="t" r="r" b="b"/>
              <a:pathLst>
                <a:path w="539750">
                  <a:moveTo>
                    <a:pt x="539750" y="0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00400" y="323850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74929" y="0"/>
                  </a:moveTo>
                  <a:lnTo>
                    <a:pt x="0" y="38100"/>
                  </a:lnTo>
                  <a:lnTo>
                    <a:pt x="74929" y="76200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17850" y="4038600"/>
              <a:ext cx="615950" cy="0"/>
            </a:xfrm>
            <a:custGeom>
              <a:avLst/>
              <a:gdLst/>
              <a:ahLst/>
              <a:cxnLst/>
              <a:rect l="l" t="t" r="r" b="b"/>
              <a:pathLst>
                <a:path w="615950">
                  <a:moveTo>
                    <a:pt x="615950" y="0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48000" y="400050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30" h="76200">
                  <a:moveTo>
                    <a:pt x="74930" y="0"/>
                  </a:moveTo>
                  <a:lnTo>
                    <a:pt x="0" y="38100"/>
                  </a:lnTo>
                  <a:lnTo>
                    <a:pt x="74930" y="76200"/>
                  </a:lnTo>
                  <a:lnTo>
                    <a:pt x="749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90319" y="2514599"/>
              <a:ext cx="391160" cy="0"/>
            </a:xfrm>
            <a:custGeom>
              <a:avLst/>
              <a:gdLst/>
              <a:ahLst/>
              <a:cxnLst/>
              <a:rect l="l" t="t" r="r" b="b"/>
              <a:pathLst>
                <a:path w="391160">
                  <a:moveTo>
                    <a:pt x="0" y="0"/>
                  </a:moveTo>
                  <a:lnTo>
                    <a:pt x="39116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9200" y="2476499"/>
              <a:ext cx="533400" cy="76200"/>
            </a:xfrm>
            <a:custGeom>
              <a:avLst/>
              <a:gdLst/>
              <a:ahLst/>
              <a:cxnLst/>
              <a:rect l="l" t="t" r="r" b="b"/>
              <a:pathLst>
                <a:path w="5334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  <a:path w="533400" h="76200">
                  <a:moveTo>
                    <a:pt x="533400" y="38100"/>
                  </a:moveTo>
                  <a:lnTo>
                    <a:pt x="457200" y="0"/>
                  </a:lnTo>
                  <a:lnTo>
                    <a:pt x="457200" y="76200"/>
                  </a:lnTo>
                  <a:lnTo>
                    <a:pt x="5334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19200" y="2377439"/>
              <a:ext cx="533400" cy="975360"/>
            </a:xfrm>
            <a:custGeom>
              <a:avLst/>
              <a:gdLst/>
              <a:ahLst/>
              <a:cxnLst/>
              <a:rect l="l" t="t" r="r" b="b"/>
              <a:pathLst>
                <a:path w="533400" h="975360">
                  <a:moveTo>
                    <a:pt x="0" y="0"/>
                  </a:moveTo>
                  <a:lnTo>
                    <a:pt x="0" y="899160"/>
                  </a:lnTo>
                </a:path>
                <a:path w="533400" h="975360">
                  <a:moveTo>
                    <a:pt x="533400" y="76200"/>
                  </a:moveTo>
                  <a:lnTo>
                    <a:pt x="533400" y="975360"/>
                  </a:lnTo>
                </a:path>
              </a:pathLst>
            </a:custGeom>
            <a:ln w="888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876800" y="2890927"/>
            <a:ext cx="3281679" cy="2981325"/>
            <a:chOff x="4876800" y="2890927"/>
            <a:chExt cx="3281679" cy="2981325"/>
          </a:xfrm>
        </p:grpSpPr>
        <p:sp>
          <p:nvSpPr>
            <p:cNvPr id="27" name="object 27"/>
            <p:cNvSpPr/>
            <p:nvPr/>
          </p:nvSpPr>
          <p:spPr>
            <a:xfrm>
              <a:off x="5410200" y="2895599"/>
              <a:ext cx="2743200" cy="2971800"/>
            </a:xfrm>
            <a:custGeom>
              <a:avLst/>
              <a:gdLst/>
              <a:ahLst/>
              <a:cxnLst/>
              <a:rect l="l" t="t" r="r" b="b"/>
              <a:pathLst>
                <a:path w="2743200" h="2971800">
                  <a:moveTo>
                    <a:pt x="2743200" y="0"/>
                  </a:moveTo>
                  <a:lnTo>
                    <a:pt x="0" y="0"/>
                  </a:lnTo>
                  <a:lnTo>
                    <a:pt x="0" y="2971800"/>
                  </a:lnTo>
                  <a:lnTo>
                    <a:pt x="2743200" y="297180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10200" y="2895599"/>
              <a:ext cx="2743200" cy="2971800"/>
            </a:xfrm>
            <a:custGeom>
              <a:avLst/>
              <a:gdLst/>
              <a:ahLst/>
              <a:cxnLst/>
              <a:rect l="l" t="t" r="r" b="b"/>
              <a:pathLst>
                <a:path w="2743200" h="2971800">
                  <a:moveTo>
                    <a:pt x="1371600" y="2971800"/>
                  </a:moveTo>
                  <a:lnTo>
                    <a:pt x="0" y="2971800"/>
                  </a:lnTo>
                  <a:lnTo>
                    <a:pt x="0" y="0"/>
                  </a:lnTo>
                  <a:lnTo>
                    <a:pt x="2743200" y="0"/>
                  </a:lnTo>
                  <a:lnTo>
                    <a:pt x="2743200" y="2971800"/>
                  </a:lnTo>
                  <a:lnTo>
                    <a:pt x="1371600" y="29718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5000" y="37337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7750" y="4170"/>
                  </a:lnTo>
                  <a:lnTo>
                    <a:pt x="172092" y="16243"/>
                  </a:lnTo>
                  <a:lnTo>
                    <a:pt x="130386" y="35560"/>
                  </a:lnTo>
                  <a:lnTo>
                    <a:pt x="93290" y="61461"/>
                  </a:lnTo>
                  <a:lnTo>
                    <a:pt x="61461" y="93290"/>
                  </a:lnTo>
                  <a:lnTo>
                    <a:pt x="35560" y="130386"/>
                  </a:lnTo>
                  <a:lnTo>
                    <a:pt x="16243" y="172092"/>
                  </a:lnTo>
                  <a:lnTo>
                    <a:pt x="4170" y="217750"/>
                  </a:lnTo>
                  <a:lnTo>
                    <a:pt x="0" y="266700"/>
                  </a:lnTo>
                  <a:lnTo>
                    <a:pt x="4170" y="315649"/>
                  </a:lnTo>
                  <a:lnTo>
                    <a:pt x="16243" y="361307"/>
                  </a:lnTo>
                  <a:lnTo>
                    <a:pt x="35560" y="403013"/>
                  </a:lnTo>
                  <a:lnTo>
                    <a:pt x="61461" y="440109"/>
                  </a:lnTo>
                  <a:lnTo>
                    <a:pt x="93290" y="471938"/>
                  </a:lnTo>
                  <a:lnTo>
                    <a:pt x="130386" y="497840"/>
                  </a:lnTo>
                  <a:lnTo>
                    <a:pt x="172092" y="517156"/>
                  </a:lnTo>
                  <a:lnTo>
                    <a:pt x="217750" y="529229"/>
                  </a:lnTo>
                  <a:lnTo>
                    <a:pt x="266700" y="533400"/>
                  </a:lnTo>
                  <a:lnTo>
                    <a:pt x="315649" y="529229"/>
                  </a:lnTo>
                  <a:lnTo>
                    <a:pt x="361307" y="517156"/>
                  </a:lnTo>
                  <a:lnTo>
                    <a:pt x="403013" y="497839"/>
                  </a:lnTo>
                  <a:lnTo>
                    <a:pt x="440109" y="471938"/>
                  </a:lnTo>
                  <a:lnTo>
                    <a:pt x="471938" y="440109"/>
                  </a:lnTo>
                  <a:lnTo>
                    <a:pt x="497839" y="403013"/>
                  </a:lnTo>
                  <a:lnTo>
                    <a:pt x="517156" y="361307"/>
                  </a:lnTo>
                  <a:lnTo>
                    <a:pt x="529229" y="315649"/>
                  </a:lnTo>
                  <a:lnTo>
                    <a:pt x="533400" y="266700"/>
                  </a:lnTo>
                  <a:lnTo>
                    <a:pt x="529229" y="217750"/>
                  </a:lnTo>
                  <a:lnTo>
                    <a:pt x="517156" y="172092"/>
                  </a:lnTo>
                  <a:lnTo>
                    <a:pt x="497839" y="130386"/>
                  </a:lnTo>
                  <a:lnTo>
                    <a:pt x="471938" y="93290"/>
                  </a:lnTo>
                  <a:lnTo>
                    <a:pt x="440109" y="61461"/>
                  </a:lnTo>
                  <a:lnTo>
                    <a:pt x="403013" y="35559"/>
                  </a:lnTo>
                  <a:lnTo>
                    <a:pt x="361307" y="16243"/>
                  </a:lnTo>
                  <a:lnTo>
                    <a:pt x="315649" y="417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15000" y="37337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315649" y="4170"/>
                  </a:lnTo>
                  <a:lnTo>
                    <a:pt x="361307" y="16243"/>
                  </a:lnTo>
                  <a:lnTo>
                    <a:pt x="403013" y="35559"/>
                  </a:lnTo>
                  <a:lnTo>
                    <a:pt x="440109" y="61461"/>
                  </a:lnTo>
                  <a:lnTo>
                    <a:pt x="471938" y="93290"/>
                  </a:lnTo>
                  <a:lnTo>
                    <a:pt x="497839" y="130386"/>
                  </a:lnTo>
                  <a:lnTo>
                    <a:pt x="517156" y="172092"/>
                  </a:lnTo>
                  <a:lnTo>
                    <a:pt x="529229" y="217750"/>
                  </a:lnTo>
                  <a:lnTo>
                    <a:pt x="533400" y="266700"/>
                  </a:lnTo>
                  <a:lnTo>
                    <a:pt x="529229" y="315649"/>
                  </a:lnTo>
                  <a:lnTo>
                    <a:pt x="517156" y="361307"/>
                  </a:lnTo>
                  <a:lnTo>
                    <a:pt x="497839" y="403013"/>
                  </a:lnTo>
                  <a:lnTo>
                    <a:pt x="471938" y="440109"/>
                  </a:lnTo>
                  <a:lnTo>
                    <a:pt x="440109" y="471938"/>
                  </a:lnTo>
                  <a:lnTo>
                    <a:pt x="403013" y="497839"/>
                  </a:lnTo>
                  <a:lnTo>
                    <a:pt x="361307" y="517156"/>
                  </a:lnTo>
                  <a:lnTo>
                    <a:pt x="315649" y="529229"/>
                  </a:lnTo>
                  <a:lnTo>
                    <a:pt x="266700" y="533400"/>
                  </a:lnTo>
                  <a:lnTo>
                    <a:pt x="217750" y="529229"/>
                  </a:lnTo>
                  <a:lnTo>
                    <a:pt x="172092" y="517156"/>
                  </a:lnTo>
                  <a:lnTo>
                    <a:pt x="130386" y="497840"/>
                  </a:lnTo>
                  <a:lnTo>
                    <a:pt x="93290" y="471938"/>
                  </a:lnTo>
                  <a:lnTo>
                    <a:pt x="61461" y="440109"/>
                  </a:lnTo>
                  <a:lnTo>
                    <a:pt x="35560" y="403013"/>
                  </a:lnTo>
                  <a:lnTo>
                    <a:pt x="16243" y="361307"/>
                  </a:lnTo>
                  <a:lnTo>
                    <a:pt x="4170" y="315649"/>
                  </a:lnTo>
                  <a:lnTo>
                    <a:pt x="0" y="266700"/>
                  </a:lnTo>
                  <a:lnTo>
                    <a:pt x="4170" y="217750"/>
                  </a:lnTo>
                  <a:lnTo>
                    <a:pt x="16243" y="172092"/>
                  </a:lnTo>
                  <a:lnTo>
                    <a:pt x="35560" y="130386"/>
                  </a:lnTo>
                  <a:lnTo>
                    <a:pt x="61461" y="93290"/>
                  </a:lnTo>
                  <a:lnTo>
                    <a:pt x="93290" y="61461"/>
                  </a:lnTo>
                  <a:lnTo>
                    <a:pt x="130386" y="35560"/>
                  </a:lnTo>
                  <a:lnTo>
                    <a:pt x="172092" y="16243"/>
                  </a:lnTo>
                  <a:lnTo>
                    <a:pt x="217750" y="4170"/>
                  </a:lnTo>
                  <a:lnTo>
                    <a:pt x="266700" y="0"/>
                  </a:lnTo>
                  <a:close/>
                </a:path>
                <a:path w="533400" h="533400">
                  <a:moveTo>
                    <a:pt x="0" y="0"/>
                  </a:moveTo>
                  <a:lnTo>
                    <a:pt x="0" y="0"/>
                  </a:lnTo>
                </a:path>
                <a:path w="533400" h="533400">
                  <a:moveTo>
                    <a:pt x="533400" y="533400"/>
                  </a:moveTo>
                  <a:lnTo>
                    <a:pt x="5334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81800" y="32003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7750" y="4170"/>
                  </a:lnTo>
                  <a:lnTo>
                    <a:pt x="172092" y="16243"/>
                  </a:lnTo>
                  <a:lnTo>
                    <a:pt x="130386" y="35560"/>
                  </a:lnTo>
                  <a:lnTo>
                    <a:pt x="93290" y="61461"/>
                  </a:lnTo>
                  <a:lnTo>
                    <a:pt x="61461" y="93290"/>
                  </a:lnTo>
                  <a:lnTo>
                    <a:pt x="35559" y="130386"/>
                  </a:lnTo>
                  <a:lnTo>
                    <a:pt x="16243" y="172092"/>
                  </a:lnTo>
                  <a:lnTo>
                    <a:pt x="4170" y="217750"/>
                  </a:lnTo>
                  <a:lnTo>
                    <a:pt x="0" y="266700"/>
                  </a:lnTo>
                  <a:lnTo>
                    <a:pt x="4170" y="315649"/>
                  </a:lnTo>
                  <a:lnTo>
                    <a:pt x="16243" y="361307"/>
                  </a:lnTo>
                  <a:lnTo>
                    <a:pt x="35559" y="403013"/>
                  </a:lnTo>
                  <a:lnTo>
                    <a:pt x="61461" y="440109"/>
                  </a:lnTo>
                  <a:lnTo>
                    <a:pt x="93290" y="471938"/>
                  </a:lnTo>
                  <a:lnTo>
                    <a:pt x="130386" y="497840"/>
                  </a:lnTo>
                  <a:lnTo>
                    <a:pt x="172092" y="517156"/>
                  </a:lnTo>
                  <a:lnTo>
                    <a:pt x="217750" y="529229"/>
                  </a:lnTo>
                  <a:lnTo>
                    <a:pt x="266700" y="533400"/>
                  </a:lnTo>
                  <a:lnTo>
                    <a:pt x="315649" y="529229"/>
                  </a:lnTo>
                  <a:lnTo>
                    <a:pt x="361307" y="517156"/>
                  </a:lnTo>
                  <a:lnTo>
                    <a:pt x="403013" y="497840"/>
                  </a:lnTo>
                  <a:lnTo>
                    <a:pt x="440109" y="471938"/>
                  </a:lnTo>
                  <a:lnTo>
                    <a:pt x="471938" y="440109"/>
                  </a:lnTo>
                  <a:lnTo>
                    <a:pt x="497840" y="403013"/>
                  </a:lnTo>
                  <a:lnTo>
                    <a:pt x="517156" y="361307"/>
                  </a:lnTo>
                  <a:lnTo>
                    <a:pt x="529229" y="315649"/>
                  </a:lnTo>
                  <a:lnTo>
                    <a:pt x="533400" y="266700"/>
                  </a:lnTo>
                  <a:lnTo>
                    <a:pt x="529229" y="217750"/>
                  </a:lnTo>
                  <a:lnTo>
                    <a:pt x="517156" y="172092"/>
                  </a:lnTo>
                  <a:lnTo>
                    <a:pt x="497840" y="130386"/>
                  </a:lnTo>
                  <a:lnTo>
                    <a:pt x="471938" y="93290"/>
                  </a:lnTo>
                  <a:lnTo>
                    <a:pt x="440109" y="61461"/>
                  </a:lnTo>
                  <a:lnTo>
                    <a:pt x="403013" y="35560"/>
                  </a:lnTo>
                  <a:lnTo>
                    <a:pt x="361307" y="16243"/>
                  </a:lnTo>
                  <a:lnTo>
                    <a:pt x="315649" y="417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81800" y="32003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315649" y="4170"/>
                  </a:lnTo>
                  <a:lnTo>
                    <a:pt x="361307" y="16243"/>
                  </a:lnTo>
                  <a:lnTo>
                    <a:pt x="403013" y="35560"/>
                  </a:lnTo>
                  <a:lnTo>
                    <a:pt x="440109" y="61461"/>
                  </a:lnTo>
                  <a:lnTo>
                    <a:pt x="471938" y="93290"/>
                  </a:lnTo>
                  <a:lnTo>
                    <a:pt x="497840" y="130386"/>
                  </a:lnTo>
                  <a:lnTo>
                    <a:pt x="517156" y="172092"/>
                  </a:lnTo>
                  <a:lnTo>
                    <a:pt x="529229" y="217750"/>
                  </a:lnTo>
                  <a:lnTo>
                    <a:pt x="533400" y="266700"/>
                  </a:lnTo>
                  <a:lnTo>
                    <a:pt x="529229" y="315649"/>
                  </a:lnTo>
                  <a:lnTo>
                    <a:pt x="517156" y="361307"/>
                  </a:lnTo>
                  <a:lnTo>
                    <a:pt x="497840" y="403013"/>
                  </a:lnTo>
                  <a:lnTo>
                    <a:pt x="471938" y="440109"/>
                  </a:lnTo>
                  <a:lnTo>
                    <a:pt x="440109" y="471938"/>
                  </a:lnTo>
                  <a:lnTo>
                    <a:pt x="403013" y="497840"/>
                  </a:lnTo>
                  <a:lnTo>
                    <a:pt x="361307" y="517156"/>
                  </a:lnTo>
                  <a:lnTo>
                    <a:pt x="315649" y="529229"/>
                  </a:lnTo>
                  <a:lnTo>
                    <a:pt x="266700" y="533400"/>
                  </a:lnTo>
                  <a:lnTo>
                    <a:pt x="217750" y="529229"/>
                  </a:lnTo>
                  <a:lnTo>
                    <a:pt x="172092" y="517156"/>
                  </a:lnTo>
                  <a:lnTo>
                    <a:pt x="130386" y="497840"/>
                  </a:lnTo>
                  <a:lnTo>
                    <a:pt x="93290" y="471938"/>
                  </a:lnTo>
                  <a:lnTo>
                    <a:pt x="61461" y="440109"/>
                  </a:lnTo>
                  <a:lnTo>
                    <a:pt x="35559" y="403013"/>
                  </a:lnTo>
                  <a:lnTo>
                    <a:pt x="16243" y="361307"/>
                  </a:lnTo>
                  <a:lnTo>
                    <a:pt x="4170" y="315649"/>
                  </a:lnTo>
                  <a:lnTo>
                    <a:pt x="0" y="266700"/>
                  </a:lnTo>
                  <a:lnTo>
                    <a:pt x="4170" y="217750"/>
                  </a:lnTo>
                  <a:lnTo>
                    <a:pt x="16243" y="172092"/>
                  </a:lnTo>
                  <a:lnTo>
                    <a:pt x="35559" y="130386"/>
                  </a:lnTo>
                  <a:lnTo>
                    <a:pt x="61461" y="93290"/>
                  </a:lnTo>
                  <a:lnTo>
                    <a:pt x="93290" y="61461"/>
                  </a:lnTo>
                  <a:lnTo>
                    <a:pt x="130386" y="35560"/>
                  </a:lnTo>
                  <a:lnTo>
                    <a:pt x="172092" y="16243"/>
                  </a:lnTo>
                  <a:lnTo>
                    <a:pt x="217750" y="4170"/>
                  </a:lnTo>
                  <a:lnTo>
                    <a:pt x="266700" y="0"/>
                  </a:lnTo>
                  <a:close/>
                </a:path>
                <a:path w="533400" h="533400">
                  <a:moveTo>
                    <a:pt x="0" y="0"/>
                  </a:moveTo>
                  <a:lnTo>
                    <a:pt x="0" y="0"/>
                  </a:lnTo>
                </a:path>
                <a:path w="533400" h="533400">
                  <a:moveTo>
                    <a:pt x="533400" y="533400"/>
                  </a:moveTo>
                  <a:lnTo>
                    <a:pt x="5334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19800" y="47244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7750" y="4170"/>
                  </a:lnTo>
                  <a:lnTo>
                    <a:pt x="172092" y="16243"/>
                  </a:lnTo>
                  <a:lnTo>
                    <a:pt x="130386" y="35560"/>
                  </a:lnTo>
                  <a:lnTo>
                    <a:pt x="93290" y="61461"/>
                  </a:lnTo>
                  <a:lnTo>
                    <a:pt x="61461" y="93290"/>
                  </a:lnTo>
                  <a:lnTo>
                    <a:pt x="35560" y="130386"/>
                  </a:lnTo>
                  <a:lnTo>
                    <a:pt x="16243" y="172092"/>
                  </a:lnTo>
                  <a:lnTo>
                    <a:pt x="4170" y="217750"/>
                  </a:lnTo>
                  <a:lnTo>
                    <a:pt x="0" y="266700"/>
                  </a:lnTo>
                  <a:lnTo>
                    <a:pt x="4170" y="315649"/>
                  </a:lnTo>
                  <a:lnTo>
                    <a:pt x="16243" y="361307"/>
                  </a:lnTo>
                  <a:lnTo>
                    <a:pt x="35560" y="403013"/>
                  </a:lnTo>
                  <a:lnTo>
                    <a:pt x="61461" y="440109"/>
                  </a:lnTo>
                  <a:lnTo>
                    <a:pt x="93290" y="471938"/>
                  </a:lnTo>
                  <a:lnTo>
                    <a:pt x="130386" y="497839"/>
                  </a:lnTo>
                  <a:lnTo>
                    <a:pt x="172092" y="517156"/>
                  </a:lnTo>
                  <a:lnTo>
                    <a:pt x="217750" y="529229"/>
                  </a:lnTo>
                  <a:lnTo>
                    <a:pt x="266700" y="533400"/>
                  </a:lnTo>
                  <a:lnTo>
                    <a:pt x="315649" y="529229"/>
                  </a:lnTo>
                  <a:lnTo>
                    <a:pt x="361307" y="517156"/>
                  </a:lnTo>
                  <a:lnTo>
                    <a:pt x="403013" y="497839"/>
                  </a:lnTo>
                  <a:lnTo>
                    <a:pt x="440109" y="471938"/>
                  </a:lnTo>
                  <a:lnTo>
                    <a:pt x="471938" y="440109"/>
                  </a:lnTo>
                  <a:lnTo>
                    <a:pt x="497840" y="403013"/>
                  </a:lnTo>
                  <a:lnTo>
                    <a:pt x="517156" y="361307"/>
                  </a:lnTo>
                  <a:lnTo>
                    <a:pt x="529229" y="315649"/>
                  </a:lnTo>
                  <a:lnTo>
                    <a:pt x="533400" y="266700"/>
                  </a:lnTo>
                  <a:lnTo>
                    <a:pt x="529229" y="217750"/>
                  </a:lnTo>
                  <a:lnTo>
                    <a:pt x="517156" y="172092"/>
                  </a:lnTo>
                  <a:lnTo>
                    <a:pt x="497840" y="130386"/>
                  </a:lnTo>
                  <a:lnTo>
                    <a:pt x="471938" y="93290"/>
                  </a:lnTo>
                  <a:lnTo>
                    <a:pt x="440109" y="61461"/>
                  </a:lnTo>
                  <a:lnTo>
                    <a:pt x="403013" y="35559"/>
                  </a:lnTo>
                  <a:lnTo>
                    <a:pt x="361307" y="16243"/>
                  </a:lnTo>
                  <a:lnTo>
                    <a:pt x="315649" y="417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19800" y="47244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315649" y="4170"/>
                  </a:lnTo>
                  <a:lnTo>
                    <a:pt x="361307" y="16243"/>
                  </a:lnTo>
                  <a:lnTo>
                    <a:pt x="403013" y="35559"/>
                  </a:lnTo>
                  <a:lnTo>
                    <a:pt x="440109" y="61461"/>
                  </a:lnTo>
                  <a:lnTo>
                    <a:pt x="471938" y="93290"/>
                  </a:lnTo>
                  <a:lnTo>
                    <a:pt x="497840" y="130386"/>
                  </a:lnTo>
                  <a:lnTo>
                    <a:pt x="517156" y="172092"/>
                  </a:lnTo>
                  <a:lnTo>
                    <a:pt x="529229" y="217750"/>
                  </a:lnTo>
                  <a:lnTo>
                    <a:pt x="533400" y="266700"/>
                  </a:lnTo>
                  <a:lnTo>
                    <a:pt x="529229" y="315649"/>
                  </a:lnTo>
                  <a:lnTo>
                    <a:pt x="517156" y="361307"/>
                  </a:lnTo>
                  <a:lnTo>
                    <a:pt x="497840" y="403013"/>
                  </a:lnTo>
                  <a:lnTo>
                    <a:pt x="471938" y="440109"/>
                  </a:lnTo>
                  <a:lnTo>
                    <a:pt x="440109" y="471938"/>
                  </a:lnTo>
                  <a:lnTo>
                    <a:pt x="403013" y="497839"/>
                  </a:lnTo>
                  <a:lnTo>
                    <a:pt x="361307" y="517156"/>
                  </a:lnTo>
                  <a:lnTo>
                    <a:pt x="315649" y="529229"/>
                  </a:lnTo>
                  <a:lnTo>
                    <a:pt x="266700" y="533400"/>
                  </a:lnTo>
                  <a:lnTo>
                    <a:pt x="217750" y="529229"/>
                  </a:lnTo>
                  <a:lnTo>
                    <a:pt x="172092" y="517156"/>
                  </a:lnTo>
                  <a:lnTo>
                    <a:pt x="130386" y="497839"/>
                  </a:lnTo>
                  <a:lnTo>
                    <a:pt x="93290" y="471938"/>
                  </a:lnTo>
                  <a:lnTo>
                    <a:pt x="61461" y="440109"/>
                  </a:lnTo>
                  <a:lnTo>
                    <a:pt x="35560" y="403013"/>
                  </a:lnTo>
                  <a:lnTo>
                    <a:pt x="16243" y="361307"/>
                  </a:lnTo>
                  <a:lnTo>
                    <a:pt x="4170" y="315649"/>
                  </a:lnTo>
                  <a:lnTo>
                    <a:pt x="0" y="266700"/>
                  </a:lnTo>
                  <a:lnTo>
                    <a:pt x="4170" y="217750"/>
                  </a:lnTo>
                  <a:lnTo>
                    <a:pt x="16243" y="172092"/>
                  </a:lnTo>
                  <a:lnTo>
                    <a:pt x="35560" y="130386"/>
                  </a:lnTo>
                  <a:lnTo>
                    <a:pt x="61461" y="93290"/>
                  </a:lnTo>
                  <a:lnTo>
                    <a:pt x="93290" y="61461"/>
                  </a:lnTo>
                  <a:lnTo>
                    <a:pt x="130386" y="35560"/>
                  </a:lnTo>
                  <a:lnTo>
                    <a:pt x="172092" y="16243"/>
                  </a:lnTo>
                  <a:lnTo>
                    <a:pt x="217750" y="4170"/>
                  </a:lnTo>
                  <a:lnTo>
                    <a:pt x="266700" y="0"/>
                  </a:lnTo>
                  <a:close/>
                </a:path>
                <a:path w="533400" h="533400">
                  <a:moveTo>
                    <a:pt x="0" y="0"/>
                  </a:moveTo>
                  <a:lnTo>
                    <a:pt x="0" y="0"/>
                  </a:lnTo>
                </a:path>
                <a:path w="533400" h="533400">
                  <a:moveTo>
                    <a:pt x="533400" y="533400"/>
                  </a:moveTo>
                  <a:lnTo>
                    <a:pt x="5334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6600" y="50292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7750" y="4170"/>
                  </a:lnTo>
                  <a:lnTo>
                    <a:pt x="172092" y="16243"/>
                  </a:lnTo>
                  <a:lnTo>
                    <a:pt x="130386" y="35560"/>
                  </a:lnTo>
                  <a:lnTo>
                    <a:pt x="93290" y="61461"/>
                  </a:lnTo>
                  <a:lnTo>
                    <a:pt x="61461" y="93290"/>
                  </a:lnTo>
                  <a:lnTo>
                    <a:pt x="35559" y="130386"/>
                  </a:lnTo>
                  <a:lnTo>
                    <a:pt x="16243" y="172092"/>
                  </a:lnTo>
                  <a:lnTo>
                    <a:pt x="4170" y="217750"/>
                  </a:lnTo>
                  <a:lnTo>
                    <a:pt x="0" y="266700"/>
                  </a:lnTo>
                  <a:lnTo>
                    <a:pt x="4170" y="315649"/>
                  </a:lnTo>
                  <a:lnTo>
                    <a:pt x="16243" y="361307"/>
                  </a:lnTo>
                  <a:lnTo>
                    <a:pt x="35559" y="403013"/>
                  </a:lnTo>
                  <a:lnTo>
                    <a:pt x="61461" y="440109"/>
                  </a:lnTo>
                  <a:lnTo>
                    <a:pt x="93290" y="471938"/>
                  </a:lnTo>
                  <a:lnTo>
                    <a:pt x="130386" y="497839"/>
                  </a:lnTo>
                  <a:lnTo>
                    <a:pt x="172092" y="517156"/>
                  </a:lnTo>
                  <a:lnTo>
                    <a:pt x="217750" y="529229"/>
                  </a:lnTo>
                  <a:lnTo>
                    <a:pt x="266700" y="533400"/>
                  </a:lnTo>
                  <a:lnTo>
                    <a:pt x="315649" y="529229"/>
                  </a:lnTo>
                  <a:lnTo>
                    <a:pt x="361307" y="517156"/>
                  </a:lnTo>
                  <a:lnTo>
                    <a:pt x="403013" y="497840"/>
                  </a:lnTo>
                  <a:lnTo>
                    <a:pt x="440109" y="471938"/>
                  </a:lnTo>
                  <a:lnTo>
                    <a:pt x="471938" y="440109"/>
                  </a:lnTo>
                  <a:lnTo>
                    <a:pt x="497840" y="403013"/>
                  </a:lnTo>
                  <a:lnTo>
                    <a:pt x="517156" y="361307"/>
                  </a:lnTo>
                  <a:lnTo>
                    <a:pt x="529229" y="315649"/>
                  </a:lnTo>
                  <a:lnTo>
                    <a:pt x="533400" y="266700"/>
                  </a:lnTo>
                  <a:lnTo>
                    <a:pt x="529229" y="217750"/>
                  </a:lnTo>
                  <a:lnTo>
                    <a:pt x="517156" y="172092"/>
                  </a:lnTo>
                  <a:lnTo>
                    <a:pt x="497840" y="130386"/>
                  </a:lnTo>
                  <a:lnTo>
                    <a:pt x="471938" y="93290"/>
                  </a:lnTo>
                  <a:lnTo>
                    <a:pt x="440109" y="61461"/>
                  </a:lnTo>
                  <a:lnTo>
                    <a:pt x="403013" y="35559"/>
                  </a:lnTo>
                  <a:lnTo>
                    <a:pt x="361307" y="16243"/>
                  </a:lnTo>
                  <a:lnTo>
                    <a:pt x="315649" y="417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86600" y="50292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315649" y="4170"/>
                  </a:lnTo>
                  <a:lnTo>
                    <a:pt x="361307" y="16243"/>
                  </a:lnTo>
                  <a:lnTo>
                    <a:pt x="403013" y="35559"/>
                  </a:lnTo>
                  <a:lnTo>
                    <a:pt x="440109" y="61461"/>
                  </a:lnTo>
                  <a:lnTo>
                    <a:pt x="471938" y="93290"/>
                  </a:lnTo>
                  <a:lnTo>
                    <a:pt x="497840" y="130386"/>
                  </a:lnTo>
                  <a:lnTo>
                    <a:pt x="517156" y="172092"/>
                  </a:lnTo>
                  <a:lnTo>
                    <a:pt x="529229" y="217750"/>
                  </a:lnTo>
                  <a:lnTo>
                    <a:pt x="533400" y="266700"/>
                  </a:lnTo>
                  <a:lnTo>
                    <a:pt x="529229" y="315649"/>
                  </a:lnTo>
                  <a:lnTo>
                    <a:pt x="517156" y="361307"/>
                  </a:lnTo>
                  <a:lnTo>
                    <a:pt x="497840" y="403013"/>
                  </a:lnTo>
                  <a:lnTo>
                    <a:pt x="471938" y="440109"/>
                  </a:lnTo>
                  <a:lnTo>
                    <a:pt x="440109" y="471938"/>
                  </a:lnTo>
                  <a:lnTo>
                    <a:pt x="403013" y="497840"/>
                  </a:lnTo>
                  <a:lnTo>
                    <a:pt x="361307" y="517156"/>
                  </a:lnTo>
                  <a:lnTo>
                    <a:pt x="315649" y="529229"/>
                  </a:lnTo>
                  <a:lnTo>
                    <a:pt x="266700" y="533400"/>
                  </a:lnTo>
                  <a:lnTo>
                    <a:pt x="217750" y="529229"/>
                  </a:lnTo>
                  <a:lnTo>
                    <a:pt x="172092" y="517156"/>
                  </a:lnTo>
                  <a:lnTo>
                    <a:pt x="130386" y="497839"/>
                  </a:lnTo>
                  <a:lnTo>
                    <a:pt x="93290" y="471938"/>
                  </a:lnTo>
                  <a:lnTo>
                    <a:pt x="61461" y="440109"/>
                  </a:lnTo>
                  <a:lnTo>
                    <a:pt x="35559" y="403013"/>
                  </a:lnTo>
                  <a:lnTo>
                    <a:pt x="16243" y="361307"/>
                  </a:lnTo>
                  <a:lnTo>
                    <a:pt x="4170" y="315649"/>
                  </a:lnTo>
                  <a:lnTo>
                    <a:pt x="0" y="266700"/>
                  </a:lnTo>
                  <a:lnTo>
                    <a:pt x="4170" y="217750"/>
                  </a:lnTo>
                  <a:lnTo>
                    <a:pt x="16243" y="172092"/>
                  </a:lnTo>
                  <a:lnTo>
                    <a:pt x="35559" y="130386"/>
                  </a:lnTo>
                  <a:lnTo>
                    <a:pt x="61461" y="93290"/>
                  </a:lnTo>
                  <a:lnTo>
                    <a:pt x="93290" y="61461"/>
                  </a:lnTo>
                  <a:lnTo>
                    <a:pt x="130386" y="35560"/>
                  </a:lnTo>
                  <a:lnTo>
                    <a:pt x="172092" y="16243"/>
                  </a:lnTo>
                  <a:lnTo>
                    <a:pt x="217750" y="4170"/>
                  </a:lnTo>
                  <a:lnTo>
                    <a:pt x="266700" y="0"/>
                  </a:lnTo>
                  <a:close/>
                </a:path>
                <a:path w="533400" h="533400">
                  <a:moveTo>
                    <a:pt x="0" y="0"/>
                  </a:moveTo>
                  <a:lnTo>
                    <a:pt x="0" y="0"/>
                  </a:lnTo>
                </a:path>
                <a:path w="533400" h="533400">
                  <a:moveTo>
                    <a:pt x="533400" y="533400"/>
                  </a:moveTo>
                  <a:lnTo>
                    <a:pt x="5334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15200" y="38099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7750" y="4170"/>
                  </a:lnTo>
                  <a:lnTo>
                    <a:pt x="172092" y="16243"/>
                  </a:lnTo>
                  <a:lnTo>
                    <a:pt x="130386" y="35560"/>
                  </a:lnTo>
                  <a:lnTo>
                    <a:pt x="93290" y="61461"/>
                  </a:lnTo>
                  <a:lnTo>
                    <a:pt x="61461" y="93290"/>
                  </a:lnTo>
                  <a:lnTo>
                    <a:pt x="35559" y="130386"/>
                  </a:lnTo>
                  <a:lnTo>
                    <a:pt x="16243" y="172092"/>
                  </a:lnTo>
                  <a:lnTo>
                    <a:pt x="4170" y="217750"/>
                  </a:lnTo>
                  <a:lnTo>
                    <a:pt x="0" y="266700"/>
                  </a:lnTo>
                  <a:lnTo>
                    <a:pt x="4170" y="315649"/>
                  </a:lnTo>
                  <a:lnTo>
                    <a:pt x="16243" y="361307"/>
                  </a:lnTo>
                  <a:lnTo>
                    <a:pt x="35559" y="403013"/>
                  </a:lnTo>
                  <a:lnTo>
                    <a:pt x="61461" y="440109"/>
                  </a:lnTo>
                  <a:lnTo>
                    <a:pt x="93290" y="471938"/>
                  </a:lnTo>
                  <a:lnTo>
                    <a:pt x="130386" y="497840"/>
                  </a:lnTo>
                  <a:lnTo>
                    <a:pt x="172092" y="517156"/>
                  </a:lnTo>
                  <a:lnTo>
                    <a:pt x="217750" y="529229"/>
                  </a:lnTo>
                  <a:lnTo>
                    <a:pt x="266700" y="533400"/>
                  </a:lnTo>
                  <a:lnTo>
                    <a:pt x="315649" y="529229"/>
                  </a:lnTo>
                  <a:lnTo>
                    <a:pt x="361307" y="517156"/>
                  </a:lnTo>
                  <a:lnTo>
                    <a:pt x="403013" y="497839"/>
                  </a:lnTo>
                  <a:lnTo>
                    <a:pt x="440109" y="471938"/>
                  </a:lnTo>
                  <a:lnTo>
                    <a:pt x="471938" y="440109"/>
                  </a:lnTo>
                  <a:lnTo>
                    <a:pt x="497840" y="403013"/>
                  </a:lnTo>
                  <a:lnTo>
                    <a:pt x="517156" y="361307"/>
                  </a:lnTo>
                  <a:lnTo>
                    <a:pt x="529229" y="315649"/>
                  </a:lnTo>
                  <a:lnTo>
                    <a:pt x="533400" y="266700"/>
                  </a:lnTo>
                  <a:lnTo>
                    <a:pt x="529229" y="217750"/>
                  </a:lnTo>
                  <a:lnTo>
                    <a:pt x="517156" y="172092"/>
                  </a:lnTo>
                  <a:lnTo>
                    <a:pt x="497840" y="130386"/>
                  </a:lnTo>
                  <a:lnTo>
                    <a:pt x="471938" y="93290"/>
                  </a:lnTo>
                  <a:lnTo>
                    <a:pt x="440109" y="61461"/>
                  </a:lnTo>
                  <a:lnTo>
                    <a:pt x="403013" y="35559"/>
                  </a:lnTo>
                  <a:lnTo>
                    <a:pt x="361307" y="16243"/>
                  </a:lnTo>
                  <a:lnTo>
                    <a:pt x="315649" y="417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15200" y="38099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315649" y="4170"/>
                  </a:lnTo>
                  <a:lnTo>
                    <a:pt x="361307" y="16243"/>
                  </a:lnTo>
                  <a:lnTo>
                    <a:pt x="403013" y="35559"/>
                  </a:lnTo>
                  <a:lnTo>
                    <a:pt x="440109" y="61461"/>
                  </a:lnTo>
                  <a:lnTo>
                    <a:pt x="471938" y="93290"/>
                  </a:lnTo>
                  <a:lnTo>
                    <a:pt x="497840" y="130386"/>
                  </a:lnTo>
                  <a:lnTo>
                    <a:pt x="517156" y="172092"/>
                  </a:lnTo>
                  <a:lnTo>
                    <a:pt x="529229" y="217750"/>
                  </a:lnTo>
                  <a:lnTo>
                    <a:pt x="533400" y="266700"/>
                  </a:lnTo>
                  <a:lnTo>
                    <a:pt x="529229" y="315649"/>
                  </a:lnTo>
                  <a:lnTo>
                    <a:pt x="517156" y="361307"/>
                  </a:lnTo>
                  <a:lnTo>
                    <a:pt x="497840" y="403013"/>
                  </a:lnTo>
                  <a:lnTo>
                    <a:pt x="471938" y="440109"/>
                  </a:lnTo>
                  <a:lnTo>
                    <a:pt x="440109" y="471938"/>
                  </a:lnTo>
                  <a:lnTo>
                    <a:pt x="403013" y="497839"/>
                  </a:lnTo>
                  <a:lnTo>
                    <a:pt x="361307" y="517156"/>
                  </a:lnTo>
                  <a:lnTo>
                    <a:pt x="315649" y="529229"/>
                  </a:lnTo>
                  <a:lnTo>
                    <a:pt x="266700" y="533400"/>
                  </a:lnTo>
                  <a:lnTo>
                    <a:pt x="217750" y="529229"/>
                  </a:lnTo>
                  <a:lnTo>
                    <a:pt x="172092" y="517156"/>
                  </a:lnTo>
                  <a:lnTo>
                    <a:pt x="130386" y="497840"/>
                  </a:lnTo>
                  <a:lnTo>
                    <a:pt x="93290" y="471938"/>
                  </a:lnTo>
                  <a:lnTo>
                    <a:pt x="61461" y="440109"/>
                  </a:lnTo>
                  <a:lnTo>
                    <a:pt x="35559" y="403013"/>
                  </a:lnTo>
                  <a:lnTo>
                    <a:pt x="16243" y="361307"/>
                  </a:lnTo>
                  <a:lnTo>
                    <a:pt x="4170" y="315649"/>
                  </a:lnTo>
                  <a:lnTo>
                    <a:pt x="0" y="266700"/>
                  </a:lnTo>
                  <a:lnTo>
                    <a:pt x="4170" y="217750"/>
                  </a:lnTo>
                  <a:lnTo>
                    <a:pt x="16243" y="172092"/>
                  </a:lnTo>
                  <a:lnTo>
                    <a:pt x="35559" y="130386"/>
                  </a:lnTo>
                  <a:lnTo>
                    <a:pt x="61461" y="93290"/>
                  </a:lnTo>
                  <a:lnTo>
                    <a:pt x="93290" y="61461"/>
                  </a:lnTo>
                  <a:lnTo>
                    <a:pt x="130386" y="35560"/>
                  </a:lnTo>
                  <a:lnTo>
                    <a:pt x="172092" y="16243"/>
                  </a:lnTo>
                  <a:lnTo>
                    <a:pt x="217750" y="4170"/>
                  </a:lnTo>
                  <a:lnTo>
                    <a:pt x="266700" y="0"/>
                  </a:lnTo>
                  <a:close/>
                </a:path>
                <a:path w="533400" h="533400">
                  <a:moveTo>
                    <a:pt x="0" y="0"/>
                  </a:moveTo>
                  <a:lnTo>
                    <a:pt x="0" y="0"/>
                  </a:lnTo>
                </a:path>
                <a:path w="533400" h="533400">
                  <a:moveTo>
                    <a:pt x="533400" y="533400"/>
                  </a:moveTo>
                  <a:lnTo>
                    <a:pt x="5334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67400" y="30479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7750" y="4170"/>
                  </a:lnTo>
                  <a:lnTo>
                    <a:pt x="172092" y="16243"/>
                  </a:lnTo>
                  <a:lnTo>
                    <a:pt x="130386" y="35560"/>
                  </a:lnTo>
                  <a:lnTo>
                    <a:pt x="93290" y="61461"/>
                  </a:lnTo>
                  <a:lnTo>
                    <a:pt x="61461" y="93290"/>
                  </a:lnTo>
                  <a:lnTo>
                    <a:pt x="35560" y="130386"/>
                  </a:lnTo>
                  <a:lnTo>
                    <a:pt x="16243" y="172092"/>
                  </a:lnTo>
                  <a:lnTo>
                    <a:pt x="4170" y="217750"/>
                  </a:lnTo>
                  <a:lnTo>
                    <a:pt x="0" y="266700"/>
                  </a:lnTo>
                  <a:lnTo>
                    <a:pt x="4170" y="315649"/>
                  </a:lnTo>
                  <a:lnTo>
                    <a:pt x="16243" y="361307"/>
                  </a:lnTo>
                  <a:lnTo>
                    <a:pt x="35560" y="403013"/>
                  </a:lnTo>
                  <a:lnTo>
                    <a:pt x="61461" y="440109"/>
                  </a:lnTo>
                  <a:lnTo>
                    <a:pt x="93290" y="471938"/>
                  </a:lnTo>
                  <a:lnTo>
                    <a:pt x="130386" y="497839"/>
                  </a:lnTo>
                  <a:lnTo>
                    <a:pt x="172092" y="517156"/>
                  </a:lnTo>
                  <a:lnTo>
                    <a:pt x="217750" y="529229"/>
                  </a:lnTo>
                  <a:lnTo>
                    <a:pt x="266700" y="533400"/>
                  </a:lnTo>
                  <a:lnTo>
                    <a:pt x="315649" y="529229"/>
                  </a:lnTo>
                  <a:lnTo>
                    <a:pt x="361307" y="517156"/>
                  </a:lnTo>
                  <a:lnTo>
                    <a:pt x="403013" y="497839"/>
                  </a:lnTo>
                  <a:lnTo>
                    <a:pt x="440109" y="471938"/>
                  </a:lnTo>
                  <a:lnTo>
                    <a:pt x="471938" y="440109"/>
                  </a:lnTo>
                  <a:lnTo>
                    <a:pt x="497839" y="403013"/>
                  </a:lnTo>
                  <a:lnTo>
                    <a:pt x="517156" y="361307"/>
                  </a:lnTo>
                  <a:lnTo>
                    <a:pt x="529229" y="315649"/>
                  </a:lnTo>
                  <a:lnTo>
                    <a:pt x="533400" y="266700"/>
                  </a:lnTo>
                  <a:lnTo>
                    <a:pt x="529229" y="217750"/>
                  </a:lnTo>
                  <a:lnTo>
                    <a:pt x="517156" y="172092"/>
                  </a:lnTo>
                  <a:lnTo>
                    <a:pt x="497839" y="130386"/>
                  </a:lnTo>
                  <a:lnTo>
                    <a:pt x="471938" y="93290"/>
                  </a:lnTo>
                  <a:lnTo>
                    <a:pt x="440109" y="61461"/>
                  </a:lnTo>
                  <a:lnTo>
                    <a:pt x="403013" y="35560"/>
                  </a:lnTo>
                  <a:lnTo>
                    <a:pt x="361307" y="16243"/>
                  </a:lnTo>
                  <a:lnTo>
                    <a:pt x="315649" y="417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67400" y="30479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315649" y="4170"/>
                  </a:lnTo>
                  <a:lnTo>
                    <a:pt x="361307" y="16243"/>
                  </a:lnTo>
                  <a:lnTo>
                    <a:pt x="403013" y="35560"/>
                  </a:lnTo>
                  <a:lnTo>
                    <a:pt x="440109" y="61461"/>
                  </a:lnTo>
                  <a:lnTo>
                    <a:pt x="471938" y="93290"/>
                  </a:lnTo>
                  <a:lnTo>
                    <a:pt x="497839" y="130386"/>
                  </a:lnTo>
                  <a:lnTo>
                    <a:pt x="517156" y="172092"/>
                  </a:lnTo>
                  <a:lnTo>
                    <a:pt x="529229" y="217750"/>
                  </a:lnTo>
                  <a:lnTo>
                    <a:pt x="533400" y="266700"/>
                  </a:lnTo>
                  <a:lnTo>
                    <a:pt x="529229" y="315649"/>
                  </a:lnTo>
                  <a:lnTo>
                    <a:pt x="517156" y="361307"/>
                  </a:lnTo>
                  <a:lnTo>
                    <a:pt x="497839" y="403013"/>
                  </a:lnTo>
                  <a:lnTo>
                    <a:pt x="471938" y="440109"/>
                  </a:lnTo>
                  <a:lnTo>
                    <a:pt x="440109" y="471938"/>
                  </a:lnTo>
                  <a:lnTo>
                    <a:pt x="403013" y="497839"/>
                  </a:lnTo>
                  <a:lnTo>
                    <a:pt x="361307" y="517156"/>
                  </a:lnTo>
                  <a:lnTo>
                    <a:pt x="315649" y="529229"/>
                  </a:lnTo>
                  <a:lnTo>
                    <a:pt x="266700" y="533400"/>
                  </a:lnTo>
                  <a:lnTo>
                    <a:pt x="217750" y="529229"/>
                  </a:lnTo>
                  <a:lnTo>
                    <a:pt x="172092" y="517156"/>
                  </a:lnTo>
                  <a:lnTo>
                    <a:pt x="130386" y="497839"/>
                  </a:lnTo>
                  <a:lnTo>
                    <a:pt x="93290" y="471938"/>
                  </a:lnTo>
                  <a:lnTo>
                    <a:pt x="61461" y="440109"/>
                  </a:lnTo>
                  <a:lnTo>
                    <a:pt x="35560" y="403013"/>
                  </a:lnTo>
                  <a:lnTo>
                    <a:pt x="16243" y="361307"/>
                  </a:lnTo>
                  <a:lnTo>
                    <a:pt x="4170" y="315649"/>
                  </a:lnTo>
                  <a:lnTo>
                    <a:pt x="0" y="266700"/>
                  </a:lnTo>
                  <a:lnTo>
                    <a:pt x="4170" y="217750"/>
                  </a:lnTo>
                  <a:lnTo>
                    <a:pt x="16243" y="172092"/>
                  </a:lnTo>
                  <a:lnTo>
                    <a:pt x="35560" y="130386"/>
                  </a:lnTo>
                  <a:lnTo>
                    <a:pt x="61461" y="93290"/>
                  </a:lnTo>
                  <a:lnTo>
                    <a:pt x="93290" y="61461"/>
                  </a:lnTo>
                  <a:lnTo>
                    <a:pt x="130386" y="35560"/>
                  </a:lnTo>
                  <a:lnTo>
                    <a:pt x="172092" y="16243"/>
                  </a:lnTo>
                  <a:lnTo>
                    <a:pt x="217750" y="4170"/>
                  </a:lnTo>
                  <a:lnTo>
                    <a:pt x="266700" y="0"/>
                  </a:lnTo>
                  <a:close/>
                </a:path>
                <a:path w="533400" h="533400">
                  <a:moveTo>
                    <a:pt x="0" y="0"/>
                  </a:moveTo>
                  <a:lnTo>
                    <a:pt x="0" y="0"/>
                  </a:lnTo>
                </a:path>
                <a:path w="533400" h="533400">
                  <a:moveTo>
                    <a:pt x="533400" y="533400"/>
                  </a:moveTo>
                  <a:lnTo>
                    <a:pt x="5334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29400" y="43433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7750" y="4170"/>
                  </a:lnTo>
                  <a:lnTo>
                    <a:pt x="172092" y="16243"/>
                  </a:lnTo>
                  <a:lnTo>
                    <a:pt x="130386" y="35560"/>
                  </a:lnTo>
                  <a:lnTo>
                    <a:pt x="93290" y="61461"/>
                  </a:lnTo>
                  <a:lnTo>
                    <a:pt x="61461" y="93290"/>
                  </a:lnTo>
                  <a:lnTo>
                    <a:pt x="35559" y="130386"/>
                  </a:lnTo>
                  <a:lnTo>
                    <a:pt x="16243" y="172092"/>
                  </a:lnTo>
                  <a:lnTo>
                    <a:pt x="4170" y="217750"/>
                  </a:lnTo>
                  <a:lnTo>
                    <a:pt x="0" y="266700"/>
                  </a:lnTo>
                  <a:lnTo>
                    <a:pt x="4170" y="315649"/>
                  </a:lnTo>
                  <a:lnTo>
                    <a:pt x="16243" y="361307"/>
                  </a:lnTo>
                  <a:lnTo>
                    <a:pt x="35559" y="403013"/>
                  </a:lnTo>
                  <a:lnTo>
                    <a:pt x="61461" y="440109"/>
                  </a:lnTo>
                  <a:lnTo>
                    <a:pt x="93290" y="471938"/>
                  </a:lnTo>
                  <a:lnTo>
                    <a:pt x="130386" y="497840"/>
                  </a:lnTo>
                  <a:lnTo>
                    <a:pt x="172092" y="517156"/>
                  </a:lnTo>
                  <a:lnTo>
                    <a:pt x="217750" y="529229"/>
                  </a:lnTo>
                  <a:lnTo>
                    <a:pt x="266700" y="533400"/>
                  </a:lnTo>
                  <a:lnTo>
                    <a:pt x="315649" y="529229"/>
                  </a:lnTo>
                  <a:lnTo>
                    <a:pt x="361307" y="517156"/>
                  </a:lnTo>
                  <a:lnTo>
                    <a:pt x="403013" y="497839"/>
                  </a:lnTo>
                  <a:lnTo>
                    <a:pt x="440109" y="471938"/>
                  </a:lnTo>
                  <a:lnTo>
                    <a:pt x="471938" y="440109"/>
                  </a:lnTo>
                  <a:lnTo>
                    <a:pt x="497840" y="403013"/>
                  </a:lnTo>
                  <a:lnTo>
                    <a:pt x="517156" y="361307"/>
                  </a:lnTo>
                  <a:lnTo>
                    <a:pt x="529229" y="315649"/>
                  </a:lnTo>
                  <a:lnTo>
                    <a:pt x="533400" y="266700"/>
                  </a:lnTo>
                  <a:lnTo>
                    <a:pt x="529229" y="217750"/>
                  </a:lnTo>
                  <a:lnTo>
                    <a:pt x="517156" y="172092"/>
                  </a:lnTo>
                  <a:lnTo>
                    <a:pt x="497840" y="130386"/>
                  </a:lnTo>
                  <a:lnTo>
                    <a:pt x="471938" y="93290"/>
                  </a:lnTo>
                  <a:lnTo>
                    <a:pt x="440109" y="61461"/>
                  </a:lnTo>
                  <a:lnTo>
                    <a:pt x="403013" y="35559"/>
                  </a:lnTo>
                  <a:lnTo>
                    <a:pt x="361307" y="16243"/>
                  </a:lnTo>
                  <a:lnTo>
                    <a:pt x="315649" y="417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29400" y="4343399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315649" y="4170"/>
                  </a:lnTo>
                  <a:lnTo>
                    <a:pt x="361307" y="16243"/>
                  </a:lnTo>
                  <a:lnTo>
                    <a:pt x="403013" y="35559"/>
                  </a:lnTo>
                  <a:lnTo>
                    <a:pt x="440109" y="61461"/>
                  </a:lnTo>
                  <a:lnTo>
                    <a:pt x="471938" y="93290"/>
                  </a:lnTo>
                  <a:lnTo>
                    <a:pt x="497840" y="130386"/>
                  </a:lnTo>
                  <a:lnTo>
                    <a:pt x="517156" y="172092"/>
                  </a:lnTo>
                  <a:lnTo>
                    <a:pt x="529229" y="217750"/>
                  </a:lnTo>
                  <a:lnTo>
                    <a:pt x="533400" y="266700"/>
                  </a:lnTo>
                  <a:lnTo>
                    <a:pt x="529229" y="315649"/>
                  </a:lnTo>
                  <a:lnTo>
                    <a:pt x="517156" y="361307"/>
                  </a:lnTo>
                  <a:lnTo>
                    <a:pt x="497840" y="403013"/>
                  </a:lnTo>
                  <a:lnTo>
                    <a:pt x="471938" y="440109"/>
                  </a:lnTo>
                  <a:lnTo>
                    <a:pt x="440109" y="471938"/>
                  </a:lnTo>
                  <a:lnTo>
                    <a:pt x="403013" y="497839"/>
                  </a:lnTo>
                  <a:lnTo>
                    <a:pt x="361307" y="517156"/>
                  </a:lnTo>
                  <a:lnTo>
                    <a:pt x="315649" y="529229"/>
                  </a:lnTo>
                  <a:lnTo>
                    <a:pt x="266700" y="533400"/>
                  </a:lnTo>
                  <a:lnTo>
                    <a:pt x="217750" y="529229"/>
                  </a:lnTo>
                  <a:lnTo>
                    <a:pt x="172092" y="517156"/>
                  </a:lnTo>
                  <a:lnTo>
                    <a:pt x="130386" y="497840"/>
                  </a:lnTo>
                  <a:lnTo>
                    <a:pt x="93290" y="471938"/>
                  </a:lnTo>
                  <a:lnTo>
                    <a:pt x="61461" y="440109"/>
                  </a:lnTo>
                  <a:lnTo>
                    <a:pt x="35559" y="403013"/>
                  </a:lnTo>
                  <a:lnTo>
                    <a:pt x="16243" y="361307"/>
                  </a:lnTo>
                  <a:lnTo>
                    <a:pt x="4170" y="315649"/>
                  </a:lnTo>
                  <a:lnTo>
                    <a:pt x="0" y="266700"/>
                  </a:lnTo>
                  <a:lnTo>
                    <a:pt x="4170" y="217750"/>
                  </a:lnTo>
                  <a:lnTo>
                    <a:pt x="16243" y="172092"/>
                  </a:lnTo>
                  <a:lnTo>
                    <a:pt x="35559" y="130386"/>
                  </a:lnTo>
                  <a:lnTo>
                    <a:pt x="61461" y="93290"/>
                  </a:lnTo>
                  <a:lnTo>
                    <a:pt x="93290" y="61461"/>
                  </a:lnTo>
                  <a:lnTo>
                    <a:pt x="130386" y="35560"/>
                  </a:lnTo>
                  <a:lnTo>
                    <a:pt x="172092" y="16243"/>
                  </a:lnTo>
                  <a:lnTo>
                    <a:pt x="217750" y="4170"/>
                  </a:lnTo>
                  <a:lnTo>
                    <a:pt x="266700" y="0"/>
                  </a:lnTo>
                  <a:close/>
                </a:path>
                <a:path w="533400" h="533400">
                  <a:moveTo>
                    <a:pt x="0" y="0"/>
                  </a:moveTo>
                  <a:lnTo>
                    <a:pt x="0" y="0"/>
                  </a:lnTo>
                </a:path>
                <a:path w="533400" h="533400">
                  <a:moveTo>
                    <a:pt x="533400" y="533400"/>
                  </a:moveTo>
                  <a:lnTo>
                    <a:pt x="5334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76800" y="3276599"/>
              <a:ext cx="1073150" cy="0"/>
            </a:xfrm>
            <a:custGeom>
              <a:avLst/>
              <a:gdLst/>
              <a:ahLst/>
              <a:cxnLst/>
              <a:rect l="l" t="t" r="r" b="b"/>
              <a:pathLst>
                <a:path w="1073150">
                  <a:moveTo>
                    <a:pt x="0" y="0"/>
                  </a:moveTo>
                  <a:lnTo>
                    <a:pt x="107315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44869" y="323849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200"/>
                  </a:lnTo>
                  <a:lnTo>
                    <a:pt x="7492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76800" y="4038599"/>
              <a:ext cx="690880" cy="0"/>
            </a:xfrm>
            <a:custGeom>
              <a:avLst/>
              <a:gdLst/>
              <a:ahLst/>
              <a:cxnLst/>
              <a:rect l="l" t="t" r="r" b="b"/>
              <a:pathLst>
                <a:path w="690879">
                  <a:moveTo>
                    <a:pt x="0" y="0"/>
                  </a:moveTo>
                  <a:lnTo>
                    <a:pt x="690879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62600" y="400049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848360" y="6054090"/>
            <a:ext cx="20377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365F91"/>
                </a:solidFill>
                <a:latin typeface="Arial"/>
                <a:cs typeface="Arial"/>
              </a:rPr>
              <a:t>Oil-in-water</a:t>
            </a:r>
            <a:r>
              <a:rPr sz="1800" spc="-114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365F91"/>
                </a:solidFill>
                <a:latin typeface="Arial"/>
                <a:cs typeface="Arial"/>
              </a:rPr>
              <a:t>emulsion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94020" y="6129020"/>
            <a:ext cx="204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365F91"/>
                </a:solidFill>
                <a:latin typeface="Arial"/>
                <a:cs typeface="Arial"/>
              </a:rPr>
              <a:t>Water-in-oil</a:t>
            </a:r>
            <a:r>
              <a:rPr sz="1800" spc="-1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365F91"/>
                </a:solidFill>
                <a:latin typeface="Arial"/>
                <a:cs typeface="Arial"/>
              </a:rPr>
              <a:t>emulsion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29709" y="3046729"/>
            <a:ext cx="607695" cy="109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W</a:t>
            </a:r>
            <a:r>
              <a:rPr sz="1800" spc="-135" dirty="0">
                <a:latin typeface="Arial"/>
                <a:cs typeface="Arial"/>
              </a:rPr>
              <a:t>a</a:t>
            </a:r>
            <a:r>
              <a:rPr sz="1800" spc="95" dirty="0">
                <a:latin typeface="Arial"/>
                <a:cs typeface="Arial"/>
              </a:rPr>
              <a:t>t</a:t>
            </a:r>
            <a:r>
              <a:rPr sz="1800" spc="-110" dirty="0">
                <a:latin typeface="Arial"/>
                <a:cs typeface="Arial"/>
              </a:rPr>
              <a:t>e</a:t>
            </a:r>
            <a:r>
              <a:rPr sz="1800" spc="2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"/>
              <a:cs typeface="Arial"/>
            </a:endParaRPr>
          </a:p>
          <a:p>
            <a:pPr marR="9525" algn="ctr">
              <a:lnSpc>
                <a:spcPct val="100000"/>
              </a:lnSpc>
            </a:pPr>
            <a:r>
              <a:rPr sz="1800" spc="-70" dirty="0">
                <a:latin typeface="Arial"/>
                <a:cs typeface="Arial"/>
              </a:rPr>
              <a:t>Oil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47469" y="2014220"/>
            <a:ext cx="339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ymbol"/>
                <a:cs typeface="Symbol"/>
              </a:rPr>
              <a:t></a:t>
            </a:r>
            <a:r>
              <a:rPr sz="1800" spc="-65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340" y="1478279"/>
            <a:ext cx="723836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Emulsification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Emulsification 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140" dirty="0">
                <a:solidFill>
                  <a:srgbClr val="365F91"/>
                </a:solidFill>
                <a:latin typeface="Arial"/>
                <a:cs typeface="Arial"/>
              </a:rPr>
              <a:t>process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making</a:t>
            </a:r>
            <a:r>
              <a:rPr sz="2400" spc="-39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emulsions.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140" dirty="0">
                <a:solidFill>
                  <a:srgbClr val="365F91"/>
                </a:solidFill>
                <a:latin typeface="Arial"/>
                <a:cs typeface="Arial"/>
              </a:rPr>
              <a:t>Emulsions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made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shaking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dispersed </a:t>
            </a:r>
            <a:r>
              <a:rPr sz="2400" spc="-155" dirty="0">
                <a:solidFill>
                  <a:srgbClr val="365F91"/>
                </a:solidFill>
                <a:latin typeface="Arial"/>
                <a:cs typeface="Arial"/>
              </a:rPr>
              <a:t>phase 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and 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dispersion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medium </a:t>
            </a:r>
            <a:r>
              <a:rPr sz="2400" spc="-90" dirty="0">
                <a:solidFill>
                  <a:srgbClr val="365F91"/>
                </a:solidFill>
                <a:latin typeface="Arial"/>
                <a:cs typeface="Arial"/>
              </a:rPr>
              <a:t>vigorously 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2400" spc="-40" dirty="0">
                <a:solidFill>
                  <a:srgbClr val="365F91"/>
                </a:solidFill>
                <a:latin typeface="Arial"/>
                <a:cs typeface="Arial"/>
              </a:rPr>
              <a:t>then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stabilizing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the  </a:t>
            </a:r>
            <a:r>
              <a:rPr sz="2400" spc="-90" dirty="0">
                <a:solidFill>
                  <a:srgbClr val="365F91"/>
                </a:solidFill>
                <a:latin typeface="Arial"/>
                <a:cs typeface="Arial"/>
              </a:rPr>
              <a:t>emulsion </a:t>
            </a:r>
            <a:r>
              <a:rPr sz="2400" spc="10" dirty="0">
                <a:solidFill>
                  <a:srgbClr val="365F91"/>
                </a:solidFill>
                <a:latin typeface="Arial"/>
                <a:cs typeface="Arial"/>
              </a:rPr>
              <a:t>with 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an 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emulsifier. </a:t>
            </a:r>
            <a:r>
              <a:rPr sz="2400" spc="-45" dirty="0">
                <a:solidFill>
                  <a:srgbClr val="365F91"/>
                </a:solidFill>
                <a:latin typeface="Arial"/>
                <a:cs typeface="Arial"/>
              </a:rPr>
              <a:t>Most </a:t>
            </a:r>
            <a:r>
              <a:rPr sz="2400" spc="-20" dirty="0">
                <a:solidFill>
                  <a:srgbClr val="365F91"/>
                </a:solidFill>
                <a:latin typeface="Arial"/>
                <a:cs typeface="Arial"/>
              </a:rPr>
              <a:t>often </a:t>
            </a:r>
            <a:r>
              <a:rPr sz="2400" spc="-180" dirty="0">
                <a:solidFill>
                  <a:srgbClr val="365F91"/>
                </a:solidFill>
                <a:latin typeface="Arial"/>
                <a:cs typeface="Arial"/>
              </a:rPr>
              <a:t>soaps 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and 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detergents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added </a:t>
            </a:r>
            <a:r>
              <a:rPr sz="2400" spc="30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stabilize 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emulsions.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Stabilization  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obtained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by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coating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drops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an </a:t>
            </a:r>
            <a:r>
              <a:rPr sz="2400" spc="-90" dirty="0">
                <a:solidFill>
                  <a:srgbClr val="365F91"/>
                </a:solidFill>
                <a:latin typeface="Arial"/>
                <a:cs typeface="Arial"/>
              </a:rPr>
              <a:t>emulsion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by 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stabilizer. </a:t>
            </a:r>
            <a:r>
              <a:rPr sz="2400" spc="-160" dirty="0">
                <a:solidFill>
                  <a:srgbClr val="365F91"/>
                </a:solidFill>
                <a:latin typeface="Arial"/>
                <a:cs typeface="Arial"/>
              </a:rPr>
              <a:t>This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prevents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drops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90" dirty="0">
                <a:solidFill>
                  <a:srgbClr val="365F91"/>
                </a:solidFill>
                <a:latin typeface="Arial"/>
                <a:cs typeface="Arial"/>
              </a:rPr>
              <a:t>emulsion  </a:t>
            </a:r>
            <a:r>
              <a:rPr sz="2400" spc="-20" dirty="0">
                <a:solidFill>
                  <a:srgbClr val="365F91"/>
                </a:solidFill>
                <a:latin typeface="Arial"/>
                <a:cs typeface="Arial"/>
              </a:rPr>
              <a:t>from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combining </a:t>
            </a:r>
            <a:r>
              <a:rPr sz="2400" spc="-45" dirty="0">
                <a:solidFill>
                  <a:srgbClr val="365F91"/>
                </a:solidFill>
                <a:latin typeface="Arial"/>
                <a:cs typeface="Arial"/>
              </a:rPr>
              <a:t>together 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separating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out </a:t>
            </a:r>
            <a:r>
              <a:rPr sz="2400" spc="-225" dirty="0">
                <a:solidFill>
                  <a:srgbClr val="365F91"/>
                </a:solidFill>
                <a:latin typeface="Arial"/>
                <a:cs typeface="Arial"/>
              </a:rPr>
              <a:t>as </a:t>
            </a:r>
            <a:r>
              <a:rPr sz="2400" spc="-190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2400" spc="-42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separate  </a:t>
            </a:r>
            <a:r>
              <a:rPr sz="2400" spc="-75" dirty="0">
                <a:solidFill>
                  <a:srgbClr val="365F91"/>
                </a:solidFill>
                <a:latin typeface="Arial"/>
                <a:cs typeface="Arial"/>
              </a:rPr>
              <a:t>layer.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Other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common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stabilizing 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agents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proteins, 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gum  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and</a:t>
            </a:r>
            <a:r>
              <a:rPr sz="2400" spc="-135" dirty="0">
                <a:solidFill>
                  <a:srgbClr val="365F91"/>
                </a:solidFill>
                <a:latin typeface="Arial"/>
                <a:cs typeface="Arial"/>
              </a:rPr>
              <a:t> agar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3469" y="676909"/>
            <a:ext cx="41713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10" dirty="0">
                <a:latin typeface="Arial"/>
                <a:cs typeface="Arial"/>
              </a:rPr>
              <a:t>Preparation </a:t>
            </a:r>
            <a:r>
              <a:rPr sz="3200" b="0" dirty="0">
                <a:latin typeface="Arial"/>
                <a:cs typeface="Arial"/>
              </a:rPr>
              <a:t>of</a:t>
            </a:r>
            <a:r>
              <a:rPr sz="3200" b="0" spc="-295" dirty="0">
                <a:latin typeface="Arial"/>
                <a:cs typeface="Arial"/>
              </a:rPr>
              <a:t> </a:t>
            </a:r>
            <a:r>
              <a:rPr sz="3200" b="0" spc="-145" dirty="0">
                <a:latin typeface="Arial"/>
                <a:cs typeface="Arial"/>
              </a:rPr>
              <a:t>emulsions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18959" y="372109"/>
            <a:ext cx="1549400" cy="1963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870" y="1328420"/>
            <a:ext cx="38715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solidFill>
                  <a:srgbClr val="365F91"/>
                </a:solidFill>
                <a:latin typeface="Arial"/>
                <a:cs typeface="Arial"/>
              </a:rPr>
              <a:t>Adsorbate: </a:t>
            </a:r>
            <a:r>
              <a:rPr sz="1800" spc="-40" dirty="0">
                <a:solidFill>
                  <a:srgbClr val="365F91"/>
                </a:solidFill>
                <a:latin typeface="Arial"/>
                <a:cs typeface="Arial"/>
              </a:rPr>
              <a:t>material </a:t>
            </a:r>
            <a:r>
              <a:rPr sz="1800" spc="-75" dirty="0">
                <a:solidFill>
                  <a:srgbClr val="365F91"/>
                </a:solidFill>
                <a:latin typeface="Arial"/>
                <a:cs typeface="Arial"/>
              </a:rPr>
              <a:t>being </a:t>
            </a:r>
            <a:r>
              <a:rPr sz="1800" spc="-85" dirty="0">
                <a:solidFill>
                  <a:srgbClr val="365F91"/>
                </a:solidFill>
                <a:latin typeface="Arial"/>
                <a:cs typeface="Arial"/>
              </a:rPr>
              <a:t>adsorbed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30" dirty="0">
                <a:solidFill>
                  <a:srgbClr val="365F91"/>
                </a:solidFill>
                <a:latin typeface="Arial"/>
                <a:cs typeface="Arial"/>
              </a:rPr>
              <a:t>Adsorbent: </a:t>
            </a:r>
            <a:r>
              <a:rPr sz="1800" spc="-40" dirty="0">
                <a:solidFill>
                  <a:srgbClr val="365F91"/>
                </a:solidFill>
                <a:latin typeface="Arial"/>
                <a:cs typeface="Arial"/>
              </a:rPr>
              <a:t>material </a:t>
            </a:r>
            <a:r>
              <a:rPr sz="1800" spc="-65" dirty="0">
                <a:solidFill>
                  <a:srgbClr val="365F91"/>
                </a:solidFill>
                <a:latin typeface="Arial"/>
                <a:cs typeface="Arial"/>
              </a:rPr>
              <a:t>doing </a:t>
            </a:r>
            <a:r>
              <a:rPr sz="1800" spc="-25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1800" spc="-114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365F91"/>
                </a:solidFill>
                <a:latin typeface="Arial"/>
                <a:cs typeface="Arial"/>
              </a:rPr>
              <a:t>adsorbing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3889" y="491490"/>
            <a:ext cx="2087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15" dirty="0">
                <a:latin typeface="Arial"/>
                <a:cs typeface="Arial"/>
              </a:rPr>
              <a:t>A</a:t>
            </a:r>
            <a:r>
              <a:rPr sz="3600" b="0" spc="-204" dirty="0">
                <a:latin typeface="Arial"/>
                <a:cs typeface="Arial"/>
              </a:rPr>
              <a:t>ds</a:t>
            </a:r>
            <a:r>
              <a:rPr sz="3600" b="0" spc="-220" dirty="0">
                <a:latin typeface="Arial"/>
                <a:cs typeface="Arial"/>
              </a:rPr>
              <a:t>o</a:t>
            </a:r>
            <a:r>
              <a:rPr sz="3600" b="0" spc="55" dirty="0">
                <a:latin typeface="Arial"/>
                <a:cs typeface="Arial"/>
              </a:rPr>
              <a:t>r</a:t>
            </a:r>
            <a:r>
              <a:rPr sz="3600" b="0" spc="-110" dirty="0">
                <a:latin typeface="Arial"/>
                <a:cs typeface="Arial"/>
              </a:rPr>
              <a:t>p</a:t>
            </a:r>
            <a:r>
              <a:rPr sz="3600" b="0" spc="195" dirty="0">
                <a:latin typeface="Arial"/>
                <a:cs typeface="Arial"/>
              </a:rPr>
              <a:t>t</a:t>
            </a:r>
            <a:r>
              <a:rPr sz="3600" b="0" spc="25" dirty="0">
                <a:latin typeface="Arial"/>
                <a:cs typeface="Arial"/>
              </a:rPr>
              <a:t>i</a:t>
            </a:r>
            <a:r>
              <a:rPr sz="3600" b="0" spc="-114" dirty="0">
                <a:latin typeface="Arial"/>
                <a:cs typeface="Arial"/>
              </a:rPr>
              <a:t>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869" y="3143250"/>
            <a:ext cx="1090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solidFill>
                  <a:srgbClr val="365F91"/>
                </a:solidFill>
                <a:latin typeface="Arial"/>
                <a:cs typeface="Arial"/>
              </a:rPr>
              <a:t>a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d</a:t>
            </a:r>
            <a:r>
              <a:rPr sz="1800" spc="-200" dirty="0">
                <a:solidFill>
                  <a:srgbClr val="365F91"/>
                </a:solidFill>
                <a:latin typeface="Arial"/>
                <a:cs typeface="Arial"/>
              </a:rPr>
              <a:t>s</a:t>
            </a:r>
            <a:r>
              <a:rPr sz="1800" spc="-65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1800" spc="25" dirty="0">
                <a:solidFill>
                  <a:srgbClr val="365F91"/>
                </a:solidFill>
                <a:latin typeface="Arial"/>
                <a:cs typeface="Arial"/>
              </a:rPr>
              <a:t>r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p</a:t>
            </a:r>
            <a:r>
              <a:rPr sz="1800" spc="95" dirty="0">
                <a:solidFill>
                  <a:srgbClr val="365F91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365F91"/>
                </a:solidFill>
                <a:latin typeface="Arial"/>
                <a:cs typeface="Arial"/>
              </a:rPr>
              <a:t>i</a:t>
            </a:r>
            <a:r>
              <a:rPr sz="1800" spc="-65" dirty="0">
                <a:solidFill>
                  <a:srgbClr val="365F91"/>
                </a:solidFill>
                <a:latin typeface="Arial"/>
                <a:cs typeface="Arial"/>
              </a:rPr>
              <a:t>o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n</a:t>
            </a:r>
            <a:r>
              <a:rPr sz="1800" spc="-50" dirty="0">
                <a:solidFill>
                  <a:srgbClr val="365F91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9" y="2320290"/>
            <a:ext cx="8867140" cy="305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321945" indent="508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solidFill>
                  <a:srgbClr val="365F91"/>
                </a:solidFill>
                <a:latin typeface="Arial"/>
                <a:cs typeface="Arial"/>
              </a:rPr>
              <a:t>Physical </a:t>
            </a:r>
            <a:r>
              <a:rPr sz="1800" spc="-50" dirty="0">
                <a:solidFill>
                  <a:srgbClr val="365F91"/>
                </a:solidFill>
                <a:latin typeface="Arial"/>
                <a:cs typeface="Arial"/>
              </a:rPr>
              <a:t>adsorption: </a:t>
            </a:r>
            <a:r>
              <a:rPr sz="1800" spc="-130" dirty="0">
                <a:solidFill>
                  <a:srgbClr val="365F91"/>
                </a:solidFill>
                <a:latin typeface="Arial"/>
                <a:cs typeface="Arial"/>
              </a:rPr>
              <a:t>Van </a:t>
            </a:r>
            <a:r>
              <a:rPr sz="1800" spc="-50" dirty="0">
                <a:solidFill>
                  <a:srgbClr val="365F91"/>
                </a:solidFill>
                <a:latin typeface="Arial"/>
                <a:cs typeface="Arial"/>
              </a:rPr>
              <a:t>der </a:t>
            </a:r>
            <a:r>
              <a:rPr sz="1800" spc="-120" dirty="0">
                <a:solidFill>
                  <a:srgbClr val="365F91"/>
                </a:solidFill>
                <a:latin typeface="Arial"/>
                <a:cs typeface="Arial"/>
              </a:rPr>
              <a:t>Waals </a:t>
            </a:r>
            <a:r>
              <a:rPr sz="1800" spc="-25" dirty="0">
                <a:solidFill>
                  <a:srgbClr val="365F91"/>
                </a:solidFill>
                <a:latin typeface="Arial"/>
                <a:cs typeface="Arial"/>
              </a:rPr>
              <a:t>attraction </a:t>
            </a:r>
            <a:r>
              <a:rPr sz="1800" spc="-55" dirty="0">
                <a:solidFill>
                  <a:srgbClr val="365F91"/>
                </a:solidFill>
                <a:latin typeface="Arial"/>
                <a:cs typeface="Arial"/>
              </a:rPr>
              <a:t>between </a:t>
            </a:r>
            <a:r>
              <a:rPr sz="1800" spc="-70" dirty="0">
                <a:solidFill>
                  <a:srgbClr val="365F91"/>
                </a:solidFill>
                <a:latin typeface="Arial"/>
                <a:cs typeface="Arial"/>
              </a:rPr>
              <a:t>adsorbate </a:t>
            </a:r>
            <a:r>
              <a:rPr sz="1800" spc="-85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adsorbent. </a:t>
            </a:r>
            <a:r>
              <a:rPr sz="1800" spc="-130" dirty="0">
                <a:solidFill>
                  <a:srgbClr val="365F91"/>
                </a:solidFill>
                <a:latin typeface="Arial"/>
                <a:cs typeface="Arial"/>
              </a:rPr>
              <a:t>The  </a:t>
            </a:r>
            <a:r>
              <a:rPr sz="1800" spc="-25" dirty="0">
                <a:solidFill>
                  <a:srgbClr val="365F91"/>
                </a:solidFill>
                <a:latin typeface="Arial"/>
                <a:cs typeface="Arial"/>
              </a:rPr>
              <a:t>attraction </a:t>
            </a:r>
            <a:r>
              <a:rPr sz="1800" spc="-100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1800" spc="-5" dirty="0">
                <a:solidFill>
                  <a:srgbClr val="365F91"/>
                </a:solidFill>
                <a:latin typeface="Arial"/>
                <a:cs typeface="Arial"/>
              </a:rPr>
              <a:t>not </a:t>
            </a:r>
            <a:r>
              <a:rPr sz="1800" spc="-45" dirty="0">
                <a:solidFill>
                  <a:srgbClr val="365F91"/>
                </a:solidFill>
                <a:latin typeface="Arial"/>
                <a:cs typeface="Arial"/>
              </a:rPr>
              <a:t>fixed </a:t>
            </a:r>
            <a:r>
              <a:rPr sz="1800" spc="20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1800" spc="-14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1800" spc="-75" dirty="0">
                <a:solidFill>
                  <a:srgbClr val="365F91"/>
                </a:solidFill>
                <a:latin typeface="Arial"/>
                <a:cs typeface="Arial"/>
              </a:rPr>
              <a:t>specific </a:t>
            </a:r>
            <a:r>
              <a:rPr sz="1800" spc="-50" dirty="0">
                <a:solidFill>
                  <a:srgbClr val="365F91"/>
                </a:solidFill>
                <a:latin typeface="Arial"/>
                <a:cs typeface="Arial"/>
              </a:rPr>
              <a:t>site </a:t>
            </a:r>
            <a:r>
              <a:rPr sz="1800" spc="-85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1800" spc="-2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1800" spc="-75" dirty="0">
                <a:solidFill>
                  <a:srgbClr val="365F91"/>
                </a:solidFill>
                <a:latin typeface="Arial"/>
                <a:cs typeface="Arial"/>
              </a:rPr>
              <a:t>adsorbate </a:t>
            </a:r>
            <a:r>
              <a:rPr sz="1800" spc="-9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1800" spc="-40" dirty="0">
                <a:solidFill>
                  <a:srgbClr val="365F91"/>
                </a:solidFill>
                <a:latin typeface="Arial"/>
                <a:cs typeface="Arial"/>
              </a:rPr>
              <a:t>relatively free </a:t>
            </a:r>
            <a:r>
              <a:rPr sz="1800" spc="20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1800" spc="-80" dirty="0">
                <a:solidFill>
                  <a:srgbClr val="365F91"/>
                </a:solidFill>
                <a:latin typeface="Arial"/>
                <a:cs typeface="Arial"/>
              </a:rPr>
              <a:t>move 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on  </a:t>
            </a:r>
            <a:r>
              <a:rPr sz="1800" spc="-2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1800" spc="-80" dirty="0">
                <a:solidFill>
                  <a:srgbClr val="365F91"/>
                </a:solidFill>
                <a:latin typeface="Arial"/>
                <a:cs typeface="Arial"/>
              </a:rPr>
              <a:t>surface. </a:t>
            </a:r>
            <a:r>
              <a:rPr sz="1800" spc="-120" dirty="0">
                <a:solidFill>
                  <a:srgbClr val="365F91"/>
                </a:solidFill>
                <a:latin typeface="Arial"/>
                <a:cs typeface="Arial"/>
              </a:rPr>
              <a:t>This </a:t>
            </a:r>
            <a:r>
              <a:rPr sz="1800" spc="-9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1800" spc="-40" dirty="0">
                <a:solidFill>
                  <a:srgbClr val="365F91"/>
                </a:solidFill>
                <a:latin typeface="Arial"/>
                <a:cs typeface="Arial"/>
              </a:rPr>
              <a:t>relatively </a:t>
            </a:r>
            <a:r>
              <a:rPr sz="1800" spc="-85" dirty="0">
                <a:solidFill>
                  <a:srgbClr val="365F91"/>
                </a:solidFill>
                <a:latin typeface="Arial"/>
                <a:cs typeface="Arial"/>
              </a:rPr>
              <a:t>weak, 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reversible, </a:t>
            </a:r>
            <a:r>
              <a:rPr sz="1800" spc="-50" dirty="0">
                <a:solidFill>
                  <a:srgbClr val="365F91"/>
                </a:solidFill>
                <a:latin typeface="Arial"/>
                <a:cs typeface="Arial"/>
              </a:rPr>
              <a:t>adsorption </a:t>
            </a:r>
            <a:r>
              <a:rPr sz="1800" spc="-95" dirty="0">
                <a:solidFill>
                  <a:srgbClr val="365F91"/>
                </a:solidFill>
                <a:latin typeface="Arial"/>
                <a:cs typeface="Arial"/>
              </a:rPr>
              <a:t>capable </a:t>
            </a:r>
            <a:r>
              <a:rPr sz="1800" spc="-5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1800" spc="-3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365F91"/>
                </a:solidFill>
                <a:latin typeface="Arial"/>
                <a:cs typeface="Arial"/>
              </a:rPr>
              <a:t>multilayer</a:t>
            </a:r>
            <a:endParaRPr sz="1800">
              <a:latin typeface="Arial"/>
              <a:cs typeface="Arial"/>
            </a:endParaRPr>
          </a:p>
          <a:p>
            <a:pPr marL="469900" marR="403225" indent="60960">
              <a:lnSpc>
                <a:spcPct val="110000"/>
              </a:lnSpc>
              <a:spcBef>
                <a:spcPts val="710"/>
              </a:spcBef>
            </a:pPr>
            <a:r>
              <a:rPr sz="1800" spc="-110" dirty="0">
                <a:solidFill>
                  <a:srgbClr val="365F91"/>
                </a:solidFill>
                <a:latin typeface="Arial"/>
                <a:cs typeface="Arial"/>
              </a:rPr>
              <a:t>Chemical </a:t>
            </a:r>
            <a:r>
              <a:rPr sz="1800" spc="-50" dirty="0">
                <a:solidFill>
                  <a:srgbClr val="365F91"/>
                </a:solidFill>
                <a:latin typeface="Arial"/>
                <a:cs typeface="Arial"/>
              </a:rPr>
              <a:t>adsorption: </a:t>
            </a:r>
            <a:r>
              <a:rPr sz="1800" spc="-150" dirty="0">
                <a:solidFill>
                  <a:srgbClr val="365F91"/>
                </a:solidFill>
                <a:latin typeface="Arial"/>
                <a:cs typeface="Arial"/>
              </a:rPr>
              <a:t>Some </a:t>
            </a:r>
            <a:r>
              <a:rPr sz="1800" spc="-85" dirty="0">
                <a:solidFill>
                  <a:srgbClr val="365F91"/>
                </a:solidFill>
                <a:latin typeface="Arial"/>
                <a:cs typeface="Arial"/>
              </a:rPr>
              <a:t>degree </a:t>
            </a:r>
            <a:r>
              <a:rPr sz="18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1800" spc="-85" dirty="0">
                <a:solidFill>
                  <a:srgbClr val="365F91"/>
                </a:solidFill>
                <a:latin typeface="Arial"/>
                <a:cs typeface="Arial"/>
              </a:rPr>
              <a:t>chemical </a:t>
            </a:r>
            <a:r>
              <a:rPr sz="1800" spc="-65" dirty="0">
                <a:solidFill>
                  <a:srgbClr val="365F91"/>
                </a:solidFill>
                <a:latin typeface="Arial"/>
                <a:cs typeface="Arial"/>
              </a:rPr>
              <a:t>bonding </a:t>
            </a:r>
            <a:r>
              <a:rPr sz="1800" spc="-55" dirty="0">
                <a:solidFill>
                  <a:srgbClr val="365F91"/>
                </a:solidFill>
                <a:latin typeface="Arial"/>
                <a:cs typeface="Arial"/>
              </a:rPr>
              <a:t>between </a:t>
            </a:r>
            <a:r>
              <a:rPr sz="1800" spc="-75" dirty="0">
                <a:solidFill>
                  <a:srgbClr val="365F91"/>
                </a:solidFill>
                <a:latin typeface="Arial"/>
                <a:cs typeface="Arial"/>
              </a:rPr>
              <a:t>adsorbate </a:t>
            </a:r>
            <a:r>
              <a:rPr sz="1800" spc="-85" dirty="0">
                <a:solidFill>
                  <a:srgbClr val="365F91"/>
                </a:solidFill>
                <a:latin typeface="Arial"/>
                <a:cs typeface="Arial"/>
              </a:rPr>
              <a:t>and  </a:t>
            </a:r>
            <a:r>
              <a:rPr sz="1800" spc="-65" dirty="0">
                <a:solidFill>
                  <a:srgbClr val="365F91"/>
                </a:solidFill>
                <a:latin typeface="Arial"/>
                <a:cs typeface="Arial"/>
              </a:rPr>
              <a:t>adsorbent </a:t>
            </a:r>
            <a:r>
              <a:rPr sz="1800" spc="-75" dirty="0">
                <a:solidFill>
                  <a:srgbClr val="365F91"/>
                </a:solidFill>
                <a:latin typeface="Arial"/>
                <a:cs typeface="Arial"/>
              </a:rPr>
              <a:t>characterized by 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strong attractiveness. </a:t>
            </a:r>
            <a:r>
              <a:rPr sz="1800" spc="-85" dirty="0">
                <a:solidFill>
                  <a:srgbClr val="365F91"/>
                </a:solidFill>
                <a:latin typeface="Arial"/>
                <a:cs typeface="Arial"/>
              </a:rPr>
              <a:t>Adsorbed </a:t>
            </a:r>
            <a:r>
              <a:rPr sz="1800" spc="-80" dirty="0">
                <a:solidFill>
                  <a:srgbClr val="365F91"/>
                </a:solidFill>
                <a:latin typeface="Arial"/>
                <a:cs typeface="Arial"/>
              </a:rPr>
              <a:t>molecules </a:t>
            </a:r>
            <a:r>
              <a:rPr sz="1800" spc="-75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1800" spc="-10" dirty="0">
                <a:solidFill>
                  <a:srgbClr val="365F91"/>
                </a:solidFill>
                <a:latin typeface="Arial"/>
                <a:cs typeface="Arial"/>
              </a:rPr>
              <a:t>not </a:t>
            </a:r>
            <a:r>
              <a:rPr sz="1800" spc="-35" dirty="0">
                <a:solidFill>
                  <a:srgbClr val="365F91"/>
                </a:solidFill>
                <a:latin typeface="Arial"/>
                <a:cs typeface="Arial"/>
              </a:rPr>
              <a:t>free </a:t>
            </a:r>
            <a:r>
              <a:rPr sz="1800" spc="25" dirty="0">
                <a:solidFill>
                  <a:srgbClr val="365F91"/>
                </a:solidFill>
                <a:latin typeface="Arial"/>
                <a:cs typeface="Arial"/>
              </a:rPr>
              <a:t>to  </a:t>
            </a:r>
            <a:r>
              <a:rPr sz="1800" spc="-80" dirty="0">
                <a:solidFill>
                  <a:srgbClr val="365F91"/>
                </a:solidFill>
                <a:latin typeface="Arial"/>
                <a:cs typeface="Arial"/>
              </a:rPr>
              <a:t>move 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on </a:t>
            </a:r>
            <a:r>
              <a:rPr sz="1800" spc="-2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1800" spc="-80" dirty="0">
                <a:solidFill>
                  <a:srgbClr val="365F91"/>
                </a:solidFill>
                <a:latin typeface="Arial"/>
                <a:cs typeface="Arial"/>
              </a:rPr>
              <a:t>surface. </a:t>
            </a:r>
            <a:r>
              <a:rPr sz="1800" spc="-100" dirty="0">
                <a:solidFill>
                  <a:srgbClr val="365F91"/>
                </a:solidFill>
                <a:latin typeface="Arial"/>
                <a:cs typeface="Arial"/>
              </a:rPr>
              <a:t>There </a:t>
            </a:r>
            <a:r>
              <a:rPr sz="1800" spc="-9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1800" spc="-14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1800" spc="-65" dirty="0">
                <a:solidFill>
                  <a:srgbClr val="365F91"/>
                </a:solidFill>
                <a:latin typeface="Arial"/>
                <a:cs typeface="Arial"/>
              </a:rPr>
              <a:t>high </a:t>
            </a:r>
            <a:r>
              <a:rPr sz="1800" spc="-85" dirty="0">
                <a:solidFill>
                  <a:srgbClr val="365F91"/>
                </a:solidFill>
                <a:latin typeface="Arial"/>
                <a:cs typeface="Arial"/>
              </a:rPr>
              <a:t>degree </a:t>
            </a:r>
            <a:r>
              <a:rPr sz="18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1800" spc="-55" dirty="0">
                <a:solidFill>
                  <a:srgbClr val="365F91"/>
                </a:solidFill>
                <a:latin typeface="Arial"/>
                <a:cs typeface="Arial"/>
              </a:rPr>
              <a:t>specificity </a:t>
            </a:r>
            <a:r>
              <a:rPr sz="1800" spc="-85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1800" spc="-45" dirty="0">
                <a:solidFill>
                  <a:srgbClr val="365F91"/>
                </a:solidFill>
                <a:latin typeface="Arial"/>
                <a:cs typeface="Arial"/>
              </a:rPr>
              <a:t>typically </a:t>
            </a:r>
            <a:r>
              <a:rPr sz="1800" spc="-140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monolayer </a:t>
            </a:r>
            <a:r>
              <a:rPr sz="1800" spc="-100" dirty="0">
                <a:solidFill>
                  <a:srgbClr val="365F91"/>
                </a:solidFill>
                <a:latin typeface="Arial"/>
                <a:cs typeface="Arial"/>
              </a:rPr>
              <a:t>is  </a:t>
            </a:r>
            <a:r>
              <a:rPr sz="1800" spc="-40" dirty="0">
                <a:solidFill>
                  <a:srgbClr val="365F91"/>
                </a:solidFill>
                <a:latin typeface="Arial"/>
                <a:cs typeface="Arial"/>
              </a:rPr>
              <a:t>formed. </a:t>
            </a:r>
            <a:r>
              <a:rPr sz="1800" spc="-1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1800" spc="-110" dirty="0">
                <a:solidFill>
                  <a:srgbClr val="365F91"/>
                </a:solidFill>
                <a:latin typeface="Arial"/>
                <a:cs typeface="Arial"/>
              </a:rPr>
              <a:t>process </a:t>
            </a:r>
            <a:r>
              <a:rPr sz="1800" spc="-100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1800" spc="-80" dirty="0">
                <a:solidFill>
                  <a:srgbClr val="365F91"/>
                </a:solidFill>
                <a:latin typeface="Arial"/>
                <a:cs typeface="Arial"/>
              </a:rPr>
              <a:t>seldom</a:t>
            </a:r>
            <a:r>
              <a:rPr sz="1800" spc="-14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reversible.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90"/>
              </a:spcBef>
            </a:pPr>
            <a:r>
              <a:rPr sz="1800" spc="-220" dirty="0">
                <a:solidFill>
                  <a:srgbClr val="365F91"/>
                </a:solidFill>
                <a:latin typeface="Arial"/>
                <a:cs typeface="Arial"/>
              </a:rPr>
              <a:t>ADSORPTION </a:t>
            </a:r>
            <a:r>
              <a:rPr sz="1800" spc="-165" dirty="0">
                <a:solidFill>
                  <a:srgbClr val="365F91"/>
                </a:solidFill>
                <a:latin typeface="Arial"/>
                <a:cs typeface="Arial"/>
              </a:rPr>
              <a:t>EQUILIBRIA: </a:t>
            </a:r>
            <a:r>
              <a:rPr sz="1800" dirty="0">
                <a:solidFill>
                  <a:srgbClr val="365F91"/>
                </a:solidFill>
                <a:latin typeface="Arial"/>
                <a:cs typeface="Arial"/>
              </a:rPr>
              <a:t>If </a:t>
            </a:r>
            <a:r>
              <a:rPr sz="1800" spc="-2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1800" spc="-65" dirty="0">
                <a:solidFill>
                  <a:srgbClr val="365F91"/>
                </a:solidFill>
                <a:latin typeface="Arial"/>
                <a:cs typeface="Arial"/>
              </a:rPr>
              <a:t>adsorbent </a:t>
            </a:r>
            <a:r>
              <a:rPr sz="1800" spc="-85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1800" spc="-75" dirty="0">
                <a:solidFill>
                  <a:srgbClr val="365F91"/>
                </a:solidFill>
                <a:latin typeface="Arial"/>
                <a:cs typeface="Arial"/>
              </a:rPr>
              <a:t>adsorbate are </a:t>
            </a: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contacted </a:t>
            </a:r>
            <a:r>
              <a:rPr sz="1800" spc="-65" dirty="0">
                <a:solidFill>
                  <a:srgbClr val="365F91"/>
                </a:solidFill>
                <a:latin typeface="Arial"/>
                <a:cs typeface="Arial"/>
              </a:rPr>
              <a:t>long </a:t>
            </a:r>
            <a:r>
              <a:rPr sz="1800" spc="-85" dirty="0">
                <a:solidFill>
                  <a:srgbClr val="365F91"/>
                </a:solidFill>
                <a:latin typeface="Arial"/>
                <a:cs typeface="Arial"/>
              </a:rPr>
              <a:t>enough </a:t>
            </a:r>
            <a:r>
              <a:rPr sz="1800" spc="-95" dirty="0">
                <a:solidFill>
                  <a:srgbClr val="365F91"/>
                </a:solidFill>
                <a:latin typeface="Arial"/>
                <a:cs typeface="Arial"/>
              </a:rPr>
              <a:t>an  </a:t>
            </a:r>
            <a:r>
              <a:rPr sz="1800" spc="-35" dirty="0">
                <a:solidFill>
                  <a:srgbClr val="365F91"/>
                </a:solidFill>
                <a:latin typeface="Arial"/>
                <a:cs typeface="Arial"/>
              </a:rPr>
              <a:t>equilibrium </a:t>
            </a:r>
            <a:r>
              <a:rPr sz="1800" dirty="0">
                <a:solidFill>
                  <a:srgbClr val="365F91"/>
                </a:solidFill>
                <a:latin typeface="Arial"/>
                <a:cs typeface="Arial"/>
              </a:rPr>
              <a:t>will </a:t>
            </a:r>
            <a:r>
              <a:rPr sz="1800" spc="-85" dirty="0">
                <a:solidFill>
                  <a:srgbClr val="365F91"/>
                </a:solidFill>
                <a:latin typeface="Arial"/>
                <a:cs typeface="Arial"/>
              </a:rPr>
              <a:t>be </a:t>
            </a:r>
            <a:r>
              <a:rPr sz="1800" spc="-75" dirty="0">
                <a:solidFill>
                  <a:srgbClr val="365F91"/>
                </a:solidFill>
                <a:latin typeface="Arial"/>
                <a:cs typeface="Arial"/>
              </a:rPr>
              <a:t>established </a:t>
            </a:r>
            <a:r>
              <a:rPr sz="1800" spc="-55" dirty="0">
                <a:solidFill>
                  <a:srgbClr val="365F91"/>
                </a:solidFill>
                <a:latin typeface="Arial"/>
                <a:cs typeface="Arial"/>
              </a:rPr>
              <a:t>between </a:t>
            </a:r>
            <a:r>
              <a:rPr sz="1800" spc="-2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1800" spc="-45" dirty="0">
                <a:solidFill>
                  <a:srgbClr val="365F91"/>
                </a:solidFill>
                <a:latin typeface="Arial"/>
                <a:cs typeface="Arial"/>
              </a:rPr>
              <a:t>amount </a:t>
            </a:r>
            <a:r>
              <a:rPr sz="18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1800" spc="-75" dirty="0">
                <a:solidFill>
                  <a:srgbClr val="365F91"/>
                </a:solidFill>
                <a:latin typeface="Arial"/>
                <a:cs typeface="Arial"/>
              </a:rPr>
              <a:t>adsorbate </a:t>
            </a:r>
            <a:r>
              <a:rPr sz="1800" spc="-85" dirty="0">
                <a:solidFill>
                  <a:srgbClr val="365F91"/>
                </a:solidFill>
                <a:latin typeface="Arial"/>
                <a:cs typeface="Arial"/>
              </a:rPr>
              <a:t>adsorbed and </a:t>
            </a:r>
            <a:r>
              <a:rPr sz="1800" spc="-2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1800" spc="-45" dirty="0">
                <a:solidFill>
                  <a:srgbClr val="365F91"/>
                </a:solidFill>
                <a:latin typeface="Arial"/>
                <a:cs typeface="Arial"/>
              </a:rPr>
              <a:t>amount </a:t>
            </a:r>
            <a:r>
              <a:rPr sz="1800" spc="-10" dirty="0">
                <a:solidFill>
                  <a:srgbClr val="365F91"/>
                </a:solidFill>
                <a:latin typeface="Arial"/>
                <a:cs typeface="Arial"/>
              </a:rPr>
              <a:t>of  </a:t>
            </a:r>
            <a:r>
              <a:rPr sz="1800" spc="-75" dirty="0">
                <a:solidFill>
                  <a:srgbClr val="365F91"/>
                </a:solidFill>
                <a:latin typeface="Arial"/>
                <a:cs typeface="Arial"/>
              </a:rPr>
              <a:t>adsorbate </a:t>
            </a:r>
            <a:r>
              <a:rPr sz="1800" spc="-25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1800" spc="-45" dirty="0">
                <a:solidFill>
                  <a:srgbClr val="365F91"/>
                </a:solidFill>
                <a:latin typeface="Arial"/>
                <a:cs typeface="Arial"/>
              </a:rPr>
              <a:t>solution. </a:t>
            </a:r>
            <a:r>
              <a:rPr sz="1800" spc="-135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1800" spc="-35" dirty="0">
                <a:solidFill>
                  <a:srgbClr val="365F91"/>
                </a:solidFill>
                <a:latin typeface="Arial"/>
                <a:cs typeface="Arial"/>
              </a:rPr>
              <a:t>equilibrium </a:t>
            </a:r>
            <a:r>
              <a:rPr sz="1800" spc="-45" dirty="0">
                <a:solidFill>
                  <a:srgbClr val="365F91"/>
                </a:solidFill>
                <a:latin typeface="Arial"/>
                <a:cs typeface="Arial"/>
              </a:rPr>
              <a:t>relationship </a:t>
            </a:r>
            <a:r>
              <a:rPr sz="1800" spc="-9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1800" spc="-80" dirty="0">
                <a:solidFill>
                  <a:srgbClr val="365F91"/>
                </a:solidFill>
                <a:latin typeface="Arial"/>
                <a:cs typeface="Arial"/>
              </a:rPr>
              <a:t>described </a:t>
            </a:r>
            <a:r>
              <a:rPr sz="1800" spc="-75" dirty="0">
                <a:solidFill>
                  <a:srgbClr val="365F91"/>
                </a:solidFill>
                <a:latin typeface="Arial"/>
                <a:cs typeface="Arial"/>
              </a:rPr>
              <a:t>by</a:t>
            </a:r>
            <a:r>
              <a:rPr sz="1800" spc="-36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210" dirty="0">
                <a:solidFill>
                  <a:srgbClr val="365F91"/>
                </a:solidFill>
                <a:latin typeface="Arial"/>
                <a:cs typeface="Arial"/>
              </a:rPr>
              <a:t>ISOTHERMS.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519" y="693420"/>
            <a:ext cx="6588759" cy="10566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b="0" spc="-165" dirty="0">
                <a:latin typeface="Arial"/>
                <a:cs typeface="Arial"/>
              </a:rPr>
              <a:t>Emulsion </a:t>
            </a:r>
            <a:r>
              <a:rPr sz="3200" b="0" spc="-215" dirty="0">
                <a:latin typeface="Arial"/>
                <a:cs typeface="Arial"/>
              </a:rPr>
              <a:t>Type </a:t>
            </a:r>
            <a:r>
              <a:rPr sz="3200" b="0" spc="-155" dirty="0">
                <a:latin typeface="Arial"/>
                <a:cs typeface="Arial"/>
              </a:rPr>
              <a:t>and </a:t>
            </a:r>
            <a:r>
              <a:rPr sz="3200" b="0" spc="-165" dirty="0">
                <a:latin typeface="Arial"/>
                <a:cs typeface="Arial"/>
              </a:rPr>
              <a:t>Means </a:t>
            </a:r>
            <a:r>
              <a:rPr sz="3200" b="0" spc="-5" dirty="0">
                <a:latin typeface="Arial"/>
                <a:cs typeface="Arial"/>
              </a:rPr>
              <a:t>of</a:t>
            </a:r>
            <a:r>
              <a:rPr sz="3200" b="0" spc="-210" dirty="0">
                <a:latin typeface="Arial"/>
                <a:cs typeface="Arial"/>
              </a:rPr>
              <a:t> </a:t>
            </a:r>
            <a:r>
              <a:rPr sz="3200" b="0" spc="-85" dirty="0">
                <a:latin typeface="Arial"/>
                <a:cs typeface="Arial"/>
              </a:rPr>
              <a:t>Detection: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147695" algn="l"/>
              </a:tabLst>
            </a:pPr>
            <a:r>
              <a:rPr sz="2400" spc="-229" dirty="0"/>
              <a:t>Tests </a:t>
            </a:r>
            <a:r>
              <a:rPr sz="2400" spc="-105" dirty="0"/>
              <a:t>for</a:t>
            </a:r>
            <a:r>
              <a:rPr sz="2400" spc="-10" dirty="0"/>
              <a:t> </a:t>
            </a:r>
            <a:r>
              <a:rPr sz="2400" spc="-215" dirty="0"/>
              <a:t>Emulsion</a:t>
            </a:r>
            <a:r>
              <a:rPr sz="2400" spc="-130" dirty="0"/>
              <a:t> </a:t>
            </a:r>
            <a:r>
              <a:rPr sz="2400" spc="-200" dirty="0"/>
              <a:t>Type	</a:t>
            </a:r>
            <a:r>
              <a:rPr sz="2400" spc="-15" dirty="0"/>
              <a:t>(W/O </a:t>
            </a:r>
            <a:r>
              <a:rPr sz="2400" spc="-130" dirty="0"/>
              <a:t>or </a:t>
            </a:r>
            <a:r>
              <a:rPr sz="2400" spc="5" dirty="0"/>
              <a:t>O/W</a:t>
            </a:r>
            <a:r>
              <a:rPr sz="2400" spc="-270" dirty="0"/>
              <a:t> </a:t>
            </a:r>
            <a:r>
              <a:rPr sz="2400" spc="-185" dirty="0"/>
              <a:t>emulsions)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03250" y="2165350"/>
            <a:ext cx="7980045" cy="34124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00"/>
              </a:spcBef>
            </a:pPr>
            <a:r>
              <a:rPr sz="3200" spc="-135" dirty="0">
                <a:solidFill>
                  <a:srgbClr val="365F91"/>
                </a:solidFill>
                <a:latin typeface="Arial"/>
                <a:cs typeface="Arial"/>
              </a:rPr>
              <a:t>1) </a:t>
            </a:r>
            <a:r>
              <a:rPr sz="3200" spc="-55" dirty="0">
                <a:solidFill>
                  <a:srgbClr val="365F91"/>
                </a:solidFill>
                <a:latin typeface="Arial"/>
                <a:cs typeface="Arial"/>
              </a:rPr>
              <a:t>Dilution</a:t>
            </a:r>
            <a:r>
              <a:rPr sz="3200" spc="-22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160" dirty="0">
                <a:solidFill>
                  <a:srgbClr val="365F91"/>
                </a:solidFill>
                <a:latin typeface="Arial"/>
                <a:cs typeface="Arial"/>
              </a:rPr>
              <a:t>Test:</a:t>
            </a:r>
            <a:endParaRPr sz="3200">
              <a:latin typeface="Arial"/>
              <a:cs typeface="Arial"/>
            </a:endParaRPr>
          </a:p>
          <a:p>
            <a:pPr marL="412115" indent="-215900">
              <a:lnSpc>
                <a:spcPct val="100000"/>
              </a:lnSpc>
              <a:spcBef>
                <a:spcPts val="800"/>
              </a:spcBef>
              <a:buChar char="-"/>
              <a:tabLst>
                <a:tab pos="412750" algn="l"/>
              </a:tabLst>
            </a:pPr>
            <a:r>
              <a:rPr sz="3200" spc="75" dirty="0">
                <a:solidFill>
                  <a:srgbClr val="365F91"/>
                </a:solidFill>
                <a:latin typeface="Arial"/>
                <a:cs typeface="Arial"/>
              </a:rPr>
              <a:t>o/w </a:t>
            </a:r>
            <a:r>
              <a:rPr sz="3200" spc="-114" dirty="0">
                <a:solidFill>
                  <a:srgbClr val="365F91"/>
                </a:solidFill>
                <a:latin typeface="Arial"/>
                <a:cs typeface="Arial"/>
              </a:rPr>
              <a:t>emulsion </a:t>
            </a:r>
            <a:r>
              <a:rPr sz="3200" spc="-200" dirty="0">
                <a:solidFill>
                  <a:srgbClr val="365F91"/>
                </a:solidFill>
                <a:latin typeface="Arial"/>
                <a:cs typeface="Arial"/>
              </a:rPr>
              <a:t>can </a:t>
            </a:r>
            <a:r>
              <a:rPr sz="3200" spc="-150" dirty="0">
                <a:solidFill>
                  <a:srgbClr val="365F91"/>
                </a:solidFill>
                <a:latin typeface="Arial"/>
                <a:cs typeface="Arial"/>
              </a:rPr>
              <a:t>be </a:t>
            </a:r>
            <a:r>
              <a:rPr sz="3200" spc="-40" dirty="0">
                <a:solidFill>
                  <a:srgbClr val="365F91"/>
                </a:solidFill>
                <a:latin typeface="Arial"/>
                <a:cs typeface="Arial"/>
              </a:rPr>
              <a:t>diluted </a:t>
            </a:r>
            <a:r>
              <a:rPr sz="3200" spc="15" dirty="0">
                <a:solidFill>
                  <a:srgbClr val="365F91"/>
                </a:solidFill>
                <a:latin typeface="Arial"/>
                <a:cs typeface="Arial"/>
              </a:rPr>
              <a:t>with</a:t>
            </a:r>
            <a:r>
              <a:rPr sz="3200" spc="-62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55" dirty="0">
                <a:solidFill>
                  <a:srgbClr val="365F91"/>
                </a:solidFill>
                <a:latin typeface="Arial"/>
                <a:cs typeface="Arial"/>
              </a:rPr>
              <a:t>water.</a:t>
            </a:r>
            <a:endParaRPr sz="3200">
              <a:latin typeface="Arial"/>
              <a:cs typeface="Arial"/>
            </a:endParaRPr>
          </a:p>
          <a:p>
            <a:pPr marL="412115" indent="-215900">
              <a:lnSpc>
                <a:spcPct val="100000"/>
              </a:lnSpc>
              <a:spcBef>
                <a:spcPts val="800"/>
              </a:spcBef>
              <a:buChar char="-"/>
              <a:tabLst>
                <a:tab pos="412750" algn="l"/>
              </a:tabLst>
            </a:pPr>
            <a:r>
              <a:rPr sz="3200" spc="75" dirty="0">
                <a:solidFill>
                  <a:srgbClr val="365F91"/>
                </a:solidFill>
                <a:latin typeface="Arial"/>
                <a:cs typeface="Arial"/>
              </a:rPr>
              <a:t>w/o </a:t>
            </a:r>
            <a:r>
              <a:rPr sz="3200" spc="-114" dirty="0">
                <a:solidFill>
                  <a:srgbClr val="365F91"/>
                </a:solidFill>
                <a:latin typeface="Arial"/>
                <a:cs typeface="Arial"/>
              </a:rPr>
              <a:t>emulsion </a:t>
            </a:r>
            <a:r>
              <a:rPr sz="3200" spc="-200" dirty="0">
                <a:solidFill>
                  <a:srgbClr val="365F91"/>
                </a:solidFill>
                <a:latin typeface="Arial"/>
                <a:cs typeface="Arial"/>
              </a:rPr>
              <a:t>can </a:t>
            </a:r>
            <a:r>
              <a:rPr sz="3200" spc="-150" dirty="0">
                <a:solidFill>
                  <a:srgbClr val="365F91"/>
                </a:solidFill>
                <a:latin typeface="Arial"/>
                <a:cs typeface="Arial"/>
              </a:rPr>
              <a:t>be </a:t>
            </a:r>
            <a:r>
              <a:rPr sz="3200" spc="-40" dirty="0">
                <a:solidFill>
                  <a:srgbClr val="365F91"/>
                </a:solidFill>
                <a:latin typeface="Arial"/>
                <a:cs typeface="Arial"/>
              </a:rPr>
              <a:t>diluted </a:t>
            </a:r>
            <a:r>
              <a:rPr sz="3200" spc="15" dirty="0">
                <a:solidFill>
                  <a:srgbClr val="365F91"/>
                </a:solidFill>
                <a:latin typeface="Arial"/>
                <a:cs typeface="Arial"/>
              </a:rPr>
              <a:t>with</a:t>
            </a:r>
            <a:r>
              <a:rPr sz="3200" spc="-61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365F91"/>
                </a:solidFill>
                <a:latin typeface="Arial"/>
                <a:cs typeface="Arial"/>
              </a:rPr>
              <a:t>oil.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135" dirty="0">
                <a:solidFill>
                  <a:srgbClr val="365F91"/>
                </a:solidFill>
                <a:latin typeface="Arial"/>
                <a:cs typeface="Arial"/>
              </a:rPr>
              <a:t>2) </a:t>
            </a:r>
            <a:r>
              <a:rPr sz="3200" spc="-100" dirty="0">
                <a:solidFill>
                  <a:srgbClr val="365F91"/>
                </a:solidFill>
                <a:latin typeface="Arial"/>
                <a:cs typeface="Arial"/>
              </a:rPr>
              <a:t>Conductivity</a:t>
            </a:r>
            <a:r>
              <a:rPr sz="3200" spc="-21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160" dirty="0">
                <a:solidFill>
                  <a:srgbClr val="365F91"/>
                </a:solidFill>
                <a:latin typeface="Arial"/>
                <a:cs typeface="Arial"/>
              </a:rPr>
              <a:t>Test: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spc="-140" dirty="0">
                <a:solidFill>
                  <a:srgbClr val="365F91"/>
                </a:solidFill>
                <a:latin typeface="Arial"/>
                <a:cs typeface="Arial"/>
              </a:rPr>
              <a:t>Continuous </a:t>
            </a:r>
            <a:r>
              <a:rPr sz="3200" spc="-200" dirty="0">
                <a:solidFill>
                  <a:srgbClr val="365F91"/>
                </a:solidFill>
                <a:latin typeface="Arial"/>
                <a:cs typeface="Arial"/>
              </a:rPr>
              <a:t>phase </a:t>
            </a:r>
            <a:r>
              <a:rPr sz="3200" spc="-45" dirty="0">
                <a:solidFill>
                  <a:srgbClr val="365F91"/>
                </a:solidFill>
                <a:latin typeface="Arial"/>
                <a:cs typeface="Arial"/>
              </a:rPr>
              <a:t>water </a:t>
            </a:r>
            <a:r>
              <a:rPr sz="3200" spc="-275" dirty="0">
                <a:solidFill>
                  <a:srgbClr val="365F91"/>
                </a:solidFill>
                <a:latin typeface="Arial"/>
                <a:cs typeface="Arial"/>
              </a:rPr>
              <a:t>&gt; </a:t>
            </a:r>
            <a:r>
              <a:rPr sz="3200" spc="-140" dirty="0">
                <a:solidFill>
                  <a:srgbClr val="365F91"/>
                </a:solidFill>
                <a:latin typeface="Arial"/>
                <a:cs typeface="Arial"/>
              </a:rPr>
              <a:t>Continuous </a:t>
            </a:r>
            <a:r>
              <a:rPr sz="3200" spc="-200" dirty="0">
                <a:solidFill>
                  <a:srgbClr val="365F91"/>
                </a:solidFill>
                <a:latin typeface="Arial"/>
                <a:cs typeface="Arial"/>
              </a:rPr>
              <a:t>phase</a:t>
            </a:r>
            <a:r>
              <a:rPr sz="3200" spc="-2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35" dirty="0">
                <a:solidFill>
                  <a:srgbClr val="365F91"/>
                </a:solidFill>
                <a:latin typeface="Arial"/>
                <a:cs typeface="Arial"/>
              </a:rPr>
              <a:t>oil.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0710" y="497840"/>
            <a:ext cx="53955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20" dirty="0"/>
              <a:t>Applications </a:t>
            </a:r>
            <a:r>
              <a:rPr sz="4400" spc="-204" dirty="0"/>
              <a:t>of</a:t>
            </a:r>
            <a:r>
              <a:rPr sz="4400" spc="-160" dirty="0"/>
              <a:t> </a:t>
            </a:r>
            <a:r>
              <a:rPr sz="4400" spc="-345" dirty="0"/>
              <a:t>colloids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7200" y="1035050"/>
            <a:ext cx="2639695" cy="3776979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100" dirty="0">
                <a:solidFill>
                  <a:srgbClr val="365F91"/>
                </a:solidFill>
                <a:latin typeface="Arial"/>
                <a:cs typeface="Arial"/>
              </a:rPr>
              <a:t>Rubber</a:t>
            </a:r>
            <a:r>
              <a:rPr sz="1800" spc="-10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365F91"/>
                </a:solidFill>
                <a:latin typeface="Arial"/>
                <a:cs typeface="Arial"/>
              </a:rPr>
              <a:t>plating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150" dirty="0">
                <a:solidFill>
                  <a:srgbClr val="365F91"/>
                </a:solidFill>
                <a:latin typeface="Arial"/>
                <a:cs typeface="Arial"/>
              </a:rPr>
              <a:t>Sewage</a:t>
            </a:r>
            <a:r>
              <a:rPr sz="1800" spc="-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365F91"/>
                </a:solidFill>
                <a:latin typeface="Arial"/>
                <a:cs typeface="Arial"/>
              </a:rPr>
              <a:t>disposal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140" dirty="0">
                <a:solidFill>
                  <a:srgbClr val="365F91"/>
                </a:solidFill>
                <a:latin typeface="Arial"/>
                <a:cs typeface="Arial"/>
              </a:rPr>
              <a:t>Smoke</a:t>
            </a:r>
            <a:r>
              <a:rPr sz="1800" spc="-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365F91"/>
                </a:solidFill>
                <a:latin typeface="Arial"/>
                <a:cs typeface="Arial"/>
              </a:rPr>
              <a:t>screen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50" dirty="0">
                <a:solidFill>
                  <a:srgbClr val="365F91"/>
                </a:solidFill>
                <a:latin typeface="Arial"/>
                <a:cs typeface="Arial"/>
              </a:rPr>
              <a:t>Purification </a:t>
            </a:r>
            <a:r>
              <a:rPr sz="1800" spc="-5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1800" spc="-15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365F91"/>
                </a:solidFill>
                <a:latin typeface="Arial"/>
                <a:cs typeface="Arial"/>
              </a:rPr>
              <a:t>water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110" dirty="0">
                <a:solidFill>
                  <a:srgbClr val="365F91"/>
                </a:solidFill>
                <a:latin typeface="Arial"/>
                <a:cs typeface="Arial"/>
              </a:rPr>
              <a:t>Cleaning </a:t>
            </a:r>
            <a:r>
              <a:rPr sz="1800" spc="-50" dirty="0">
                <a:solidFill>
                  <a:srgbClr val="365F91"/>
                </a:solidFill>
                <a:latin typeface="Arial"/>
                <a:cs typeface="Arial"/>
              </a:rPr>
              <a:t>action </a:t>
            </a:r>
            <a:r>
              <a:rPr sz="1800" spc="-5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1800" spc="-17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365F91"/>
                </a:solidFill>
                <a:latin typeface="Arial"/>
                <a:cs typeface="Arial"/>
              </a:rPr>
              <a:t>soap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50" dirty="0">
                <a:solidFill>
                  <a:srgbClr val="365F91"/>
                </a:solidFill>
                <a:latin typeface="Arial"/>
                <a:cs typeface="Arial"/>
              </a:rPr>
              <a:t>In</a:t>
            </a:r>
            <a:r>
              <a:rPr sz="1800" spc="-9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365F91"/>
                </a:solidFill>
                <a:latin typeface="Arial"/>
                <a:cs typeface="Arial"/>
              </a:rPr>
              <a:t>medicine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60" dirty="0">
                <a:solidFill>
                  <a:srgbClr val="365F91"/>
                </a:solidFill>
                <a:latin typeface="Arial"/>
                <a:cs typeface="Arial"/>
              </a:rPr>
              <a:t>Formation </a:t>
            </a:r>
            <a:r>
              <a:rPr sz="1800" spc="-5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1800" spc="-15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365F91"/>
                </a:solidFill>
                <a:latin typeface="Arial"/>
                <a:cs typeface="Arial"/>
              </a:rPr>
              <a:t>delta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75" dirty="0">
                <a:solidFill>
                  <a:srgbClr val="365F91"/>
                </a:solidFill>
                <a:latin typeface="Arial"/>
                <a:cs typeface="Arial"/>
              </a:rPr>
              <a:t>Photography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25" dirty="0">
                <a:solidFill>
                  <a:srgbClr val="365F91"/>
                </a:solidFill>
                <a:latin typeface="Arial"/>
                <a:cs typeface="Arial"/>
              </a:rPr>
              <a:t>Artificial</a:t>
            </a:r>
            <a:r>
              <a:rPr sz="1800" spc="-18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365F91"/>
                </a:solidFill>
                <a:latin typeface="Arial"/>
                <a:cs typeface="Arial"/>
              </a:rPr>
              <a:t>rain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829" y="2034540"/>
            <a:ext cx="7757159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9710" indent="104139">
              <a:lnSpc>
                <a:spcPct val="100000"/>
              </a:lnSpc>
              <a:spcBef>
                <a:spcPts val="100"/>
              </a:spcBef>
            </a:pP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Colloids 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have </a:t>
            </a:r>
            <a:r>
              <a:rPr sz="2400" spc="-190" dirty="0">
                <a:solidFill>
                  <a:srgbClr val="365F91"/>
                </a:solidFill>
                <a:latin typeface="Arial"/>
                <a:cs typeface="Arial"/>
              </a:rPr>
              <a:t>uses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400" spc="-45" dirty="0">
                <a:solidFill>
                  <a:srgbClr val="365F91"/>
                </a:solidFill>
                <a:latin typeface="Arial"/>
                <a:cs typeface="Arial"/>
              </a:rPr>
              <a:t>our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daily </a:t>
            </a:r>
            <a:r>
              <a:rPr sz="2400" spc="-15" dirty="0">
                <a:solidFill>
                  <a:srgbClr val="365F91"/>
                </a:solidFill>
                <a:latin typeface="Arial"/>
                <a:cs typeface="Arial"/>
              </a:rPr>
              <a:t>life </a:t>
            </a:r>
            <a:r>
              <a:rPr sz="2400" spc="-225" dirty="0">
                <a:solidFill>
                  <a:srgbClr val="365F91"/>
                </a:solidFill>
                <a:latin typeface="Arial"/>
                <a:cs typeface="Arial"/>
              </a:rPr>
              <a:t>as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well </a:t>
            </a:r>
            <a:r>
              <a:rPr sz="2400" spc="-225" dirty="0">
                <a:solidFill>
                  <a:srgbClr val="365F91"/>
                </a:solidFill>
                <a:latin typeface="Arial"/>
                <a:cs typeface="Arial"/>
              </a:rPr>
              <a:t>as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various  </a:t>
            </a:r>
            <a:r>
              <a:rPr sz="2400" spc="-50" dirty="0">
                <a:solidFill>
                  <a:srgbClr val="365F91"/>
                </a:solidFill>
                <a:latin typeface="Arial"/>
                <a:cs typeface="Arial"/>
              </a:rPr>
              <a:t>industrial </a:t>
            </a:r>
            <a:r>
              <a:rPr sz="2400" spc="-150" dirty="0">
                <a:solidFill>
                  <a:srgbClr val="365F91"/>
                </a:solidFill>
                <a:latin typeface="Arial"/>
                <a:cs typeface="Arial"/>
              </a:rPr>
              <a:t>processes. </a:t>
            </a:r>
            <a:r>
              <a:rPr sz="2400" spc="-204" dirty="0">
                <a:solidFill>
                  <a:srgbClr val="365F91"/>
                </a:solidFill>
                <a:latin typeface="Arial"/>
                <a:cs typeface="Arial"/>
              </a:rPr>
              <a:t>Some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applications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where</a:t>
            </a:r>
            <a:r>
              <a:rPr sz="2400" spc="-30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365F91"/>
                </a:solidFill>
                <a:latin typeface="Arial"/>
                <a:cs typeface="Arial"/>
              </a:rPr>
              <a:t>colloids 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present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listed</a:t>
            </a:r>
            <a:r>
              <a:rPr sz="2400" spc="-25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below.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328930" indent="480059" algn="just">
              <a:lnSpc>
                <a:spcPct val="100000"/>
              </a:lnSpc>
            </a:pP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Pharmaceutical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industry </a:t>
            </a:r>
            <a:r>
              <a:rPr sz="2400" spc="-160" dirty="0">
                <a:solidFill>
                  <a:srgbClr val="365F91"/>
                </a:solidFill>
                <a:latin typeface="Arial"/>
                <a:cs typeface="Arial"/>
              </a:rPr>
              <a:t>makes </a:t>
            </a:r>
            <a:r>
              <a:rPr sz="2400" spc="-170" dirty="0">
                <a:solidFill>
                  <a:srgbClr val="365F91"/>
                </a:solidFill>
                <a:latin typeface="Arial"/>
                <a:cs typeface="Arial"/>
              </a:rPr>
              <a:t>use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2400" spc="-65" dirty="0">
                <a:solidFill>
                  <a:srgbClr val="365F91"/>
                </a:solidFill>
                <a:latin typeface="Arial"/>
                <a:cs typeface="Arial"/>
              </a:rPr>
              <a:t>colloidal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solution  preparation </a:t>
            </a:r>
            <a:r>
              <a:rPr sz="2400" spc="-35" dirty="0">
                <a:solidFill>
                  <a:srgbClr val="365F91"/>
                </a:solidFill>
                <a:latin typeface="Arial"/>
                <a:cs typeface="Arial"/>
              </a:rPr>
              <a:t>in </a:t>
            </a:r>
            <a:r>
              <a:rPr sz="2400" spc="-114" dirty="0">
                <a:solidFill>
                  <a:srgbClr val="365F91"/>
                </a:solidFill>
                <a:latin typeface="Arial"/>
                <a:cs typeface="Arial"/>
              </a:rPr>
              <a:t>many 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medicines. </a:t>
            </a:r>
            <a:r>
              <a:rPr sz="2400" spc="-215" dirty="0">
                <a:solidFill>
                  <a:srgbClr val="365F91"/>
                </a:solidFill>
                <a:latin typeface="Arial"/>
                <a:cs typeface="Arial"/>
              </a:rPr>
              <a:t>A </a:t>
            </a:r>
            <a:r>
              <a:rPr sz="2400" spc="-60" dirty="0">
                <a:solidFill>
                  <a:srgbClr val="365F91"/>
                </a:solidFill>
                <a:latin typeface="Arial"/>
                <a:cs typeface="Arial"/>
              </a:rPr>
              <a:t>wide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variety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2400" spc="-38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medicines  </a:t>
            </a:r>
            <a:r>
              <a:rPr sz="2400" spc="-95" dirty="0">
                <a:solidFill>
                  <a:srgbClr val="365F91"/>
                </a:solidFill>
                <a:latin typeface="Arial"/>
                <a:cs typeface="Arial"/>
              </a:rPr>
              <a:t>are </a:t>
            </a:r>
            <a:r>
              <a:rPr sz="2400" spc="-105" dirty="0">
                <a:solidFill>
                  <a:srgbClr val="365F91"/>
                </a:solidFill>
                <a:latin typeface="Arial"/>
                <a:cs typeface="Arial"/>
              </a:rPr>
              <a:t>emulsions. </a:t>
            </a:r>
            <a:r>
              <a:rPr sz="2400" spc="-150" dirty="0">
                <a:solidFill>
                  <a:srgbClr val="365F91"/>
                </a:solidFill>
                <a:latin typeface="Arial"/>
                <a:cs typeface="Arial"/>
              </a:rPr>
              <a:t>An </a:t>
            </a: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example 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is </a:t>
            </a:r>
            <a:r>
              <a:rPr sz="2400" spc="-204" dirty="0">
                <a:solidFill>
                  <a:srgbClr val="365F91"/>
                </a:solidFill>
                <a:latin typeface="Arial"/>
                <a:cs typeface="Arial"/>
              </a:rPr>
              <a:t>Cod </a:t>
            </a:r>
            <a:r>
              <a:rPr sz="2400" spc="-110" dirty="0">
                <a:solidFill>
                  <a:srgbClr val="365F91"/>
                </a:solidFill>
                <a:latin typeface="Arial"/>
                <a:cs typeface="Arial"/>
              </a:rPr>
              <a:t>Liver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365F91"/>
                </a:solidFill>
                <a:latin typeface="Arial"/>
                <a:cs typeface="Arial"/>
              </a:rPr>
              <a:t>Oil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</a:pPr>
            <a:r>
              <a:rPr sz="2400" spc="-100" dirty="0">
                <a:solidFill>
                  <a:srgbClr val="365F91"/>
                </a:solidFill>
                <a:latin typeface="Arial"/>
                <a:cs typeface="Arial"/>
              </a:rPr>
              <a:t>Paint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industry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365F91"/>
                </a:solidFill>
                <a:latin typeface="Arial"/>
                <a:cs typeface="Arial"/>
              </a:rPr>
              <a:t>also</a:t>
            </a:r>
            <a:r>
              <a:rPr sz="2400" spc="-13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365F91"/>
                </a:solidFill>
                <a:latin typeface="Arial"/>
                <a:cs typeface="Arial"/>
              </a:rPr>
              <a:t>uses</a:t>
            </a:r>
            <a:r>
              <a:rPr sz="2400" spc="-14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365F91"/>
                </a:solidFill>
                <a:latin typeface="Arial"/>
                <a:cs typeface="Arial"/>
              </a:rPr>
              <a:t>colloids</a:t>
            </a:r>
            <a:r>
              <a:rPr sz="2400" spc="-14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in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365F91"/>
                </a:solidFill>
                <a:latin typeface="Arial"/>
                <a:cs typeface="Arial"/>
              </a:rPr>
              <a:t>the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365F91"/>
                </a:solidFill>
                <a:latin typeface="Arial"/>
                <a:cs typeface="Arial"/>
              </a:rPr>
              <a:t>preparation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65F91"/>
                </a:solidFill>
                <a:latin typeface="Arial"/>
                <a:cs typeface="Arial"/>
              </a:rPr>
              <a:t>of</a:t>
            </a:r>
            <a:r>
              <a:rPr sz="2400" spc="-13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365F91"/>
                </a:solidFill>
                <a:latin typeface="Arial"/>
                <a:cs typeface="Arial"/>
              </a:rPr>
              <a:t>paints</a:t>
            </a:r>
            <a:r>
              <a:rPr sz="2400" spc="-70" dirty="0">
                <a:solidFill>
                  <a:srgbClr val="1E487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409" y="3468370"/>
            <a:ext cx="322580" cy="397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2409" y="4968240"/>
            <a:ext cx="322580" cy="394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0469" y="1177290"/>
            <a:ext cx="38258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10" dirty="0">
                <a:latin typeface="Arial"/>
                <a:cs typeface="Arial"/>
              </a:rPr>
              <a:t>Applications </a:t>
            </a:r>
            <a:r>
              <a:rPr sz="3200" b="0" dirty="0">
                <a:latin typeface="Arial"/>
                <a:cs typeface="Arial"/>
              </a:rPr>
              <a:t>of</a:t>
            </a:r>
            <a:r>
              <a:rPr sz="3200" b="0" spc="-335" dirty="0">
                <a:latin typeface="Arial"/>
                <a:cs typeface="Arial"/>
              </a:rPr>
              <a:t> </a:t>
            </a:r>
            <a:r>
              <a:rPr sz="3200" b="0" spc="-105" dirty="0">
                <a:latin typeface="Arial"/>
                <a:cs typeface="Arial"/>
              </a:rPr>
              <a:t>colloids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41769" y="427990"/>
            <a:ext cx="1587500" cy="158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2239" y="189229"/>
            <a:ext cx="1173480" cy="1158240"/>
            <a:chOff x="142239" y="189229"/>
            <a:chExt cx="1173480" cy="1158240"/>
          </a:xfrm>
        </p:grpSpPr>
        <p:sp>
          <p:nvSpPr>
            <p:cNvPr id="8" name="object 8"/>
            <p:cNvSpPr/>
            <p:nvPr/>
          </p:nvSpPr>
          <p:spPr>
            <a:xfrm>
              <a:off x="142240" y="189229"/>
              <a:ext cx="1173480" cy="1158240"/>
            </a:xfrm>
            <a:custGeom>
              <a:avLst/>
              <a:gdLst/>
              <a:ahLst/>
              <a:cxnLst/>
              <a:rect l="l" t="t" r="r" b="b"/>
              <a:pathLst>
                <a:path w="1173480" h="1158240">
                  <a:moveTo>
                    <a:pt x="736600" y="553720"/>
                  </a:moveTo>
                  <a:lnTo>
                    <a:pt x="712470" y="525780"/>
                  </a:lnTo>
                  <a:lnTo>
                    <a:pt x="657860" y="574040"/>
                  </a:lnTo>
                  <a:lnTo>
                    <a:pt x="627380" y="523240"/>
                  </a:lnTo>
                  <a:lnTo>
                    <a:pt x="631190" y="521970"/>
                  </a:lnTo>
                  <a:lnTo>
                    <a:pt x="633730" y="519430"/>
                  </a:lnTo>
                  <a:lnTo>
                    <a:pt x="637540" y="518160"/>
                  </a:lnTo>
                  <a:lnTo>
                    <a:pt x="640080" y="515620"/>
                  </a:lnTo>
                  <a:lnTo>
                    <a:pt x="643890" y="514350"/>
                  </a:lnTo>
                  <a:lnTo>
                    <a:pt x="651510" y="506730"/>
                  </a:lnTo>
                  <a:lnTo>
                    <a:pt x="661670" y="491490"/>
                  </a:lnTo>
                  <a:lnTo>
                    <a:pt x="668020" y="473710"/>
                  </a:lnTo>
                  <a:lnTo>
                    <a:pt x="669290" y="454660"/>
                  </a:lnTo>
                  <a:lnTo>
                    <a:pt x="665480" y="436880"/>
                  </a:lnTo>
                  <a:lnTo>
                    <a:pt x="662940" y="429260"/>
                  </a:lnTo>
                  <a:lnTo>
                    <a:pt x="657860" y="421640"/>
                  </a:lnTo>
                  <a:lnTo>
                    <a:pt x="654050" y="415290"/>
                  </a:lnTo>
                  <a:lnTo>
                    <a:pt x="617220" y="394970"/>
                  </a:lnTo>
                  <a:lnTo>
                    <a:pt x="529590" y="377190"/>
                  </a:lnTo>
                  <a:lnTo>
                    <a:pt x="488950" y="570230"/>
                  </a:lnTo>
                  <a:lnTo>
                    <a:pt x="525780" y="577850"/>
                  </a:lnTo>
                  <a:lnTo>
                    <a:pt x="557530" y="420370"/>
                  </a:lnTo>
                  <a:lnTo>
                    <a:pt x="610870" y="431800"/>
                  </a:lnTo>
                  <a:lnTo>
                    <a:pt x="632460" y="454660"/>
                  </a:lnTo>
                  <a:lnTo>
                    <a:pt x="632460" y="463550"/>
                  </a:lnTo>
                  <a:lnTo>
                    <a:pt x="631190" y="466090"/>
                  </a:lnTo>
                  <a:lnTo>
                    <a:pt x="631190" y="469900"/>
                  </a:lnTo>
                  <a:lnTo>
                    <a:pt x="608330" y="490220"/>
                  </a:lnTo>
                  <a:lnTo>
                    <a:pt x="600710" y="488950"/>
                  </a:lnTo>
                  <a:lnTo>
                    <a:pt x="560070" y="481330"/>
                  </a:lnTo>
                  <a:lnTo>
                    <a:pt x="629920" y="599440"/>
                  </a:lnTo>
                  <a:lnTo>
                    <a:pt x="560070" y="661670"/>
                  </a:lnTo>
                  <a:lnTo>
                    <a:pt x="584200" y="688340"/>
                  </a:lnTo>
                  <a:lnTo>
                    <a:pt x="648970" y="632460"/>
                  </a:lnTo>
                  <a:lnTo>
                    <a:pt x="692150" y="706120"/>
                  </a:lnTo>
                  <a:lnTo>
                    <a:pt x="723900" y="688340"/>
                  </a:lnTo>
                  <a:lnTo>
                    <a:pt x="676910" y="607060"/>
                  </a:lnTo>
                  <a:lnTo>
                    <a:pt x="736600" y="553720"/>
                  </a:lnTo>
                  <a:close/>
                </a:path>
                <a:path w="1173480" h="1158240">
                  <a:moveTo>
                    <a:pt x="1173480" y="502920"/>
                  </a:moveTo>
                  <a:lnTo>
                    <a:pt x="1172210" y="487680"/>
                  </a:lnTo>
                  <a:lnTo>
                    <a:pt x="1169670" y="472440"/>
                  </a:lnTo>
                  <a:lnTo>
                    <a:pt x="1168400" y="455930"/>
                  </a:lnTo>
                  <a:lnTo>
                    <a:pt x="1164590" y="439420"/>
                  </a:lnTo>
                  <a:lnTo>
                    <a:pt x="1156970" y="408940"/>
                  </a:lnTo>
                  <a:lnTo>
                    <a:pt x="1151890" y="392430"/>
                  </a:lnTo>
                  <a:lnTo>
                    <a:pt x="1145540" y="377190"/>
                  </a:lnTo>
                  <a:lnTo>
                    <a:pt x="1140460" y="361962"/>
                  </a:lnTo>
                  <a:lnTo>
                    <a:pt x="1134110" y="347980"/>
                  </a:lnTo>
                  <a:lnTo>
                    <a:pt x="1126490" y="334022"/>
                  </a:lnTo>
                  <a:lnTo>
                    <a:pt x="1120140" y="320040"/>
                  </a:lnTo>
                  <a:lnTo>
                    <a:pt x="1111250" y="307340"/>
                  </a:lnTo>
                  <a:lnTo>
                    <a:pt x="1096010" y="281940"/>
                  </a:lnTo>
                  <a:lnTo>
                    <a:pt x="1087120" y="269240"/>
                  </a:lnTo>
                  <a:lnTo>
                    <a:pt x="1076960" y="257822"/>
                  </a:lnTo>
                  <a:lnTo>
                    <a:pt x="1068070" y="246380"/>
                  </a:lnTo>
                  <a:lnTo>
                    <a:pt x="1057910" y="234962"/>
                  </a:lnTo>
                  <a:lnTo>
                    <a:pt x="1037590" y="214630"/>
                  </a:lnTo>
                  <a:lnTo>
                    <a:pt x="1027430" y="205740"/>
                  </a:lnTo>
                  <a:lnTo>
                    <a:pt x="1016000" y="195580"/>
                  </a:lnTo>
                  <a:lnTo>
                    <a:pt x="1017270" y="194322"/>
                  </a:lnTo>
                  <a:lnTo>
                    <a:pt x="1019810" y="194322"/>
                  </a:lnTo>
                  <a:lnTo>
                    <a:pt x="1021080" y="193040"/>
                  </a:lnTo>
                  <a:lnTo>
                    <a:pt x="1054100" y="167640"/>
                  </a:lnTo>
                  <a:lnTo>
                    <a:pt x="1055001" y="166370"/>
                  </a:lnTo>
                  <a:lnTo>
                    <a:pt x="1060450" y="158750"/>
                  </a:lnTo>
                  <a:lnTo>
                    <a:pt x="1075690" y="121920"/>
                  </a:lnTo>
                  <a:lnTo>
                    <a:pt x="1078230" y="102870"/>
                  </a:lnTo>
                  <a:lnTo>
                    <a:pt x="1075690" y="82550"/>
                  </a:lnTo>
                  <a:lnTo>
                    <a:pt x="1073150" y="72390"/>
                  </a:lnTo>
                  <a:lnTo>
                    <a:pt x="1070610" y="63500"/>
                  </a:lnTo>
                  <a:lnTo>
                    <a:pt x="1065530" y="55892"/>
                  </a:lnTo>
                  <a:lnTo>
                    <a:pt x="1061720" y="46990"/>
                  </a:lnTo>
                  <a:lnTo>
                    <a:pt x="1057910" y="43192"/>
                  </a:lnTo>
                  <a:lnTo>
                    <a:pt x="1052830" y="36842"/>
                  </a:lnTo>
                  <a:lnTo>
                    <a:pt x="1049020" y="30492"/>
                  </a:lnTo>
                  <a:lnTo>
                    <a:pt x="1043940" y="25400"/>
                  </a:lnTo>
                  <a:lnTo>
                    <a:pt x="1040130" y="23114"/>
                  </a:lnTo>
                  <a:lnTo>
                    <a:pt x="1040130" y="96520"/>
                  </a:lnTo>
                  <a:lnTo>
                    <a:pt x="1040130" y="107950"/>
                  </a:lnTo>
                  <a:lnTo>
                    <a:pt x="1026160" y="144792"/>
                  </a:lnTo>
                  <a:lnTo>
                    <a:pt x="1021080" y="147320"/>
                  </a:lnTo>
                  <a:lnTo>
                    <a:pt x="1017270" y="152400"/>
                  </a:lnTo>
                  <a:lnTo>
                    <a:pt x="1010920" y="157492"/>
                  </a:lnTo>
                  <a:lnTo>
                    <a:pt x="998220" y="163842"/>
                  </a:lnTo>
                  <a:lnTo>
                    <a:pt x="990600" y="165100"/>
                  </a:lnTo>
                  <a:lnTo>
                    <a:pt x="981710" y="166370"/>
                  </a:lnTo>
                  <a:lnTo>
                    <a:pt x="966470" y="166370"/>
                  </a:lnTo>
                  <a:lnTo>
                    <a:pt x="958850" y="163842"/>
                  </a:lnTo>
                  <a:lnTo>
                    <a:pt x="949960" y="163842"/>
                  </a:lnTo>
                  <a:lnTo>
                    <a:pt x="943610" y="158750"/>
                  </a:lnTo>
                  <a:lnTo>
                    <a:pt x="824230" y="266712"/>
                  </a:lnTo>
                  <a:lnTo>
                    <a:pt x="985520" y="299720"/>
                  </a:lnTo>
                  <a:lnTo>
                    <a:pt x="988060" y="300990"/>
                  </a:lnTo>
                  <a:lnTo>
                    <a:pt x="991870" y="302272"/>
                  </a:lnTo>
                  <a:lnTo>
                    <a:pt x="995680" y="304812"/>
                  </a:lnTo>
                  <a:lnTo>
                    <a:pt x="996950" y="308622"/>
                  </a:lnTo>
                  <a:lnTo>
                    <a:pt x="999490" y="311162"/>
                  </a:lnTo>
                  <a:lnTo>
                    <a:pt x="1000760" y="314972"/>
                  </a:lnTo>
                  <a:lnTo>
                    <a:pt x="1000760" y="318770"/>
                  </a:lnTo>
                  <a:lnTo>
                    <a:pt x="999490" y="322580"/>
                  </a:lnTo>
                  <a:lnTo>
                    <a:pt x="995680" y="346722"/>
                  </a:lnTo>
                  <a:lnTo>
                    <a:pt x="993140" y="350520"/>
                  </a:lnTo>
                  <a:lnTo>
                    <a:pt x="991870" y="354330"/>
                  </a:lnTo>
                  <a:lnTo>
                    <a:pt x="989330" y="356870"/>
                  </a:lnTo>
                  <a:lnTo>
                    <a:pt x="986790" y="358140"/>
                  </a:lnTo>
                  <a:lnTo>
                    <a:pt x="984250" y="360680"/>
                  </a:lnTo>
                  <a:lnTo>
                    <a:pt x="980440" y="361962"/>
                  </a:lnTo>
                  <a:lnTo>
                    <a:pt x="972820" y="361962"/>
                  </a:lnTo>
                  <a:lnTo>
                    <a:pt x="563880" y="276872"/>
                  </a:lnTo>
                  <a:lnTo>
                    <a:pt x="549910" y="317512"/>
                  </a:lnTo>
                  <a:lnTo>
                    <a:pt x="923290" y="394970"/>
                  </a:lnTo>
                  <a:lnTo>
                    <a:pt x="913130" y="398780"/>
                  </a:lnTo>
                  <a:lnTo>
                    <a:pt x="902970" y="405130"/>
                  </a:lnTo>
                  <a:lnTo>
                    <a:pt x="863600" y="434340"/>
                  </a:lnTo>
                  <a:lnTo>
                    <a:pt x="854710" y="444512"/>
                  </a:lnTo>
                  <a:lnTo>
                    <a:pt x="845820" y="453390"/>
                  </a:lnTo>
                  <a:lnTo>
                    <a:pt x="836930" y="464820"/>
                  </a:lnTo>
                  <a:lnTo>
                    <a:pt x="828040" y="474980"/>
                  </a:lnTo>
                  <a:lnTo>
                    <a:pt x="819150" y="487680"/>
                  </a:lnTo>
                  <a:lnTo>
                    <a:pt x="811530" y="499122"/>
                  </a:lnTo>
                  <a:lnTo>
                    <a:pt x="803910" y="511822"/>
                  </a:lnTo>
                  <a:lnTo>
                    <a:pt x="796290" y="525780"/>
                  </a:lnTo>
                  <a:lnTo>
                    <a:pt x="789940" y="539762"/>
                  </a:lnTo>
                  <a:lnTo>
                    <a:pt x="782320" y="553720"/>
                  </a:lnTo>
                  <a:lnTo>
                    <a:pt x="763270" y="608330"/>
                  </a:lnTo>
                  <a:lnTo>
                    <a:pt x="750570" y="660412"/>
                  </a:lnTo>
                  <a:lnTo>
                    <a:pt x="746760" y="707390"/>
                  </a:lnTo>
                  <a:lnTo>
                    <a:pt x="748030" y="727722"/>
                  </a:lnTo>
                  <a:lnTo>
                    <a:pt x="751840" y="746772"/>
                  </a:lnTo>
                  <a:lnTo>
                    <a:pt x="859790" y="769620"/>
                  </a:lnTo>
                  <a:lnTo>
                    <a:pt x="867410" y="782320"/>
                  </a:lnTo>
                  <a:lnTo>
                    <a:pt x="871220" y="787412"/>
                  </a:lnTo>
                  <a:lnTo>
                    <a:pt x="873760" y="792480"/>
                  </a:lnTo>
                  <a:lnTo>
                    <a:pt x="876300" y="796290"/>
                  </a:lnTo>
                  <a:lnTo>
                    <a:pt x="877570" y="801370"/>
                  </a:lnTo>
                  <a:lnTo>
                    <a:pt x="877570" y="808990"/>
                  </a:lnTo>
                  <a:lnTo>
                    <a:pt x="863600" y="845820"/>
                  </a:lnTo>
                  <a:lnTo>
                    <a:pt x="853440" y="848372"/>
                  </a:lnTo>
                  <a:lnTo>
                    <a:pt x="849630" y="847090"/>
                  </a:lnTo>
                  <a:lnTo>
                    <a:pt x="844550" y="847090"/>
                  </a:lnTo>
                  <a:lnTo>
                    <a:pt x="786130" y="835012"/>
                  </a:lnTo>
                  <a:lnTo>
                    <a:pt x="786130" y="901712"/>
                  </a:lnTo>
                  <a:lnTo>
                    <a:pt x="784860" y="910590"/>
                  </a:lnTo>
                  <a:lnTo>
                    <a:pt x="756920" y="943622"/>
                  </a:lnTo>
                  <a:lnTo>
                    <a:pt x="739140" y="947420"/>
                  </a:lnTo>
                  <a:lnTo>
                    <a:pt x="730250" y="946162"/>
                  </a:lnTo>
                  <a:lnTo>
                    <a:pt x="718820" y="942340"/>
                  </a:lnTo>
                  <a:lnTo>
                    <a:pt x="716280" y="939812"/>
                  </a:lnTo>
                  <a:lnTo>
                    <a:pt x="712470" y="937272"/>
                  </a:lnTo>
                  <a:lnTo>
                    <a:pt x="693420" y="901712"/>
                  </a:lnTo>
                  <a:lnTo>
                    <a:pt x="694690" y="891540"/>
                  </a:lnTo>
                  <a:lnTo>
                    <a:pt x="720090" y="859790"/>
                  </a:lnTo>
                  <a:lnTo>
                    <a:pt x="723900" y="858520"/>
                  </a:lnTo>
                  <a:lnTo>
                    <a:pt x="726440" y="857262"/>
                  </a:lnTo>
                  <a:lnTo>
                    <a:pt x="730250" y="855980"/>
                  </a:lnTo>
                  <a:lnTo>
                    <a:pt x="734060" y="855980"/>
                  </a:lnTo>
                  <a:lnTo>
                    <a:pt x="737870" y="854722"/>
                  </a:lnTo>
                  <a:lnTo>
                    <a:pt x="741680" y="855980"/>
                  </a:lnTo>
                  <a:lnTo>
                    <a:pt x="749300" y="855980"/>
                  </a:lnTo>
                  <a:lnTo>
                    <a:pt x="758190" y="858520"/>
                  </a:lnTo>
                  <a:lnTo>
                    <a:pt x="784860" y="891540"/>
                  </a:lnTo>
                  <a:lnTo>
                    <a:pt x="786130" y="901712"/>
                  </a:lnTo>
                  <a:lnTo>
                    <a:pt x="786130" y="835012"/>
                  </a:lnTo>
                  <a:lnTo>
                    <a:pt x="734060" y="824230"/>
                  </a:lnTo>
                  <a:lnTo>
                    <a:pt x="599440" y="796315"/>
                  </a:lnTo>
                  <a:lnTo>
                    <a:pt x="599440" y="1035062"/>
                  </a:lnTo>
                  <a:lnTo>
                    <a:pt x="599440" y="1045222"/>
                  </a:lnTo>
                  <a:lnTo>
                    <a:pt x="596900" y="1054112"/>
                  </a:lnTo>
                  <a:lnTo>
                    <a:pt x="563880" y="1080770"/>
                  </a:lnTo>
                  <a:lnTo>
                    <a:pt x="553720" y="1082040"/>
                  </a:lnTo>
                  <a:lnTo>
                    <a:pt x="544830" y="1080770"/>
                  </a:lnTo>
                  <a:lnTo>
                    <a:pt x="511810" y="1054112"/>
                  </a:lnTo>
                  <a:lnTo>
                    <a:pt x="508000" y="1036320"/>
                  </a:lnTo>
                  <a:lnTo>
                    <a:pt x="509270" y="1027430"/>
                  </a:lnTo>
                  <a:lnTo>
                    <a:pt x="510540" y="1019822"/>
                  </a:lnTo>
                  <a:lnTo>
                    <a:pt x="518160" y="1007122"/>
                  </a:lnTo>
                  <a:lnTo>
                    <a:pt x="523240" y="1002030"/>
                  </a:lnTo>
                  <a:lnTo>
                    <a:pt x="527050" y="999490"/>
                  </a:lnTo>
                  <a:lnTo>
                    <a:pt x="532130" y="995680"/>
                  </a:lnTo>
                  <a:lnTo>
                    <a:pt x="537210" y="994422"/>
                  </a:lnTo>
                  <a:lnTo>
                    <a:pt x="542290" y="991870"/>
                  </a:lnTo>
                  <a:lnTo>
                    <a:pt x="547370" y="990612"/>
                  </a:lnTo>
                  <a:lnTo>
                    <a:pt x="563880" y="990612"/>
                  </a:lnTo>
                  <a:lnTo>
                    <a:pt x="566420" y="991870"/>
                  </a:lnTo>
                  <a:lnTo>
                    <a:pt x="570230" y="993140"/>
                  </a:lnTo>
                  <a:lnTo>
                    <a:pt x="575310" y="995680"/>
                  </a:lnTo>
                  <a:lnTo>
                    <a:pt x="577850" y="998220"/>
                  </a:lnTo>
                  <a:lnTo>
                    <a:pt x="580390" y="999490"/>
                  </a:lnTo>
                  <a:lnTo>
                    <a:pt x="585470" y="1004570"/>
                  </a:lnTo>
                  <a:lnTo>
                    <a:pt x="589280" y="1008380"/>
                  </a:lnTo>
                  <a:lnTo>
                    <a:pt x="596900" y="1023620"/>
                  </a:lnTo>
                  <a:lnTo>
                    <a:pt x="598170" y="1028712"/>
                  </a:lnTo>
                  <a:lnTo>
                    <a:pt x="599440" y="1035062"/>
                  </a:lnTo>
                  <a:lnTo>
                    <a:pt x="599440" y="796315"/>
                  </a:lnTo>
                  <a:lnTo>
                    <a:pt x="481330" y="771829"/>
                  </a:lnTo>
                  <a:lnTo>
                    <a:pt x="481330" y="911872"/>
                  </a:lnTo>
                  <a:lnTo>
                    <a:pt x="478790" y="922020"/>
                  </a:lnTo>
                  <a:lnTo>
                    <a:pt x="476250" y="930922"/>
                  </a:lnTo>
                  <a:lnTo>
                    <a:pt x="472440" y="938530"/>
                  </a:lnTo>
                  <a:lnTo>
                    <a:pt x="459740" y="951230"/>
                  </a:lnTo>
                  <a:lnTo>
                    <a:pt x="455930" y="952512"/>
                  </a:lnTo>
                  <a:lnTo>
                    <a:pt x="452120" y="955040"/>
                  </a:lnTo>
                  <a:lnTo>
                    <a:pt x="447040" y="956322"/>
                  </a:lnTo>
                  <a:lnTo>
                    <a:pt x="443230" y="956322"/>
                  </a:lnTo>
                  <a:lnTo>
                    <a:pt x="439420" y="957580"/>
                  </a:lnTo>
                  <a:lnTo>
                    <a:pt x="434340" y="958862"/>
                  </a:lnTo>
                  <a:lnTo>
                    <a:pt x="429260" y="957580"/>
                  </a:lnTo>
                  <a:lnTo>
                    <a:pt x="425450" y="957580"/>
                  </a:lnTo>
                  <a:lnTo>
                    <a:pt x="414020" y="953770"/>
                  </a:lnTo>
                  <a:lnTo>
                    <a:pt x="410210" y="951230"/>
                  </a:lnTo>
                  <a:lnTo>
                    <a:pt x="407670" y="948690"/>
                  </a:lnTo>
                  <a:lnTo>
                    <a:pt x="403860" y="947420"/>
                  </a:lnTo>
                  <a:lnTo>
                    <a:pt x="401320" y="944880"/>
                  </a:lnTo>
                  <a:lnTo>
                    <a:pt x="398780" y="941070"/>
                  </a:lnTo>
                  <a:lnTo>
                    <a:pt x="393700" y="933462"/>
                  </a:lnTo>
                  <a:lnTo>
                    <a:pt x="389890" y="923290"/>
                  </a:lnTo>
                  <a:lnTo>
                    <a:pt x="388620" y="913130"/>
                  </a:lnTo>
                  <a:lnTo>
                    <a:pt x="389890" y="902970"/>
                  </a:lnTo>
                  <a:lnTo>
                    <a:pt x="416560" y="869962"/>
                  </a:lnTo>
                  <a:lnTo>
                    <a:pt x="435610" y="866140"/>
                  </a:lnTo>
                  <a:lnTo>
                    <a:pt x="444500" y="867422"/>
                  </a:lnTo>
                  <a:lnTo>
                    <a:pt x="477520" y="895362"/>
                  </a:lnTo>
                  <a:lnTo>
                    <a:pt x="481330" y="911872"/>
                  </a:lnTo>
                  <a:lnTo>
                    <a:pt x="481330" y="771829"/>
                  </a:lnTo>
                  <a:lnTo>
                    <a:pt x="287020" y="731520"/>
                  </a:lnTo>
                  <a:lnTo>
                    <a:pt x="265430" y="711212"/>
                  </a:lnTo>
                  <a:lnTo>
                    <a:pt x="265430" y="707390"/>
                  </a:lnTo>
                  <a:lnTo>
                    <a:pt x="285750" y="665480"/>
                  </a:lnTo>
                  <a:lnTo>
                    <a:pt x="295910" y="659130"/>
                  </a:lnTo>
                  <a:lnTo>
                    <a:pt x="302260" y="654062"/>
                  </a:lnTo>
                  <a:lnTo>
                    <a:pt x="410210" y="676922"/>
                  </a:lnTo>
                  <a:lnTo>
                    <a:pt x="412750" y="671830"/>
                  </a:lnTo>
                  <a:lnTo>
                    <a:pt x="417830" y="657872"/>
                  </a:lnTo>
                  <a:lnTo>
                    <a:pt x="419252" y="654062"/>
                  </a:lnTo>
                  <a:lnTo>
                    <a:pt x="425450" y="637540"/>
                  </a:lnTo>
                  <a:lnTo>
                    <a:pt x="435610" y="610870"/>
                  </a:lnTo>
                  <a:lnTo>
                    <a:pt x="444500" y="581672"/>
                  </a:lnTo>
                  <a:lnTo>
                    <a:pt x="452120" y="549922"/>
                  </a:lnTo>
                  <a:lnTo>
                    <a:pt x="457200" y="518172"/>
                  </a:lnTo>
                  <a:lnTo>
                    <a:pt x="458419" y="487680"/>
                  </a:lnTo>
                  <a:lnTo>
                    <a:pt x="458470" y="471170"/>
                  </a:lnTo>
                  <a:lnTo>
                    <a:pt x="457200" y="455930"/>
                  </a:lnTo>
                  <a:lnTo>
                    <a:pt x="455930" y="439420"/>
                  </a:lnTo>
                  <a:lnTo>
                    <a:pt x="453390" y="425462"/>
                  </a:lnTo>
                  <a:lnTo>
                    <a:pt x="450850" y="410222"/>
                  </a:lnTo>
                  <a:lnTo>
                    <a:pt x="448310" y="396240"/>
                  </a:lnTo>
                  <a:lnTo>
                    <a:pt x="444500" y="383540"/>
                  </a:lnTo>
                  <a:lnTo>
                    <a:pt x="440690" y="369570"/>
                  </a:lnTo>
                  <a:lnTo>
                    <a:pt x="435610" y="356870"/>
                  </a:lnTo>
                  <a:lnTo>
                    <a:pt x="420370" y="321322"/>
                  </a:lnTo>
                  <a:lnTo>
                    <a:pt x="392430" y="284480"/>
                  </a:lnTo>
                  <a:lnTo>
                    <a:pt x="549910" y="317512"/>
                  </a:lnTo>
                  <a:lnTo>
                    <a:pt x="561251" y="284480"/>
                  </a:lnTo>
                  <a:lnTo>
                    <a:pt x="563880" y="276872"/>
                  </a:lnTo>
                  <a:lnTo>
                    <a:pt x="373380" y="237490"/>
                  </a:lnTo>
                  <a:lnTo>
                    <a:pt x="369570" y="236220"/>
                  </a:lnTo>
                  <a:lnTo>
                    <a:pt x="365760" y="233680"/>
                  </a:lnTo>
                  <a:lnTo>
                    <a:pt x="358140" y="226072"/>
                  </a:lnTo>
                  <a:lnTo>
                    <a:pt x="356870" y="222262"/>
                  </a:lnTo>
                  <a:lnTo>
                    <a:pt x="356870" y="214630"/>
                  </a:lnTo>
                  <a:lnTo>
                    <a:pt x="370840" y="177812"/>
                  </a:lnTo>
                  <a:lnTo>
                    <a:pt x="374650" y="176530"/>
                  </a:lnTo>
                  <a:lnTo>
                    <a:pt x="377190" y="175272"/>
                  </a:lnTo>
                  <a:lnTo>
                    <a:pt x="386080" y="175272"/>
                  </a:lnTo>
                  <a:lnTo>
                    <a:pt x="781050" y="257822"/>
                  </a:lnTo>
                  <a:lnTo>
                    <a:pt x="870267" y="175272"/>
                  </a:lnTo>
                  <a:lnTo>
                    <a:pt x="916940" y="132092"/>
                  </a:lnTo>
                  <a:lnTo>
                    <a:pt x="911860" y="119392"/>
                  </a:lnTo>
                  <a:lnTo>
                    <a:pt x="911352" y="114300"/>
                  </a:lnTo>
                  <a:lnTo>
                    <a:pt x="910717" y="107950"/>
                  </a:lnTo>
                  <a:lnTo>
                    <a:pt x="910590" y="93992"/>
                  </a:lnTo>
                  <a:lnTo>
                    <a:pt x="913130" y="82550"/>
                  </a:lnTo>
                  <a:lnTo>
                    <a:pt x="944880" y="44450"/>
                  </a:lnTo>
                  <a:lnTo>
                    <a:pt x="969010" y="36842"/>
                  </a:lnTo>
                  <a:lnTo>
                    <a:pt x="982980" y="36842"/>
                  </a:lnTo>
                  <a:lnTo>
                    <a:pt x="1026160" y="62242"/>
                  </a:lnTo>
                  <a:lnTo>
                    <a:pt x="1040130" y="96520"/>
                  </a:lnTo>
                  <a:lnTo>
                    <a:pt x="1040130" y="23114"/>
                  </a:lnTo>
                  <a:lnTo>
                    <a:pt x="1037590" y="21590"/>
                  </a:lnTo>
                  <a:lnTo>
                    <a:pt x="1032510" y="17792"/>
                  </a:lnTo>
                  <a:lnTo>
                    <a:pt x="1026160" y="13970"/>
                  </a:lnTo>
                  <a:lnTo>
                    <a:pt x="1014730" y="7620"/>
                  </a:lnTo>
                  <a:lnTo>
                    <a:pt x="1003300" y="5092"/>
                  </a:lnTo>
                  <a:lnTo>
                    <a:pt x="990600" y="1270"/>
                  </a:lnTo>
                  <a:lnTo>
                    <a:pt x="977900" y="0"/>
                  </a:lnTo>
                  <a:lnTo>
                    <a:pt x="965200" y="0"/>
                  </a:lnTo>
                  <a:lnTo>
                    <a:pt x="927100" y="11442"/>
                  </a:lnTo>
                  <a:lnTo>
                    <a:pt x="891540" y="43192"/>
                  </a:lnTo>
                  <a:lnTo>
                    <a:pt x="875030" y="83820"/>
                  </a:lnTo>
                  <a:lnTo>
                    <a:pt x="873760" y="100342"/>
                  </a:lnTo>
                  <a:lnTo>
                    <a:pt x="873760" y="114300"/>
                  </a:lnTo>
                  <a:lnTo>
                    <a:pt x="848360" y="104140"/>
                  </a:lnTo>
                  <a:lnTo>
                    <a:pt x="822960" y="96520"/>
                  </a:lnTo>
                  <a:lnTo>
                    <a:pt x="808990" y="93992"/>
                  </a:lnTo>
                  <a:lnTo>
                    <a:pt x="783590" y="85090"/>
                  </a:lnTo>
                  <a:lnTo>
                    <a:pt x="769620" y="82550"/>
                  </a:lnTo>
                  <a:lnTo>
                    <a:pt x="755650" y="78740"/>
                  </a:lnTo>
                  <a:lnTo>
                    <a:pt x="742950" y="76200"/>
                  </a:lnTo>
                  <a:lnTo>
                    <a:pt x="728980" y="74942"/>
                  </a:lnTo>
                  <a:lnTo>
                    <a:pt x="716280" y="72390"/>
                  </a:lnTo>
                  <a:lnTo>
                    <a:pt x="688340" y="68592"/>
                  </a:lnTo>
                  <a:lnTo>
                    <a:pt x="675640" y="66040"/>
                  </a:lnTo>
                  <a:lnTo>
                    <a:pt x="661670" y="64770"/>
                  </a:lnTo>
                  <a:lnTo>
                    <a:pt x="612140" y="62242"/>
                  </a:lnTo>
                  <a:lnTo>
                    <a:pt x="594360" y="62242"/>
                  </a:lnTo>
                  <a:lnTo>
                    <a:pt x="579120" y="59690"/>
                  </a:lnTo>
                  <a:lnTo>
                    <a:pt x="529590" y="59690"/>
                  </a:lnTo>
                  <a:lnTo>
                    <a:pt x="514350" y="62242"/>
                  </a:lnTo>
                  <a:lnTo>
                    <a:pt x="481330" y="62242"/>
                  </a:lnTo>
                  <a:lnTo>
                    <a:pt x="466090" y="64770"/>
                  </a:lnTo>
                  <a:lnTo>
                    <a:pt x="421640" y="68592"/>
                  </a:lnTo>
                  <a:lnTo>
                    <a:pt x="407670" y="71120"/>
                  </a:lnTo>
                  <a:lnTo>
                    <a:pt x="375920" y="76200"/>
                  </a:lnTo>
                  <a:lnTo>
                    <a:pt x="317500" y="88900"/>
                  </a:lnTo>
                  <a:lnTo>
                    <a:pt x="289560" y="96520"/>
                  </a:lnTo>
                  <a:lnTo>
                    <a:pt x="262890" y="106692"/>
                  </a:lnTo>
                  <a:lnTo>
                    <a:pt x="236220" y="115570"/>
                  </a:lnTo>
                  <a:lnTo>
                    <a:pt x="212090" y="125742"/>
                  </a:lnTo>
                  <a:lnTo>
                    <a:pt x="187960" y="138442"/>
                  </a:lnTo>
                  <a:lnTo>
                    <a:pt x="165100" y="148590"/>
                  </a:lnTo>
                  <a:lnTo>
                    <a:pt x="124460" y="175272"/>
                  </a:lnTo>
                  <a:lnTo>
                    <a:pt x="88900" y="203212"/>
                  </a:lnTo>
                  <a:lnTo>
                    <a:pt x="73660" y="219722"/>
                  </a:lnTo>
                  <a:lnTo>
                    <a:pt x="58420" y="234962"/>
                  </a:lnTo>
                  <a:lnTo>
                    <a:pt x="34290" y="270522"/>
                  </a:lnTo>
                  <a:lnTo>
                    <a:pt x="15240" y="309880"/>
                  </a:lnTo>
                  <a:lnTo>
                    <a:pt x="3810" y="351790"/>
                  </a:lnTo>
                  <a:lnTo>
                    <a:pt x="0" y="396240"/>
                  </a:lnTo>
                  <a:lnTo>
                    <a:pt x="1270" y="419112"/>
                  </a:lnTo>
                  <a:lnTo>
                    <a:pt x="6350" y="449580"/>
                  </a:lnTo>
                  <a:lnTo>
                    <a:pt x="8890" y="463562"/>
                  </a:lnTo>
                  <a:lnTo>
                    <a:pt x="16510" y="491490"/>
                  </a:lnTo>
                  <a:lnTo>
                    <a:pt x="21590" y="502920"/>
                  </a:lnTo>
                  <a:lnTo>
                    <a:pt x="25400" y="515620"/>
                  </a:lnTo>
                  <a:lnTo>
                    <a:pt x="31750" y="527062"/>
                  </a:lnTo>
                  <a:lnTo>
                    <a:pt x="36830" y="538480"/>
                  </a:lnTo>
                  <a:lnTo>
                    <a:pt x="49530" y="558812"/>
                  </a:lnTo>
                  <a:lnTo>
                    <a:pt x="55880" y="567690"/>
                  </a:lnTo>
                  <a:lnTo>
                    <a:pt x="63500" y="577862"/>
                  </a:lnTo>
                  <a:lnTo>
                    <a:pt x="69850" y="586740"/>
                  </a:lnTo>
                  <a:lnTo>
                    <a:pt x="77470" y="595630"/>
                  </a:lnTo>
                  <a:lnTo>
                    <a:pt x="85090" y="603262"/>
                  </a:lnTo>
                  <a:lnTo>
                    <a:pt x="97790" y="617220"/>
                  </a:lnTo>
                  <a:lnTo>
                    <a:pt x="111760" y="631190"/>
                  </a:lnTo>
                  <a:lnTo>
                    <a:pt x="125730" y="643890"/>
                  </a:lnTo>
                  <a:lnTo>
                    <a:pt x="179070" y="697230"/>
                  </a:lnTo>
                  <a:lnTo>
                    <a:pt x="214630" y="741680"/>
                  </a:lnTo>
                  <a:lnTo>
                    <a:pt x="233680" y="775970"/>
                  </a:lnTo>
                  <a:lnTo>
                    <a:pt x="248920" y="815340"/>
                  </a:lnTo>
                  <a:lnTo>
                    <a:pt x="259080" y="861072"/>
                  </a:lnTo>
                  <a:lnTo>
                    <a:pt x="261620" y="881380"/>
                  </a:lnTo>
                  <a:lnTo>
                    <a:pt x="265430" y="902970"/>
                  </a:lnTo>
                  <a:lnTo>
                    <a:pt x="269240" y="920762"/>
                  </a:lnTo>
                  <a:lnTo>
                    <a:pt x="275590" y="939812"/>
                  </a:lnTo>
                  <a:lnTo>
                    <a:pt x="279400" y="957580"/>
                  </a:lnTo>
                  <a:lnTo>
                    <a:pt x="298450" y="1004570"/>
                  </a:lnTo>
                  <a:lnTo>
                    <a:pt x="323850" y="1046480"/>
                  </a:lnTo>
                  <a:lnTo>
                    <a:pt x="331470" y="1059180"/>
                  </a:lnTo>
                  <a:lnTo>
                    <a:pt x="341630" y="1070622"/>
                  </a:lnTo>
                  <a:lnTo>
                    <a:pt x="350520" y="1082040"/>
                  </a:lnTo>
                  <a:lnTo>
                    <a:pt x="360680" y="1092212"/>
                  </a:lnTo>
                  <a:lnTo>
                    <a:pt x="394970" y="1118870"/>
                  </a:lnTo>
                  <a:lnTo>
                    <a:pt x="420370" y="1131570"/>
                  </a:lnTo>
                  <a:lnTo>
                    <a:pt x="433070" y="1136662"/>
                  </a:lnTo>
                  <a:lnTo>
                    <a:pt x="445770" y="1143012"/>
                  </a:lnTo>
                  <a:lnTo>
                    <a:pt x="473710" y="1150620"/>
                  </a:lnTo>
                  <a:lnTo>
                    <a:pt x="483870" y="1151890"/>
                  </a:lnTo>
                  <a:lnTo>
                    <a:pt x="494030" y="1154430"/>
                  </a:lnTo>
                  <a:lnTo>
                    <a:pt x="504190" y="1155712"/>
                  </a:lnTo>
                  <a:lnTo>
                    <a:pt x="515620" y="1155712"/>
                  </a:lnTo>
                  <a:lnTo>
                    <a:pt x="525780" y="1156970"/>
                  </a:lnTo>
                  <a:lnTo>
                    <a:pt x="537210" y="1156970"/>
                  </a:lnTo>
                  <a:lnTo>
                    <a:pt x="548640" y="1158240"/>
                  </a:lnTo>
                  <a:lnTo>
                    <a:pt x="560070" y="1156970"/>
                  </a:lnTo>
                  <a:lnTo>
                    <a:pt x="571500" y="1156970"/>
                  </a:lnTo>
                  <a:lnTo>
                    <a:pt x="605790" y="1153172"/>
                  </a:lnTo>
                  <a:lnTo>
                    <a:pt x="631190" y="1148080"/>
                  </a:lnTo>
                  <a:lnTo>
                    <a:pt x="642620" y="1145540"/>
                  </a:lnTo>
                  <a:lnTo>
                    <a:pt x="655320" y="1143012"/>
                  </a:lnTo>
                  <a:lnTo>
                    <a:pt x="665480" y="1140472"/>
                  </a:lnTo>
                  <a:lnTo>
                    <a:pt x="676910" y="1136662"/>
                  </a:lnTo>
                  <a:lnTo>
                    <a:pt x="687070" y="1134122"/>
                  </a:lnTo>
                  <a:lnTo>
                    <a:pt x="697230" y="1130312"/>
                  </a:lnTo>
                  <a:lnTo>
                    <a:pt x="707390" y="1127772"/>
                  </a:lnTo>
                  <a:lnTo>
                    <a:pt x="717550" y="1123962"/>
                  </a:lnTo>
                  <a:lnTo>
                    <a:pt x="727710" y="1118870"/>
                  </a:lnTo>
                  <a:lnTo>
                    <a:pt x="737870" y="1115072"/>
                  </a:lnTo>
                  <a:lnTo>
                    <a:pt x="749300" y="1111262"/>
                  </a:lnTo>
                  <a:lnTo>
                    <a:pt x="769620" y="1101090"/>
                  </a:lnTo>
                  <a:lnTo>
                    <a:pt x="779780" y="1097280"/>
                  </a:lnTo>
                  <a:lnTo>
                    <a:pt x="788670" y="1092212"/>
                  </a:lnTo>
                  <a:lnTo>
                    <a:pt x="798830" y="1085862"/>
                  </a:lnTo>
                  <a:lnTo>
                    <a:pt x="807389" y="1082040"/>
                  </a:lnTo>
                  <a:lnTo>
                    <a:pt x="810260" y="1080770"/>
                  </a:lnTo>
                  <a:lnTo>
                    <a:pt x="819150" y="1074420"/>
                  </a:lnTo>
                  <a:lnTo>
                    <a:pt x="836930" y="1064272"/>
                  </a:lnTo>
                  <a:lnTo>
                    <a:pt x="869950" y="1043940"/>
                  </a:lnTo>
                  <a:lnTo>
                    <a:pt x="886460" y="1031240"/>
                  </a:lnTo>
                  <a:lnTo>
                    <a:pt x="902970" y="1019822"/>
                  </a:lnTo>
                  <a:lnTo>
                    <a:pt x="948690" y="981722"/>
                  </a:lnTo>
                  <a:lnTo>
                    <a:pt x="963930" y="967740"/>
                  </a:lnTo>
                  <a:lnTo>
                    <a:pt x="977900" y="953770"/>
                  </a:lnTo>
                  <a:lnTo>
                    <a:pt x="983716" y="947420"/>
                  </a:lnTo>
                  <a:lnTo>
                    <a:pt x="991870" y="938530"/>
                  </a:lnTo>
                  <a:lnTo>
                    <a:pt x="1032510" y="894080"/>
                  </a:lnTo>
                  <a:lnTo>
                    <a:pt x="1056640" y="862330"/>
                  </a:lnTo>
                  <a:lnTo>
                    <a:pt x="1061796" y="854722"/>
                  </a:lnTo>
                  <a:lnTo>
                    <a:pt x="1066101" y="848372"/>
                  </a:lnTo>
                  <a:lnTo>
                    <a:pt x="1107440" y="782320"/>
                  </a:lnTo>
                  <a:lnTo>
                    <a:pt x="1127760" y="740422"/>
                  </a:lnTo>
                  <a:lnTo>
                    <a:pt x="1144270" y="697230"/>
                  </a:lnTo>
                  <a:lnTo>
                    <a:pt x="1158240" y="654062"/>
                  </a:lnTo>
                  <a:lnTo>
                    <a:pt x="1167130" y="609612"/>
                  </a:lnTo>
                  <a:lnTo>
                    <a:pt x="1173480" y="563880"/>
                  </a:lnTo>
                  <a:lnTo>
                    <a:pt x="1173480" y="5029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7810" y="1054099"/>
              <a:ext cx="91439" cy="914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359" y="243840"/>
            <a:ext cx="8305800" cy="5900420"/>
            <a:chOff x="213359" y="243840"/>
            <a:chExt cx="8305800" cy="5900420"/>
          </a:xfrm>
        </p:grpSpPr>
        <p:sp>
          <p:nvSpPr>
            <p:cNvPr id="3" name="object 3"/>
            <p:cNvSpPr/>
            <p:nvPr/>
          </p:nvSpPr>
          <p:spPr>
            <a:xfrm>
              <a:off x="213359" y="1139190"/>
              <a:ext cx="7717790" cy="50050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62068" y="525780"/>
              <a:ext cx="1276934" cy="812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6390" y="4902199"/>
              <a:ext cx="944879" cy="722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533400"/>
              <a:ext cx="1130098" cy="7097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38009" y="2233929"/>
              <a:ext cx="911860" cy="762000"/>
            </a:xfrm>
            <a:custGeom>
              <a:avLst/>
              <a:gdLst/>
              <a:ahLst/>
              <a:cxnLst/>
              <a:rect l="l" t="t" r="r" b="b"/>
              <a:pathLst>
                <a:path w="911859" h="762000">
                  <a:moveTo>
                    <a:pt x="203200" y="0"/>
                  </a:moveTo>
                  <a:lnTo>
                    <a:pt x="0" y="412750"/>
                  </a:lnTo>
                  <a:lnTo>
                    <a:pt x="707390" y="762000"/>
                  </a:lnTo>
                  <a:lnTo>
                    <a:pt x="911860" y="34798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FAC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31805" y="2205715"/>
              <a:ext cx="746125" cy="376555"/>
            </a:xfrm>
            <a:custGeom>
              <a:avLst/>
              <a:gdLst/>
              <a:ahLst/>
              <a:cxnLst/>
              <a:rect l="l" t="t" r="r" b="b"/>
              <a:pathLst>
                <a:path w="746125" h="376555">
                  <a:moveTo>
                    <a:pt x="0" y="0"/>
                  </a:moveTo>
                  <a:lnTo>
                    <a:pt x="9404" y="28214"/>
                  </a:lnTo>
                  <a:lnTo>
                    <a:pt x="718064" y="376194"/>
                  </a:lnTo>
                  <a:lnTo>
                    <a:pt x="745761" y="36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07529" y="2204974"/>
              <a:ext cx="233679" cy="452120"/>
            </a:xfrm>
            <a:custGeom>
              <a:avLst/>
              <a:gdLst/>
              <a:ahLst/>
              <a:cxnLst/>
              <a:rect l="l" t="t" r="r" b="b"/>
              <a:pathLst>
                <a:path w="233679" h="452119">
                  <a:moveTo>
                    <a:pt x="222768" y="0"/>
                  </a:moveTo>
                  <a:lnTo>
                    <a:pt x="0" y="451865"/>
                  </a:lnTo>
                  <a:lnTo>
                    <a:pt x="30479" y="441705"/>
                  </a:lnTo>
                  <a:lnTo>
                    <a:pt x="233679" y="28955"/>
                  </a:lnTo>
                  <a:lnTo>
                    <a:pt x="224275" y="740"/>
                  </a:lnTo>
                  <a:lnTo>
                    <a:pt x="222768" y="0"/>
                  </a:lnTo>
                  <a:close/>
                </a:path>
              </a:pathLst>
            </a:custGeom>
            <a:solidFill>
              <a:srgbClr val="EED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07529" y="2646679"/>
              <a:ext cx="748030" cy="378460"/>
            </a:xfrm>
            <a:custGeom>
              <a:avLst/>
              <a:gdLst/>
              <a:ahLst/>
              <a:cxnLst/>
              <a:rect l="l" t="t" r="r" b="b"/>
              <a:pathLst>
                <a:path w="748029" h="378460">
                  <a:moveTo>
                    <a:pt x="30479" y="0"/>
                  </a:moveTo>
                  <a:lnTo>
                    <a:pt x="0" y="10160"/>
                  </a:lnTo>
                  <a:lnTo>
                    <a:pt x="748029" y="378460"/>
                  </a:lnTo>
                  <a:lnTo>
                    <a:pt x="737870" y="347980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C362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45400" y="2572299"/>
              <a:ext cx="233679" cy="453390"/>
            </a:xfrm>
            <a:custGeom>
              <a:avLst/>
              <a:gdLst/>
              <a:ahLst/>
              <a:cxnLst/>
              <a:rect l="l" t="t" r="r" b="b"/>
              <a:pathLst>
                <a:path w="233679" h="453389">
                  <a:moveTo>
                    <a:pt x="232214" y="0"/>
                  </a:moveTo>
                  <a:lnTo>
                    <a:pt x="203200" y="10880"/>
                  </a:lnTo>
                  <a:lnTo>
                    <a:pt x="0" y="422360"/>
                  </a:lnTo>
                  <a:lnTo>
                    <a:pt x="10159" y="452840"/>
                  </a:lnTo>
                  <a:lnTo>
                    <a:pt x="233176" y="472"/>
                  </a:lnTo>
                  <a:lnTo>
                    <a:pt x="232214" y="0"/>
                  </a:lnTo>
                  <a:close/>
                </a:path>
              </a:pathLst>
            </a:custGeom>
            <a:solidFill>
              <a:srgbClr val="CD7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47230" y="2388869"/>
              <a:ext cx="687070" cy="472440"/>
            </a:xfrm>
            <a:custGeom>
              <a:avLst/>
              <a:gdLst/>
              <a:ahLst/>
              <a:cxnLst/>
              <a:rect l="l" t="t" r="r" b="b"/>
              <a:pathLst>
                <a:path w="687070" h="472439">
                  <a:moveTo>
                    <a:pt x="90170" y="64770"/>
                  </a:moveTo>
                  <a:lnTo>
                    <a:pt x="53340" y="74930"/>
                  </a:lnTo>
                  <a:lnTo>
                    <a:pt x="0" y="184150"/>
                  </a:lnTo>
                  <a:lnTo>
                    <a:pt x="39370" y="167640"/>
                  </a:lnTo>
                  <a:lnTo>
                    <a:pt x="90170" y="64770"/>
                  </a:lnTo>
                  <a:close/>
                </a:path>
                <a:path w="687070" h="472439">
                  <a:moveTo>
                    <a:pt x="219710" y="87630"/>
                  </a:moveTo>
                  <a:lnTo>
                    <a:pt x="217170" y="81280"/>
                  </a:lnTo>
                  <a:lnTo>
                    <a:pt x="212090" y="74930"/>
                  </a:lnTo>
                  <a:lnTo>
                    <a:pt x="204470" y="68580"/>
                  </a:lnTo>
                  <a:lnTo>
                    <a:pt x="99060" y="16510"/>
                  </a:lnTo>
                  <a:lnTo>
                    <a:pt x="107950" y="0"/>
                  </a:lnTo>
                  <a:lnTo>
                    <a:pt x="50800" y="26670"/>
                  </a:lnTo>
                  <a:lnTo>
                    <a:pt x="167640" y="83820"/>
                  </a:lnTo>
                  <a:lnTo>
                    <a:pt x="168910" y="85090"/>
                  </a:lnTo>
                  <a:lnTo>
                    <a:pt x="171450" y="85090"/>
                  </a:lnTo>
                  <a:lnTo>
                    <a:pt x="179070" y="90170"/>
                  </a:lnTo>
                  <a:lnTo>
                    <a:pt x="182880" y="95250"/>
                  </a:lnTo>
                  <a:lnTo>
                    <a:pt x="184150" y="100330"/>
                  </a:lnTo>
                  <a:lnTo>
                    <a:pt x="182880" y="106680"/>
                  </a:lnTo>
                  <a:lnTo>
                    <a:pt x="179070" y="115570"/>
                  </a:lnTo>
                  <a:lnTo>
                    <a:pt x="116840" y="242570"/>
                  </a:lnTo>
                  <a:lnTo>
                    <a:pt x="157480" y="227330"/>
                  </a:lnTo>
                  <a:lnTo>
                    <a:pt x="217170" y="107950"/>
                  </a:lnTo>
                  <a:lnTo>
                    <a:pt x="219710" y="100330"/>
                  </a:lnTo>
                  <a:lnTo>
                    <a:pt x="219710" y="87630"/>
                  </a:lnTo>
                  <a:close/>
                </a:path>
                <a:path w="687070" h="472439">
                  <a:moveTo>
                    <a:pt x="405130" y="162560"/>
                  </a:moveTo>
                  <a:lnTo>
                    <a:pt x="372110" y="147320"/>
                  </a:lnTo>
                  <a:lnTo>
                    <a:pt x="381000" y="130810"/>
                  </a:lnTo>
                  <a:lnTo>
                    <a:pt x="356870" y="138430"/>
                  </a:lnTo>
                  <a:lnTo>
                    <a:pt x="294640" y="109220"/>
                  </a:lnTo>
                  <a:lnTo>
                    <a:pt x="302260" y="93980"/>
                  </a:lnTo>
                  <a:lnTo>
                    <a:pt x="237490" y="116840"/>
                  </a:lnTo>
                  <a:lnTo>
                    <a:pt x="331470" y="162560"/>
                  </a:lnTo>
                  <a:lnTo>
                    <a:pt x="260350" y="308610"/>
                  </a:lnTo>
                  <a:lnTo>
                    <a:pt x="298450" y="298450"/>
                  </a:lnTo>
                  <a:lnTo>
                    <a:pt x="358140" y="176530"/>
                  </a:lnTo>
                  <a:lnTo>
                    <a:pt x="375920" y="184150"/>
                  </a:lnTo>
                  <a:lnTo>
                    <a:pt x="405130" y="162560"/>
                  </a:lnTo>
                  <a:close/>
                </a:path>
                <a:path w="687070" h="472439">
                  <a:moveTo>
                    <a:pt x="481330" y="231140"/>
                  </a:moveTo>
                  <a:lnTo>
                    <a:pt x="480060" y="224790"/>
                  </a:lnTo>
                  <a:lnTo>
                    <a:pt x="480060" y="222250"/>
                  </a:lnTo>
                  <a:lnTo>
                    <a:pt x="447040" y="165100"/>
                  </a:lnTo>
                  <a:lnTo>
                    <a:pt x="417830" y="182880"/>
                  </a:lnTo>
                  <a:lnTo>
                    <a:pt x="445770" y="234950"/>
                  </a:lnTo>
                  <a:lnTo>
                    <a:pt x="444500" y="245110"/>
                  </a:lnTo>
                  <a:lnTo>
                    <a:pt x="441960" y="257810"/>
                  </a:lnTo>
                  <a:lnTo>
                    <a:pt x="436880" y="266700"/>
                  </a:lnTo>
                  <a:lnTo>
                    <a:pt x="435610" y="271780"/>
                  </a:lnTo>
                  <a:lnTo>
                    <a:pt x="384810" y="374650"/>
                  </a:lnTo>
                  <a:lnTo>
                    <a:pt x="422910" y="364490"/>
                  </a:lnTo>
                  <a:lnTo>
                    <a:pt x="462280" y="284480"/>
                  </a:lnTo>
                  <a:lnTo>
                    <a:pt x="477520" y="252730"/>
                  </a:lnTo>
                  <a:lnTo>
                    <a:pt x="480060" y="241300"/>
                  </a:lnTo>
                  <a:lnTo>
                    <a:pt x="481330" y="231140"/>
                  </a:lnTo>
                  <a:close/>
                </a:path>
                <a:path w="687070" h="472439">
                  <a:moveTo>
                    <a:pt x="687070" y="326390"/>
                  </a:moveTo>
                  <a:lnTo>
                    <a:pt x="685800" y="316230"/>
                  </a:lnTo>
                  <a:lnTo>
                    <a:pt x="681990" y="308610"/>
                  </a:lnTo>
                  <a:lnTo>
                    <a:pt x="675640" y="300990"/>
                  </a:lnTo>
                  <a:lnTo>
                    <a:pt x="670560" y="294640"/>
                  </a:lnTo>
                  <a:lnTo>
                    <a:pt x="660400" y="287020"/>
                  </a:lnTo>
                  <a:lnTo>
                    <a:pt x="659130" y="287020"/>
                  </a:lnTo>
                  <a:lnTo>
                    <a:pt x="641096" y="278130"/>
                  </a:lnTo>
                  <a:lnTo>
                    <a:pt x="566420" y="241300"/>
                  </a:lnTo>
                  <a:lnTo>
                    <a:pt x="572770" y="223520"/>
                  </a:lnTo>
                  <a:lnTo>
                    <a:pt x="510540" y="251460"/>
                  </a:lnTo>
                  <a:lnTo>
                    <a:pt x="543560" y="269240"/>
                  </a:lnTo>
                  <a:lnTo>
                    <a:pt x="519099" y="375640"/>
                  </a:lnTo>
                  <a:lnTo>
                    <a:pt x="519430" y="374650"/>
                  </a:lnTo>
                  <a:lnTo>
                    <a:pt x="519430" y="378460"/>
                  </a:lnTo>
                  <a:lnTo>
                    <a:pt x="518160" y="379730"/>
                  </a:lnTo>
                  <a:lnTo>
                    <a:pt x="519099" y="375640"/>
                  </a:lnTo>
                  <a:lnTo>
                    <a:pt x="518160" y="378460"/>
                  </a:lnTo>
                  <a:lnTo>
                    <a:pt x="515620" y="383540"/>
                  </a:lnTo>
                  <a:lnTo>
                    <a:pt x="513080" y="383540"/>
                  </a:lnTo>
                  <a:lnTo>
                    <a:pt x="511810" y="382270"/>
                  </a:lnTo>
                  <a:lnTo>
                    <a:pt x="471170" y="364490"/>
                  </a:lnTo>
                  <a:lnTo>
                    <a:pt x="469900" y="364490"/>
                  </a:lnTo>
                  <a:lnTo>
                    <a:pt x="467360" y="367030"/>
                  </a:lnTo>
                  <a:lnTo>
                    <a:pt x="462280" y="369570"/>
                  </a:lnTo>
                  <a:lnTo>
                    <a:pt x="457200" y="373380"/>
                  </a:lnTo>
                  <a:lnTo>
                    <a:pt x="452120" y="375920"/>
                  </a:lnTo>
                  <a:lnTo>
                    <a:pt x="447040" y="379730"/>
                  </a:lnTo>
                  <a:lnTo>
                    <a:pt x="443230" y="381000"/>
                  </a:lnTo>
                  <a:lnTo>
                    <a:pt x="441960" y="382270"/>
                  </a:lnTo>
                  <a:lnTo>
                    <a:pt x="502920" y="412750"/>
                  </a:lnTo>
                  <a:lnTo>
                    <a:pt x="535940" y="389890"/>
                  </a:lnTo>
                  <a:lnTo>
                    <a:pt x="537959" y="383540"/>
                  </a:lnTo>
                  <a:lnTo>
                    <a:pt x="539165" y="379730"/>
                  </a:lnTo>
                  <a:lnTo>
                    <a:pt x="540778" y="374650"/>
                  </a:lnTo>
                  <a:lnTo>
                    <a:pt x="571500" y="278130"/>
                  </a:lnTo>
                  <a:lnTo>
                    <a:pt x="647700" y="316230"/>
                  </a:lnTo>
                  <a:lnTo>
                    <a:pt x="652780" y="320040"/>
                  </a:lnTo>
                  <a:lnTo>
                    <a:pt x="656590" y="325120"/>
                  </a:lnTo>
                  <a:lnTo>
                    <a:pt x="657860" y="330200"/>
                  </a:lnTo>
                  <a:lnTo>
                    <a:pt x="659130" y="334010"/>
                  </a:lnTo>
                  <a:lnTo>
                    <a:pt x="657860" y="339090"/>
                  </a:lnTo>
                  <a:lnTo>
                    <a:pt x="657860" y="344170"/>
                  </a:lnTo>
                  <a:lnTo>
                    <a:pt x="656590" y="344170"/>
                  </a:lnTo>
                  <a:lnTo>
                    <a:pt x="594360" y="472440"/>
                  </a:lnTo>
                  <a:lnTo>
                    <a:pt x="622300" y="464820"/>
                  </a:lnTo>
                  <a:lnTo>
                    <a:pt x="632460" y="445770"/>
                  </a:lnTo>
                  <a:lnTo>
                    <a:pt x="652780" y="403860"/>
                  </a:lnTo>
                  <a:lnTo>
                    <a:pt x="674370" y="360680"/>
                  </a:lnTo>
                  <a:lnTo>
                    <a:pt x="684530" y="337820"/>
                  </a:lnTo>
                  <a:lnTo>
                    <a:pt x="687070" y="326390"/>
                  </a:lnTo>
                  <a:close/>
                </a:path>
              </a:pathLst>
            </a:custGeom>
            <a:solidFill>
              <a:srgbClr val="C362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44690" y="2367279"/>
              <a:ext cx="687070" cy="473709"/>
            </a:xfrm>
            <a:custGeom>
              <a:avLst/>
              <a:gdLst/>
              <a:ahLst/>
              <a:cxnLst/>
              <a:rect l="l" t="t" r="r" b="b"/>
              <a:pathLst>
                <a:path w="687070" h="473710">
                  <a:moveTo>
                    <a:pt x="90170" y="64770"/>
                  </a:moveTo>
                  <a:lnTo>
                    <a:pt x="53340" y="76200"/>
                  </a:lnTo>
                  <a:lnTo>
                    <a:pt x="0" y="184150"/>
                  </a:lnTo>
                  <a:lnTo>
                    <a:pt x="39370" y="168910"/>
                  </a:lnTo>
                  <a:lnTo>
                    <a:pt x="90170" y="64770"/>
                  </a:lnTo>
                  <a:close/>
                </a:path>
                <a:path w="687070" h="473710">
                  <a:moveTo>
                    <a:pt x="219710" y="88900"/>
                  </a:moveTo>
                  <a:lnTo>
                    <a:pt x="217170" y="82550"/>
                  </a:lnTo>
                  <a:lnTo>
                    <a:pt x="212090" y="74930"/>
                  </a:lnTo>
                  <a:lnTo>
                    <a:pt x="204470" y="69850"/>
                  </a:lnTo>
                  <a:lnTo>
                    <a:pt x="99060" y="17780"/>
                  </a:lnTo>
                  <a:lnTo>
                    <a:pt x="107950" y="0"/>
                  </a:lnTo>
                  <a:lnTo>
                    <a:pt x="50800" y="27940"/>
                  </a:lnTo>
                  <a:lnTo>
                    <a:pt x="167640" y="85090"/>
                  </a:lnTo>
                  <a:lnTo>
                    <a:pt x="168910" y="85090"/>
                  </a:lnTo>
                  <a:lnTo>
                    <a:pt x="171450" y="86360"/>
                  </a:lnTo>
                  <a:lnTo>
                    <a:pt x="179070" y="91440"/>
                  </a:lnTo>
                  <a:lnTo>
                    <a:pt x="181610" y="95250"/>
                  </a:lnTo>
                  <a:lnTo>
                    <a:pt x="184150" y="101600"/>
                  </a:lnTo>
                  <a:lnTo>
                    <a:pt x="182880" y="107950"/>
                  </a:lnTo>
                  <a:lnTo>
                    <a:pt x="179070" y="116840"/>
                  </a:lnTo>
                  <a:lnTo>
                    <a:pt x="116840" y="242570"/>
                  </a:lnTo>
                  <a:lnTo>
                    <a:pt x="157480" y="227330"/>
                  </a:lnTo>
                  <a:lnTo>
                    <a:pt x="217170" y="109220"/>
                  </a:lnTo>
                  <a:lnTo>
                    <a:pt x="217170" y="107950"/>
                  </a:lnTo>
                  <a:lnTo>
                    <a:pt x="218440" y="105410"/>
                  </a:lnTo>
                  <a:lnTo>
                    <a:pt x="219710" y="100330"/>
                  </a:lnTo>
                  <a:lnTo>
                    <a:pt x="219710" y="88900"/>
                  </a:lnTo>
                  <a:close/>
                </a:path>
                <a:path w="687070" h="473710">
                  <a:moveTo>
                    <a:pt x="405130" y="163830"/>
                  </a:moveTo>
                  <a:lnTo>
                    <a:pt x="372110" y="147320"/>
                  </a:lnTo>
                  <a:lnTo>
                    <a:pt x="379730" y="130810"/>
                  </a:lnTo>
                  <a:lnTo>
                    <a:pt x="355600" y="139700"/>
                  </a:lnTo>
                  <a:lnTo>
                    <a:pt x="294640" y="109220"/>
                  </a:lnTo>
                  <a:lnTo>
                    <a:pt x="302260" y="93980"/>
                  </a:lnTo>
                  <a:lnTo>
                    <a:pt x="237490" y="116840"/>
                  </a:lnTo>
                  <a:lnTo>
                    <a:pt x="331470" y="163830"/>
                  </a:lnTo>
                  <a:lnTo>
                    <a:pt x="260350" y="309880"/>
                  </a:lnTo>
                  <a:lnTo>
                    <a:pt x="298450" y="299720"/>
                  </a:lnTo>
                  <a:lnTo>
                    <a:pt x="359410" y="176530"/>
                  </a:lnTo>
                  <a:lnTo>
                    <a:pt x="375920" y="185420"/>
                  </a:lnTo>
                  <a:lnTo>
                    <a:pt x="405130" y="163830"/>
                  </a:lnTo>
                  <a:close/>
                </a:path>
                <a:path w="687070" h="473710">
                  <a:moveTo>
                    <a:pt x="481330" y="231140"/>
                  </a:moveTo>
                  <a:lnTo>
                    <a:pt x="480060" y="224790"/>
                  </a:lnTo>
                  <a:lnTo>
                    <a:pt x="447040" y="165100"/>
                  </a:lnTo>
                  <a:lnTo>
                    <a:pt x="416560" y="182880"/>
                  </a:lnTo>
                  <a:lnTo>
                    <a:pt x="445770" y="236220"/>
                  </a:lnTo>
                  <a:lnTo>
                    <a:pt x="444500" y="246380"/>
                  </a:lnTo>
                  <a:lnTo>
                    <a:pt x="440690" y="259080"/>
                  </a:lnTo>
                  <a:lnTo>
                    <a:pt x="436880" y="267970"/>
                  </a:lnTo>
                  <a:lnTo>
                    <a:pt x="434340" y="271780"/>
                  </a:lnTo>
                  <a:lnTo>
                    <a:pt x="384810" y="374650"/>
                  </a:lnTo>
                  <a:lnTo>
                    <a:pt x="422910" y="364490"/>
                  </a:lnTo>
                  <a:lnTo>
                    <a:pt x="462280" y="284480"/>
                  </a:lnTo>
                  <a:lnTo>
                    <a:pt x="476250" y="254000"/>
                  </a:lnTo>
                  <a:lnTo>
                    <a:pt x="480060" y="241300"/>
                  </a:lnTo>
                  <a:lnTo>
                    <a:pt x="481330" y="231140"/>
                  </a:lnTo>
                  <a:close/>
                </a:path>
                <a:path w="687070" h="473710">
                  <a:moveTo>
                    <a:pt x="687070" y="327660"/>
                  </a:moveTo>
                  <a:lnTo>
                    <a:pt x="664210" y="290830"/>
                  </a:lnTo>
                  <a:lnTo>
                    <a:pt x="660400" y="288290"/>
                  </a:lnTo>
                  <a:lnTo>
                    <a:pt x="659130" y="287020"/>
                  </a:lnTo>
                  <a:lnTo>
                    <a:pt x="641096" y="278130"/>
                  </a:lnTo>
                  <a:lnTo>
                    <a:pt x="566420" y="241300"/>
                  </a:lnTo>
                  <a:lnTo>
                    <a:pt x="572770" y="224790"/>
                  </a:lnTo>
                  <a:lnTo>
                    <a:pt x="510540" y="252730"/>
                  </a:lnTo>
                  <a:lnTo>
                    <a:pt x="543560" y="270510"/>
                  </a:lnTo>
                  <a:lnTo>
                    <a:pt x="519112" y="375615"/>
                  </a:lnTo>
                  <a:lnTo>
                    <a:pt x="519430" y="375920"/>
                  </a:lnTo>
                  <a:lnTo>
                    <a:pt x="519430" y="378460"/>
                  </a:lnTo>
                  <a:lnTo>
                    <a:pt x="518160" y="379730"/>
                  </a:lnTo>
                  <a:lnTo>
                    <a:pt x="519112" y="375615"/>
                  </a:lnTo>
                  <a:lnTo>
                    <a:pt x="518160" y="374650"/>
                  </a:lnTo>
                  <a:lnTo>
                    <a:pt x="518160" y="378460"/>
                  </a:lnTo>
                  <a:lnTo>
                    <a:pt x="515620" y="383540"/>
                  </a:lnTo>
                  <a:lnTo>
                    <a:pt x="514350" y="384810"/>
                  </a:lnTo>
                  <a:lnTo>
                    <a:pt x="513080" y="383540"/>
                  </a:lnTo>
                  <a:lnTo>
                    <a:pt x="511810" y="383540"/>
                  </a:lnTo>
                  <a:lnTo>
                    <a:pt x="471170" y="364490"/>
                  </a:lnTo>
                  <a:lnTo>
                    <a:pt x="469900" y="365760"/>
                  </a:lnTo>
                  <a:lnTo>
                    <a:pt x="466090" y="367030"/>
                  </a:lnTo>
                  <a:lnTo>
                    <a:pt x="462280" y="369570"/>
                  </a:lnTo>
                  <a:lnTo>
                    <a:pt x="452120" y="377190"/>
                  </a:lnTo>
                  <a:lnTo>
                    <a:pt x="447040" y="379730"/>
                  </a:lnTo>
                  <a:lnTo>
                    <a:pt x="443230" y="382270"/>
                  </a:lnTo>
                  <a:lnTo>
                    <a:pt x="441960" y="383540"/>
                  </a:lnTo>
                  <a:lnTo>
                    <a:pt x="502920" y="414020"/>
                  </a:lnTo>
                  <a:lnTo>
                    <a:pt x="535940" y="389890"/>
                  </a:lnTo>
                  <a:lnTo>
                    <a:pt x="537489" y="384810"/>
                  </a:lnTo>
                  <a:lnTo>
                    <a:pt x="539051" y="379730"/>
                  </a:lnTo>
                  <a:lnTo>
                    <a:pt x="570230" y="278130"/>
                  </a:lnTo>
                  <a:lnTo>
                    <a:pt x="647700" y="316230"/>
                  </a:lnTo>
                  <a:lnTo>
                    <a:pt x="652780" y="321310"/>
                  </a:lnTo>
                  <a:lnTo>
                    <a:pt x="655320" y="326390"/>
                  </a:lnTo>
                  <a:lnTo>
                    <a:pt x="657860" y="330200"/>
                  </a:lnTo>
                  <a:lnTo>
                    <a:pt x="657860" y="341630"/>
                  </a:lnTo>
                  <a:lnTo>
                    <a:pt x="656590" y="344170"/>
                  </a:lnTo>
                  <a:lnTo>
                    <a:pt x="656590" y="345440"/>
                  </a:lnTo>
                  <a:lnTo>
                    <a:pt x="594360" y="473710"/>
                  </a:lnTo>
                  <a:lnTo>
                    <a:pt x="622300" y="464820"/>
                  </a:lnTo>
                  <a:lnTo>
                    <a:pt x="631190" y="445770"/>
                  </a:lnTo>
                  <a:lnTo>
                    <a:pt x="652780" y="405130"/>
                  </a:lnTo>
                  <a:lnTo>
                    <a:pt x="674370" y="361950"/>
                  </a:lnTo>
                  <a:lnTo>
                    <a:pt x="684530" y="339090"/>
                  </a:lnTo>
                  <a:lnTo>
                    <a:pt x="687070" y="3276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26300" y="4705349"/>
              <a:ext cx="1292356" cy="7048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3170" y="3340100"/>
              <a:ext cx="1046480" cy="6184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75230" y="243840"/>
              <a:ext cx="3340100" cy="1052830"/>
            </a:xfrm>
            <a:custGeom>
              <a:avLst/>
              <a:gdLst/>
              <a:ahLst/>
              <a:cxnLst/>
              <a:rect l="l" t="t" r="r" b="b"/>
              <a:pathLst>
                <a:path w="3340100" h="1052830">
                  <a:moveTo>
                    <a:pt x="1435099" y="0"/>
                  </a:moveTo>
                  <a:lnTo>
                    <a:pt x="242569" y="137159"/>
                  </a:lnTo>
                  <a:lnTo>
                    <a:pt x="0" y="647699"/>
                  </a:lnTo>
                  <a:lnTo>
                    <a:pt x="312419" y="1049019"/>
                  </a:lnTo>
                  <a:lnTo>
                    <a:pt x="2505710" y="1052829"/>
                  </a:lnTo>
                  <a:lnTo>
                    <a:pt x="3340100" y="585469"/>
                  </a:lnTo>
                  <a:lnTo>
                    <a:pt x="2918460" y="58419"/>
                  </a:lnTo>
                  <a:lnTo>
                    <a:pt x="1435099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75230" y="336550"/>
              <a:ext cx="3097530" cy="731520"/>
            </a:xfrm>
            <a:custGeom>
              <a:avLst/>
              <a:gdLst/>
              <a:ahLst/>
              <a:cxnLst/>
              <a:rect l="l" t="t" r="r" b="b"/>
              <a:pathLst>
                <a:path w="3097529" h="731519">
                  <a:moveTo>
                    <a:pt x="1310640" y="0"/>
                  </a:moveTo>
                  <a:lnTo>
                    <a:pt x="0" y="246379"/>
                  </a:lnTo>
                  <a:lnTo>
                    <a:pt x="523239" y="678179"/>
                  </a:lnTo>
                  <a:lnTo>
                    <a:pt x="1950720" y="731520"/>
                  </a:lnTo>
                  <a:lnTo>
                    <a:pt x="3097530" y="394970"/>
                  </a:lnTo>
                  <a:lnTo>
                    <a:pt x="2219960" y="24129"/>
                  </a:lnTo>
                  <a:lnTo>
                    <a:pt x="1310640" y="0"/>
                  </a:lnTo>
                  <a:close/>
                </a:path>
              </a:pathLst>
            </a:custGeom>
            <a:solidFill>
              <a:srgbClr val="AFE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38399" y="894080"/>
              <a:ext cx="3088640" cy="321310"/>
            </a:xfrm>
            <a:custGeom>
              <a:avLst/>
              <a:gdLst/>
              <a:ahLst/>
              <a:cxnLst/>
              <a:rect l="l" t="t" r="r" b="b"/>
              <a:pathLst>
                <a:path w="3088640" h="321309">
                  <a:moveTo>
                    <a:pt x="2043429" y="0"/>
                  </a:moveTo>
                  <a:lnTo>
                    <a:pt x="2040889" y="0"/>
                  </a:lnTo>
                  <a:lnTo>
                    <a:pt x="0" y="107950"/>
                  </a:lnTo>
                  <a:lnTo>
                    <a:pt x="0" y="252730"/>
                  </a:lnTo>
                  <a:lnTo>
                    <a:pt x="2729229" y="321310"/>
                  </a:lnTo>
                  <a:lnTo>
                    <a:pt x="2729229" y="320040"/>
                  </a:lnTo>
                  <a:lnTo>
                    <a:pt x="2734310" y="320040"/>
                  </a:lnTo>
                  <a:lnTo>
                    <a:pt x="2736850" y="318770"/>
                  </a:lnTo>
                  <a:lnTo>
                    <a:pt x="2744470" y="317500"/>
                  </a:lnTo>
                  <a:lnTo>
                    <a:pt x="2750820" y="316230"/>
                  </a:lnTo>
                  <a:lnTo>
                    <a:pt x="2771140" y="311150"/>
                  </a:lnTo>
                  <a:lnTo>
                    <a:pt x="2782570" y="308610"/>
                  </a:lnTo>
                  <a:lnTo>
                    <a:pt x="2790190" y="307340"/>
                  </a:lnTo>
                  <a:lnTo>
                    <a:pt x="2795270" y="306070"/>
                  </a:lnTo>
                  <a:lnTo>
                    <a:pt x="2801620" y="303530"/>
                  </a:lnTo>
                  <a:lnTo>
                    <a:pt x="2809240" y="303530"/>
                  </a:lnTo>
                  <a:lnTo>
                    <a:pt x="2816860" y="300990"/>
                  </a:lnTo>
                  <a:lnTo>
                    <a:pt x="2824479" y="299720"/>
                  </a:lnTo>
                  <a:lnTo>
                    <a:pt x="2830829" y="297180"/>
                  </a:lnTo>
                  <a:lnTo>
                    <a:pt x="2838450" y="295910"/>
                  </a:lnTo>
                  <a:lnTo>
                    <a:pt x="2846070" y="293370"/>
                  </a:lnTo>
                  <a:lnTo>
                    <a:pt x="2852420" y="292100"/>
                  </a:lnTo>
                  <a:lnTo>
                    <a:pt x="2860040" y="290830"/>
                  </a:lnTo>
                  <a:lnTo>
                    <a:pt x="2870200" y="288290"/>
                  </a:lnTo>
                  <a:lnTo>
                    <a:pt x="2877820" y="287020"/>
                  </a:lnTo>
                  <a:lnTo>
                    <a:pt x="2886710" y="284480"/>
                  </a:lnTo>
                  <a:lnTo>
                    <a:pt x="2894329" y="283210"/>
                  </a:lnTo>
                  <a:lnTo>
                    <a:pt x="2904490" y="280670"/>
                  </a:lnTo>
                  <a:lnTo>
                    <a:pt x="2908300" y="278130"/>
                  </a:lnTo>
                  <a:lnTo>
                    <a:pt x="2918460" y="276860"/>
                  </a:lnTo>
                  <a:lnTo>
                    <a:pt x="2926079" y="274320"/>
                  </a:lnTo>
                  <a:lnTo>
                    <a:pt x="2934970" y="271780"/>
                  </a:lnTo>
                  <a:lnTo>
                    <a:pt x="2942590" y="269240"/>
                  </a:lnTo>
                  <a:lnTo>
                    <a:pt x="2950210" y="267970"/>
                  </a:lnTo>
                  <a:lnTo>
                    <a:pt x="2956560" y="265430"/>
                  </a:lnTo>
                  <a:lnTo>
                    <a:pt x="2966720" y="264160"/>
                  </a:lnTo>
                  <a:lnTo>
                    <a:pt x="2981960" y="259080"/>
                  </a:lnTo>
                  <a:lnTo>
                    <a:pt x="2988310" y="256540"/>
                  </a:lnTo>
                  <a:lnTo>
                    <a:pt x="2995929" y="255270"/>
                  </a:lnTo>
                  <a:lnTo>
                    <a:pt x="3003550" y="252730"/>
                  </a:lnTo>
                  <a:lnTo>
                    <a:pt x="3011170" y="251460"/>
                  </a:lnTo>
                  <a:lnTo>
                    <a:pt x="3017520" y="248920"/>
                  </a:lnTo>
                  <a:lnTo>
                    <a:pt x="3025140" y="246380"/>
                  </a:lnTo>
                  <a:lnTo>
                    <a:pt x="3030220" y="245110"/>
                  </a:lnTo>
                  <a:lnTo>
                    <a:pt x="3037840" y="242570"/>
                  </a:lnTo>
                  <a:lnTo>
                    <a:pt x="3041650" y="240030"/>
                  </a:lnTo>
                  <a:lnTo>
                    <a:pt x="3046729" y="237490"/>
                  </a:lnTo>
                  <a:lnTo>
                    <a:pt x="3056890" y="234950"/>
                  </a:lnTo>
                  <a:lnTo>
                    <a:pt x="3065779" y="231140"/>
                  </a:lnTo>
                  <a:lnTo>
                    <a:pt x="3081020" y="223520"/>
                  </a:lnTo>
                  <a:lnTo>
                    <a:pt x="3083560" y="220980"/>
                  </a:lnTo>
                  <a:lnTo>
                    <a:pt x="3088640" y="218440"/>
                  </a:lnTo>
                  <a:lnTo>
                    <a:pt x="3086100" y="215900"/>
                  </a:lnTo>
                  <a:lnTo>
                    <a:pt x="3083560" y="214630"/>
                  </a:lnTo>
                  <a:lnTo>
                    <a:pt x="3081020" y="212090"/>
                  </a:lnTo>
                  <a:lnTo>
                    <a:pt x="3075940" y="210820"/>
                  </a:lnTo>
                  <a:lnTo>
                    <a:pt x="3068320" y="208280"/>
                  </a:lnTo>
                  <a:lnTo>
                    <a:pt x="3064510" y="204470"/>
                  </a:lnTo>
                  <a:lnTo>
                    <a:pt x="3054350" y="203200"/>
                  </a:lnTo>
                  <a:lnTo>
                    <a:pt x="3044190" y="199390"/>
                  </a:lnTo>
                  <a:lnTo>
                    <a:pt x="3032760" y="196850"/>
                  </a:lnTo>
                  <a:lnTo>
                    <a:pt x="3020060" y="193040"/>
                  </a:lnTo>
                  <a:lnTo>
                    <a:pt x="3008629" y="189230"/>
                  </a:lnTo>
                  <a:lnTo>
                    <a:pt x="2993390" y="186690"/>
                  </a:lnTo>
                  <a:lnTo>
                    <a:pt x="2979420" y="182880"/>
                  </a:lnTo>
                  <a:lnTo>
                    <a:pt x="2961640" y="179070"/>
                  </a:lnTo>
                  <a:lnTo>
                    <a:pt x="2928620" y="171450"/>
                  </a:lnTo>
                  <a:lnTo>
                    <a:pt x="2908300" y="166370"/>
                  </a:lnTo>
                  <a:lnTo>
                    <a:pt x="2889250" y="162560"/>
                  </a:lnTo>
                  <a:lnTo>
                    <a:pt x="2870200" y="157480"/>
                  </a:lnTo>
                  <a:lnTo>
                    <a:pt x="2851150" y="154940"/>
                  </a:lnTo>
                  <a:lnTo>
                    <a:pt x="2825750" y="149860"/>
                  </a:lnTo>
                  <a:lnTo>
                    <a:pt x="2804160" y="144780"/>
                  </a:lnTo>
                  <a:lnTo>
                    <a:pt x="2782570" y="140970"/>
                  </a:lnTo>
                  <a:lnTo>
                    <a:pt x="2739390" y="130810"/>
                  </a:lnTo>
                  <a:lnTo>
                    <a:pt x="2715260" y="127000"/>
                  </a:lnTo>
                  <a:lnTo>
                    <a:pt x="2691129" y="120650"/>
                  </a:lnTo>
                  <a:lnTo>
                    <a:pt x="2665729" y="116840"/>
                  </a:lnTo>
                  <a:lnTo>
                    <a:pt x="2641600" y="111760"/>
                  </a:lnTo>
                  <a:lnTo>
                    <a:pt x="2617470" y="107950"/>
                  </a:lnTo>
                  <a:lnTo>
                    <a:pt x="2593340" y="102870"/>
                  </a:lnTo>
                  <a:lnTo>
                    <a:pt x="2569210" y="99060"/>
                  </a:lnTo>
                  <a:lnTo>
                    <a:pt x="2542540" y="92710"/>
                  </a:lnTo>
                  <a:lnTo>
                    <a:pt x="2518410" y="88900"/>
                  </a:lnTo>
                  <a:lnTo>
                    <a:pt x="2446020" y="73660"/>
                  </a:lnTo>
                  <a:lnTo>
                    <a:pt x="2421890" y="69850"/>
                  </a:lnTo>
                  <a:lnTo>
                    <a:pt x="2397760" y="64770"/>
                  </a:lnTo>
                  <a:lnTo>
                    <a:pt x="2374900" y="60960"/>
                  </a:lnTo>
                  <a:lnTo>
                    <a:pt x="2350770" y="55880"/>
                  </a:lnTo>
                  <a:lnTo>
                    <a:pt x="2329179" y="52070"/>
                  </a:lnTo>
                  <a:lnTo>
                    <a:pt x="2305050" y="48260"/>
                  </a:lnTo>
                  <a:lnTo>
                    <a:pt x="2286000" y="44450"/>
                  </a:lnTo>
                  <a:lnTo>
                    <a:pt x="2264410" y="40640"/>
                  </a:lnTo>
                  <a:lnTo>
                    <a:pt x="2244090" y="36830"/>
                  </a:lnTo>
                  <a:lnTo>
                    <a:pt x="2222500" y="33020"/>
                  </a:lnTo>
                  <a:lnTo>
                    <a:pt x="2208529" y="29210"/>
                  </a:lnTo>
                  <a:lnTo>
                    <a:pt x="2188210" y="26670"/>
                  </a:lnTo>
                  <a:lnTo>
                    <a:pt x="2171700" y="24130"/>
                  </a:lnTo>
                  <a:lnTo>
                    <a:pt x="2152650" y="20320"/>
                  </a:lnTo>
                  <a:lnTo>
                    <a:pt x="2137410" y="17780"/>
                  </a:lnTo>
                  <a:lnTo>
                    <a:pt x="2109470" y="12700"/>
                  </a:lnTo>
                  <a:lnTo>
                    <a:pt x="2096770" y="10160"/>
                  </a:lnTo>
                  <a:lnTo>
                    <a:pt x="2086610" y="8890"/>
                  </a:lnTo>
                  <a:lnTo>
                    <a:pt x="2075179" y="6350"/>
                  </a:lnTo>
                  <a:lnTo>
                    <a:pt x="2067560" y="3810"/>
                  </a:lnTo>
                  <a:lnTo>
                    <a:pt x="2059939" y="2540"/>
                  </a:lnTo>
                  <a:lnTo>
                    <a:pt x="2053589" y="1270"/>
                  </a:lnTo>
                  <a:lnTo>
                    <a:pt x="2043429" y="0"/>
                  </a:lnTo>
                  <a:close/>
                </a:path>
              </a:pathLst>
            </a:custGeom>
            <a:solidFill>
              <a:srgbClr val="F69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83509" y="410210"/>
              <a:ext cx="2585720" cy="586740"/>
            </a:xfrm>
            <a:custGeom>
              <a:avLst/>
              <a:gdLst/>
              <a:ahLst/>
              <a:cxnLst/>
              <a:rect l="l" t="t" r="r" b="b"/>
              <a:pathLst>
                <a:path w="2585720" h="586740">
                  <a:moveTo>
                    <a:pt x="2585719" y="0"/>
                  </a:moveTo>
                  <a:lnTo>
                    <a:pt x="11429" y="0"/>
                  </a:lnTo>
                  <a:lnTo>
                    <a:pt x="69850" y="22860"/>
                  </a:lnTo>
                  <a:lnTo>
                    <a:pt x="2515869" y="24129"/>
                  </a:lnTo>
                  <a:lnTo>
                    <a:pt x="2491740" y="561339"/>
                  </a:lnTo>
                  <a:lnTo>
                    <a:pt x="67309" y="566419"/>
                  </a:lnTo>
                  <a:lnTo>
                    <a:pt x="0" y="586739"/>
                  </a:lnTo>
                  <a:lnTo>
                    <a:pt x="2561590" y="580389"/>
                  </a:lnTo>
                  <a:lnTo>
                    <a:pt x="25857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34920" y="410210"/>
              <a:ext cx="2885440" cy="7442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6669" y="497840"/>
            <a:ext cx="65411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Arial Black"/>
                <a:cs typeface="Arial Black"/>
              </a:rPr>
              <a:t>Causes </a:t>
            </a:r>
            <a:r>
              <a:rPr sz="4400" b="0" dirty="0">
                <a:latin typeface="Arial Black"/>
                <a:cs typeface="Arial Black"/>
              </a:rPr>
              <a:t>of</a:t>
            </a:r>
            <a:r>
              <a:rPr sz="4400" b="0" spc="-65" dirty="0">
                <a:latin typeface="Arial Black"/>
                <a:cs typeface="Arial Black"/>
              </a:rPr>
              <a:t> </a:t>
            </a:r>
            <a:r>
              <a:rPr sz="4400" b="0" spc="-5" dirty="0">
                <a:latin typeface="Arial Black"/>
                <a:cs typeface="Arial Black"/>
              </a:rPr>
              <a:t>Adsorption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1620"/>
            <a:ext cx="7642859" cy="27495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45" dirty="0">
                <a:solidFill>
                  <a:srgbClr val="365F91"/>
                </a:solidFill>
                <a:latin typeface="Arial"/>
                <a:cs typeface="Arial"/>
              </a:rPr>
              <a:t>Dislike </a:t>
            </a:r>
            <a:r>
              <a:rPr sz="3200" spc="-5" dirty="0">
                <a:solidFill>
                  <a:srgbClr val="365F91"/>
                </a:solidFill>
                <a:latin typeface="Arial"/>
                <a:cs typeface="Arial"/>
              </a:rPr>
              <a:t>of </a:t>
            </a:r>
            <a:r>
              <a:rPr sz="3200" spc="-80" dirty="0">
                <a:solidFill>
                  <a:srgbClr val="365F91"/>
                </a:solidFill>
                <a:latin typeface="Arial"/>
                <a:cs typeface="Arial"/>
              </a:rPr>
              <a:t>Water </a:t>
            </a:r>
            <a:r>
              <a:rPr sz="3200" spc="-280" dirty="0">
                <a:solidFill>
                  <a:srgbClr val="365F91"/>
                </a:solidFill>
                <a:latin typeface="Arial"/>
                <a:cs typeface="Arial"/>
              </a:rPr>
              <a:t>Phase </a:t>
            </a:r>
            <a:r>
              <a:rPr sz="3200" spc="-190" dirty="0">
                <a:solidFill>
                  <a:srgbClr val="365F91"/>
                </a:solidFill>
                <a:latin typeface="Arial"/>
                <a:cs typeface="Arial"/>
              </a:rPr>
              <a:t>–</a:t>
            </a:r>
            <a:r>
              <a:rPr sz="3200" spc="-34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70" dirty="0">
                <a:solidFill>
                  <a:srgbClr val="365F91"/>
                </a:solidFill>
                <a:latin typeface="Arial"/>
                <a:cs typeface="Arial"/>
              </a:rPr>
              <a:t>‘Hydrophobicity’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solidFill>
                  <a:srgbClr val="365F91"/>
                </a:solidFill>
                <a:latin typeface="Arial"/>
                <a:cs typeface="Arial"/>
              </a:rPr>
              <a:t>Attraction </a:t>
            </a:r>
            <a:r>
              <a:rPr sz="3200" spc="40" dirty="0">
                <a:solidFill>
                  <a:srgbClr val="365F91"/>
                </a:solidFill>
                <a:latin typeface="Arial"/>
                <a:cs typeface="Arial"/>
              </a:rPr>
              <a:t>to </a:t>
            </a:r>
            <a:r>
              <a:rPr sz="3200" spc="-40" dirty="0">
                <a:solidFill>
                  <a:srgbClr val="365F91"/>
                </a:solidFill>
                <a:latin typeface="Arial"/>
                <a:cs typeface="Arial"/>
              </a:rPr>
              <a:t>the </a:t>
            </a:r>
            <a:r>
              <a:rPr sz="3200" spc="-135" dirty="0">
                <a:solidFill>
                  <a:srgbClr val="365F91"/>
                </a:solidFill>
                <a:latin typeface="Arial"/>
                <a:cs typeface="Arial"/>
              </a:rPr>
              <a:t>Sorbent</a:t>
            </a:r>
            <a:r>
              <a:rPr sz="3200" spc="-67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3200" spc="-195" dirty="0">
                <a:solidFill>
                  <a:srgbClr val="365F91"/>
                </a:solidFill>
                <a:latin typeface="Arial"/>
                <a:cs typeface="Arial"/>
              </a:rPr>
              <a:t>Surface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150" dirty="0">
                <a:solidFill>
                  <a:srgbClr val="365F91"/>
                </a:solidFill>
                <a:latin typeface="Arial"/>
                <a:cs typeface="Arial"/>
              </a:rPr>
              <a:t>van </a:t>
            </a:r>
            <a:r>
              <a:rPr sz="2800" spc="-75" dirty="0">
                <a:solidFill>
                  <a:srgbClr val="365F91"/>
                </a:solidFill>
                <a:latin typeface="Arial"/>
                <a:cs typeface="Arial"/>
              </a:rPr>
              <a:t>der </a:t>
            </a:r>
            <a:r>
              <a:rPr sz="2800" spc="-180" dirty="0">
                <a:solidFill>
                  <a:srgbClr val="365F91"/>
                </a:solidFill>
                <a:latin typeface="Arial"/>
                <a:cs typeface="Arial"/>
              </a:rPr>
              <a:t>Waals </a:t>
            </a:r>
            <a:r>
              <a:rPr sz="2800" spc="-105" dirty="0">
                <a:solidFill>
                  <a:srgbClr val="365F91"/>
                </a:solidFill>
                <a:latin typeface="Arial"/>
                <a:cs typeface="Arial"/>
              </a:rPr>
              <a:t>forces: </a:t>
            </a:r>
            <a:r>
              <a:rPr sz="2800" spc="-135" dirty="0">
                <a:solidFill>
                  <a:srgbClr val="365F91"/>
                </a:solidFill>
                <a:latin typeface="Arial"/>
                <a:cs typeface="Arial"/>
              </a:rPr>
              <a:t>physical</a:t>
            </a:r>
            <a:r>
              <a:rPr sz="2800" spc="-24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365F91"/>
                </a:solidFill>
                <a:latin typeface="Arial"/>
                <a:cs typeface="Arial"/>
              </a:rPr>
              <a:t>attraction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sz="2800" spc="-70" dirty="0">
                <a:solidFill>
                  <a:srgbClr val="365F91"/>
                </a:solidFill>
                <a:latin typeface="Arial"/>
                <a:cs typeface="Arial"/>
              </a:rPr>
              <a:t>electrostatic </a:t>
            </a:r>
            <a:r>
              <a:rPr sz="2800" spc="-114" dirty="0">
                <a:solidFill>
                  <a:srgbClr val="365F91"/>
                </a:solidFill>
                <a:latin typeface="Arial"/>
                <a:cs typeface="Arial"/>
              </a:rPr>
              <a:t>forces </a:t>
            </a:r>
            <a:r>
              <a:rPr sz="2800" spc="-125" dirty="0">
                <a:solidFill>
                  <a:srgbClr val="365F91"/>
                </a:solidFill>
                <a:latin typeface="Arial"/>
                <a:cs typeface="Arial"/>
              </a:rPr>
              <a:t>(surface </a:t>
            </a:r>
            <a:r>
              <a:rPr sz="2800" spc="-155" dirty="0">
                <a:solidFill>
                  <a:srgbClr val="365F91"/>
                </a:solidFill>
                <a:latin typeface="Arial"/>
                <a:cs typeface="Arial"/>
              </a:rPr>
              <a:t>charge</a:t>
            </a:r>
            <a:r>
              <a:rPr sz="2800" spc="-254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365F91"/>
                </a:solidFill>
                <a:latin typeface="Arial"/>
                <a:cs typeface="Arial"/>
              </a:rPr>
              <a:t>interaction)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sz="2800" spc="-125" dirty="0">
                <a:solidFill>
                  <a:srgbClr val="365F91"/>
                </a:solidFill>
                <a:latin typeface="Arial"/>
                <a:cs typeface="Arial"/>
              </a:rPr>
              <a:t>chemical </a:t>
            </a:r>
            <a:r>
              <a:rPr sz="2800" spc="-114" dirty="0">
                <a:solidFill>
                  <a:srgbClr val="365F91"/>
                </a:solidFill>
                <a:latin typeface="Arial"/>
                <a:cs typeface="Arial"/>
              </a:rPr>
              <a:t>forces </a:t>
            </a:r>
            <a:r>
              <a:rPr sz="2800" spc="-125" dirty="0">
                <a:solidFill>
                  <a:srgbClr val="365F91"/>
                </a:solidFill>
                <a:latin typeface="Arial"/>
                <a:cs typeface="Arial"/>
              </a:rPr>
              <a:t>(e.g., </a:t>
            </a:r>
            <a:r>
              <a:rPr sz="2800" spc="-40" dirty="0">
                <a:solidFill>
                  <a:srgbClr val="365F91"/>
                </a:solidFill>
                <a:latin typeface="Symbol"/>
                <a:cs typeface="Symbol"/>
              </a:rPr>
              <a:t></a:t>
            </a:r>
            <a:r>
              <a:rPr sz="2800" spc="-40" dirty="0">
                <a:solidFill>
                  <a:srgbClr val="365F91"/>
                </a:solidFill>
                <a:latin typeface="Arial"/>
                <a:cs typeface="Arial"/>
              </a:rPr>
              <a:t>- </a:t>
            </a:r>
            <a:r>
              <a:rPr sz="2800" spc="-130" dirty="0">
                <a:solidFill>
                  <a:srgbClr val="365F91"/>
                </a:solidFill>
                <a:latin typeface="Arial"/>
                <a:cs typeface="Arial"/>
              </a:rPr>
              <a:t>and </a:t>
            </a:r>
            <a:r>
              <a:rPr sz="2800" spc="-114" dirty="0">
                <a:solidFill>
                  <a:srgbClr val="365F91"/>
                </a:solidFill>
                <a:latin typeface="Arial"/>
                <a:cs typeface="Arial"/>
              </a:rPr>
              <a:t>hydrogen</a:t>
            </a:r>
            <a:r>
              <a:rPr sz="2800" spc="-35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365F91"/>
                </a:solidFill>
                <a:latin typeface="Arial"/>
                <a:cs typeface="Arial"/>
              </a:rPr>
              <a:t>bonding)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0463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3881</Words>
  <Application>Microsoft Office PowerPoint</Application>
  <PresentationFormat>On-screen Show (4:3)</PresentationFormat>
  <Paragraphs>607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SURFACE CHEMISTRY</vt:lpstr>
      <vt:lpstr>INTRODUCTION Surface chemistry is the study of processes  that occur at the interface of two bulk  phases.</vt:lpstr>
      <vt:lpstr>TYPES</vt:lpstr>
      <vt:lpstr>Slide 4</vt:lpstr>
      <vt:lpstr>Absorption  through a  membrane</vt:lpstr>
      <vt:lpstr>Adsorption</vt:lpstr>
      <vt:lpstr>Adsorption</vt:lpstr>
      <vt:lpstr>Causes of Adsorption</vt:lpstr>
      <vt:lpstr>Slide 9</vt:lpstr>
      <vt:lpstr>Types of Adsorption</vt:lpstr>
      <vt:lpstr>Difference between Physisorption Chemisorption</vt:lpstr>
      <vt:lpstr>Slide 12</vt:lpstr>
      <vt:lpstr>ADSORPTION ISOTHERMS</vt:lpstr>
      <vt:lpstr>Freundlich Isotherm:</vt:lpstr>
      <vt:lpstr>Factors which affect adsorption extent (and  therefore affect isotherm)</vt:lpstr>
      <vt:lpstr>Slide 16</vt:lpstr>
      <vt:lpstr>Slide 17</vt:lpstr>
      <vt:lpstr>Slide 18</vt:lpstr>
      <vt:lpstr>Slide 19</vt:lpstr>
      <vt:lpstr>Slide 20</vt:lpstr>
      <vt:lpstr>Properties of catalysts</vt:lpstr>
      <vt:lpstr>ENZYME CATALYSIS</vt:lpstr>
      <vt:lpstr>The transfer of CO2 from tissues into the blood and then to the  alveolar air would be very slow in the absence of this enzyme.</vt:lpstr>
      <vt:lpstr>Factors Affecting Enzyme Activity</vt:lpstr>
      <vt:lpstr>Slide 25</vt:lpstr>
      <vt:lpstr>Effects of pH on Enzyme Activity</vt:lpstr>
      <vt:lpstr>Induced Fit Model: the enzyme  undergoes a conformational change upon  initial association with the substrate and  this leads to formation of the active site.</vt:lpstr>
      <vt:lpstr>Zeolites - Shape-Selective Catalysis by Zeolites</vt:lpstr>
      <vt:lpstr>What is ZSM-5 Catalyst ?</vt:lpstr>
      <vt:lpstr>Properties ZSM-5</vt:lpstr>
      <vt:lpstr>Classification of disperse systems</vt:lpstr>
      <vt:lpstr>Properties of disperse systems</vt:lpstr>
      <vt:lpstr>Properties of disperse systems</vt:lpstr>
      <vt:lpstr>Slide 34</vt:lpstr>
      <vt:lpstr>Optical Properties (Tyndall Effect)</vt:lpstr>
      <vt:lpstr>&lt; 1 nm</vt:lpstr>
      <vt:lpstr>&lt; 1 nm</vt:lpstr>
      <vt:lpstr>Heterogenous dispersion</vt:lpstr>
      <vt:lpstr>Heterogenous dispersion</vt:lpstr>
      <vt:lpstr>Classification of colloids</vt:lpstr>
      <vt:lpstr>Slide 41</vt:lpstr>
      <vt:lpstr>Classification based on nature of  interaction</vt:lpstr>
      <vt:lpstr>Classification based on type of  particles of the dispersed phase</vt:lpstr>
      <vt:lpstr>Associated colloids</vt:lpstr>
      <vt:lpstr>Slide 45</vt:lpstr>
      <vt:lpstr>Preparation of Lyophobic sols</vt:lpstr>
      <vt:lpstr>Preparation of Lyophobic sols</vt:lpstr>
      <vt:lpstr>Purification of colloids</vt:lpstr>
      <vt:lpstr>Properties of colloids Optical properties: Tyndall effect</vt:lpstr>
      <vt:lpstr>Slide 50</vt:lpstr>
      <vt:lpstr>Electrical Properties (Electrophoresis)</vt:lpstr>
      <vt:lpstr>Properties of colloids</vt:lpstr>
      <vt:lpstr>Properties of colloids</vt:lpstr>
      <vt:lpstr>Micelles</vt:lpstr>
      <vt:lpstr>Soap Molecules</vt:lpstr>
      <vt:lpstr>Slide 56</vt:lpstr>
      <vt:lpstr>Micellization Thermodynamics</vt:lpstr>
      <vt:lpstr>Micelles</vt:lpstr>
      <vt:lpstr>Cleaning Action of Soap</vt:lpstr>
      <vt:lpstr>Soap: How does soap clean?</vt:lpstr>
      <vt:lpstr>How are soap produced?</vt:lpstr>
      <vt:lpstr>How are soap produced?</vt:lpstr>
      <vt:lpstr>Slide 63</vt:lpstr>
      <vt:lpstr>Slide 64</vt:lpstr>
      <vt:lpstr>Removal of Hydrophobic Colloids from the Aqueous Phase</vt:lpstr>
      <vt:lpstr>EMULSIONS</vt:lpstr>
      <vt:lpstr>Emulsions</vt:lpstr>
      <vt:lpstr>Types of Emulsion</vt:lpstr>
      <vt:lpstr>Preparation of emulsions</vt:lpstr>
      <vt:lpstr>Emulsion Type and Means of Detection: Tests for Emulsion Type (W/O or O/W emulsions)</vt:lpstr>
      <vt:lpstr>Applications of colloids</vt:lpstr>
      <vt:lpstr>Applications of colloids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CHEMISTRY</dc:title>
  <dc:creator>ssg</dc:creator>
  <cp:lastModifiedBy>ssg</cp:lastModifiedBy>
  <cp:revision>10</cp:revision>
  <dcterms:created xsi:type="dcterms:W3CDTF">2020-07-02T02:15:45Z</dcterms:created>
  <dcterms:modified xsi:type="dcterms:W3CDTF">2020-07-02T16:18:23Z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2016-09-12T00:00:00Z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2020-07-02T00:00:00Z</vt:filetime>
  </property>
</Properties>
</file>